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7"/>
  </p:notesMasterIdLst>
  <p:sldIdLst>
    <p:sldId id="257" r:id="rId2"/>
    <p:sldId id="260" r:id="rId3"/>
    <p:sldId id="258" r:id="rId4"/>
    <p:sldId id="261" r:id="rId5"/>
    <p:sldId id="295" r:id="rId6"/>
    <p:sldId id="296" r:id="rId7"/>
    <p:sldId id="297" r:id="rId8"/>
    <p:sldId id="266" r:id="rId9"/>
    <p:sldId id="298" r:id="rId10"/>
    <p:sldId id="299" r:id="rId11"/>
    <p:sldId id="289" r:id="rId12"/>
    <p:sldId id="300" r:id="rId13"/>
    <p:sldId id="301" r:id="rId14"/>
    <p:sldId id="302" r:id="rId15"/>
    <p:sldId id="303" r:id="rId16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38" roundtripDataSignature="AMtx7mjFiPFXKxuA2QxXvZZFOmz9zc030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90" autoAdjust="0"/>
    <p:restoredTop sz="94660"/>
  </p:normalViewPr>
  <p:slideViewPr>
    <p:cSldViewPr snapToGrid="0">
      <p:cViewPr varScale="1">
        <p:scale>
          <a:sx n="71" d="100"/>
          <a:sy n="71" d="100"/>
        </p:scale>
        <p:origin x="72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38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D950786B-A3F3-0204-A1A1-C251C44D6F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A5525559-AD8E-FE2F-F0B8-E9CF0B35CEA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BAB5D79B-6B95-6375-2485-19E5913EC4F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67560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85C7F423-4FD3-F193-F22F-01293AFA71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CBF88DC4-9FA9-0372-D72A-8130FF3E660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225CE0CB-622D-9001-C01C-57918BD9E92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426412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49E2CCF3-D183-2CFD-993A-E2640E444F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AAAEC7B3-64CE-9330-456B-A400453EB15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9CBFC99C-5B78-731F-92C1-8B794FDD442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652918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D9687E49-2AAE-50F8-0686-E1485F481F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5FEA3F77-1A61-E6FF-745F-F71A44ABBAB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1D29E5AC-4455-EC64-6259-35542A05D14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447875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7021C0EE-68B8-953D-D45B-5E1C6B84FF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E88A2B0B-3C4E-D6A0-19E8-FFEA6992039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D57A63C1-BD0F-7313-1887-2904B93A71D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83903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D9F6AD0C-2E84-ADEA-3807-0B8D46B5A7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12097F9C-D8DC-264A-BC26-0D3C994B968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B9A7982E-8F2D-1CCC-E27F-2DDF88F78FE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09919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B3CC590C-C83D-F85F-D4C6-96BC24D5EF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0929AD19-A90F-A0A9-4ADF-0236217471F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8F4EBC74-C1F9-B8FC-C683-C464172DF79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862921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BA2DBB2D-1E9F-7171-CF0E-FB1117B9C8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EC382B04-C88D-3C7C-594E-594125AB65B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B34E2019-9AC3-B66E-0E06-CB6AD3D8325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65267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61F36A18-5B40-23C5-EEEC-8DA8DCDF26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B8103B20-E73A-787F-46C1-A4004E6AC13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62B308EC-9B5A-8F16-25B9-533D0463067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878255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C5FF0DC2-74C1-3968-4C4B-BC870D117F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C90205B4-690B-2E20-F39C-D6EF32E6A61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FD3D47EA-977A-35CE-F288-F99586DF115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896486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C1AE1E47-247E-BBCA-7C68-FD91230405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5C04CC06-E403-B1D1-34C0-2DA4C2AD530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9F1DA210-3626-2F3C-DBB8-C77F30297B2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21301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0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0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9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2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0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30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3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3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3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22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2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2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23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4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4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24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24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24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7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27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2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8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8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8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2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p2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6951"/>
            <a:ext cx="12204357" cy="686495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813127A-13F3-BD1F-EDD0-F828011C9F5A}"/>
              </a:ext>
            </a:extLst>
          </p:cNvPr>
          <p:cNvSpPr txBox="1"/>
          <p:nvPr/>
        </p:nvSpPr>
        <p:spPr>
          <a:xfrm>
            <a:off x="7243763" y="928687"/>
            <a:ext cx="447198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rgbClr val="960000"/>
                </a:solidFill>
                <a:latin typeface="Azo Sans Bk" panose="02000000000000000000" pitchFamily="2" charset="0"/>
              </a:rPr>
              <a:t>2024-2025 EDUCATOR SHORTAGE SURVEY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D873A882-9305-64E8-0F5F-2FB06D9178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4B0B2462-99EC-CF51-3FC9-CB96EB38D4DE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9F41EB1-CF7D-7D33-2EE9-FC974C557239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SOLUTIONS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8375D0A-54CC-3EDD-4BA8-BF01BD67A370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DESIRED SOLUTIONS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886DB99-E0B2-4AC2-6EFE-C85F868B1B83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STATE/FEDERAL SUPPORT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PROVIDE INCENTIVES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IMPROVE RECRUITMENT</a:t>
            </a:r>
          </a:p>
        </p:txBody>
      </p:sp>
    </p:spTree>
    <p:extLst>
      <p:ext uri="{BB962C8B-B14F-4D97-AF65-F5344CB8AC3E}">
        <p14:creationId xmlns:p14="http://schemas.microsoft.com/office/powerpoint/2010/main" val="3717853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3C453ECB-82FC-41A8-B1F0-98AAFD6E69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9371D0FD-FBE8-389B-B1CD-1F5FB31CDD5C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887B304-80AE-60AF-8349-571C8A5F10D4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RECRUITMENT TOOLS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D4298DC-6CC9-44D5-07C2-382C99F94843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STATE POLICY SOLUTIONS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EFC4347-E2F8-0063-0415-8D16E44E0448}"/>
              </a:ext>
            </a:extLst>
          </p:cNvPr>
          <p:cNvSpPr txBox="1"/>
          <p:nvPr/>
        </p:nvSpPr>
        <p:spPr>
          <a:xfrm>
            <a:off x="526772" y="1397212"/>
            <a:ext cx="840654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INCREASED NUMBER OF DAYS </a:t>
            </a: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RETIREES CAN TEACH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INCREASED NUMBER OF SUBSTITUTE DAYS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EXPANDED SHORT-TERM APPROVALS</a:t>
            </a:r>
          </a:p>
        </p:txBody>
      </p:sp>
    </p:spTree>
    <p:extLst>
      <p:ext uri="{BB962C8B-B14F-4D97-AF65-F5344CB8AC3E}">
        <p14:creationId xmlns:p14="http://schemas.microsoft.com/office/powerpoint/2010/main" val="20251384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C2E63799-4ABE-30CD-0925-05C85E4BD8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D09EF83C-1D69-4F86-9557-1B12608C5DEB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7495705-9D90-1E29-2308-28386ABCA53A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RECRUITMENT TOOLS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6EF488A-5216-D730-F0EA-86E7B499BC56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STATE FUNDING SOLUTIONS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9410839-7CFA-1904-7F15-5331A3299F6A}"/>
              </a:ext>
            </a:extLst>
          </p:cNvPr>
          <p:cNvSpPr txBox="1"/>
          <p:nvPr/>
        </p:nvSpPr>
        <p:spPr>
          <a:xfrm>
            <a:off x="526772" y="1397212"/>
            <a:ext cx="840654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EVIDENCE-BASED FUNDING PROVIDES ADDITIONAL STAFF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MENTORING/INDUCTION SUPPORTS NEW TEACHERS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CTE CAREER PATHWAY GRANT</a:t>
            </a:r>
          </a:p>
        </p:txBody>
      </p:sp>
    </p:spTree>
    <p:extLst>
      <p:ext uri="{BB962C8B-B14F-4D97-AF65-F5344CB8AC3E}">
        <p14:creationId xmlns:p14="http://schemas.microsoft.com/office/powerpoint/2010/main" val="31090921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C27EF7ED-BB53-5B8E-DAE8-B34D80646F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3FF352E8-6E5A-0879-4384-9A762E2FBBC9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5024638-7F54-9D54-87AF-217D7E1A996F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REGIONAL DATA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F1BB0B8-9630-3F2C-F4D6-77F54838E3FD}"/>
              </a:ext>
            </a:extLst>
          </p:cNvPr>
          <p:cNvSpPr txBox="1"/>
          <p:nvPr/>
        </p:nvSpPr>
        <p:spPr>
          <a:xfrm>
            <a:off x="38100" y="303283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RESULTS LOCALLY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A38A473-DDDB-DDBC-CD44-03608F0191B6}"/>
              </a:ext>
            </a:extLst>
          </p:cNvPr>
          <p:cNvSpPr txBox="1"/>
          <p:nvPr/>
        </p:nvSpPr>
        <p:spPr>
          <a:xfrm>
            <a:off x="528271" y="1167809"/>
            <a:ext cx="8406543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86 PERCENT REPORT A TEACHER SHORTAGE PROBLEM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>
                <a:solidFill>
                  <a:srgbClr val="960000"/>
                </a:solidFill>
                <a:latin typeface="Azo Sans Bk" panose="02000000000000000000" pitchFamily="2" charset="0"/>
              </a:rPr>
              <a:t>57 </a:t>
            </a:r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PERCENT REPORT HALF OR FEWER APPLICANTS HAVE CREDENTIALS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100 PERCENT HAVE LESS THAN FIVE APPLICANTS FOR OPENINGS</a:t>
            </a:r>
          </a:p>
        </p:txBody>
      </p:sp>
    </p:spTree>
    <p:extLst>
      <p:ext uri="{BB962C8B-B14F-4D97-AF65-F5344CB8AC3E}">
        <p14:creationId xmlns:p14="http://schemas.microsoft.com/office/powerpoint/2010/main" val="9127213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D8A387CB-9D35-A203-3873-B3DE7184E8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096A8090-422E-CE77-A5A3-4A3A0FF9563A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95E21EF-B7BA-BFC2-5C46-EF038CD9973A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REGIONAL DATA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F65D858-E67B-47F0-7FC6-1DB84688AE52}"/>
              </a:ext>
            </a:extLst>
          </p:cNvPr>
          <p:cNvSpPr txBox="1"/>
          <p:nvPr/>
        </p:nvSpPr>
        <p:spPr>
          <a:xfrm>
            <a:off x="38100" y="303283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3 LOCAL SHORTAGE CAUSES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F221F3E-646A-980B-5F34-41824ECEB1A0}"/>
              </a:ext>
            </a:extLst>
          </p:cNvPr>
          <p:cNvSpPr txBox="1"/>
          <p:nvPr/>
        </p:nvSpPr>
        <p:spPr>
          <a:xfrm>
            <a:off x="528271" y="1167809"/>
            <a:ext cx="840654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RURAL LOCATION OF DISTRICT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LACK OF QUALIFIED APPLICANTS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BETTER COMPENSATION IN LARGER SCHOOL DISTRICTS</a:t>
            </a:r>
          </a:p>
        </p:txBody>
      </p:sp>
    </p:spTree>
    <p:extLst>
      <p:ext uri="{BB962C8B-B14F-4D97-AF65-F5344CB8AC3E}">
        <p14:creationId xmlns:p14="http://schemas.microsoft.com/office/powerpoint/2010/main" val="21406534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24A636BC-3802-B10A-A62C-055B0AF957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72D709C0-9D53-EDAB-CA5B-FF7BCAA809FC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A338B69-E841-A4BF-E5A0-9D569A936CCB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REGIONAL DATA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80664AA-8DFF-1CED-CD6B-5E818044B4B8}"/>
              </a:ext>
            </a:extLst>
          </p:cNvPr>
          <p:cNvSpPr txBox="1"/>
          <p:nvPr/>
        </p:nvSpPr>
        <p:spPr>
          <a:xfrm>
            <a:off x="38100" y="303283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3 LOCAL SHORTAGE STRATEGIES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C15F21-7C37-5F6F-2DA5-266B0ADDBE07}"/>
              </a:ext>
            </a:extLst>
          </p:cNvPr>
          <p:cNvSpPr txBox="1"/>
          <p:nvPr/>
        </p:nvSpPr>
        <p:spPr>
          <a:xfrm>
            <a:off x="528271" y="1167809"/>
            <a:ext cx="840654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ADJUST PAY SCALE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GROW YOUR OWN PROGRAMS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>
                <a:solidFill>
                  <a:srgbClr val="960000"/>
                </a:solidFill>
                <a:latin typeface="Azo Sans Bk" panose="02000000000000000000" pitchFamily="2" charset="0"/>
              </a:rPr>
              <a:t>PROVIDE INCENTIVES FOR CONTINUING EDUCATION</a:t>
            </a:r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5160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Google Shape;104;p5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9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B730E79-3958-E6AD-B532-9DCC1E423B27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ABOUT THE SURVEY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18205BB-09DF-283A-4EF6-CA9407A21440}"/>
              </a:ext>
            </a:extLst>
          </p:cNvPr>
          <p:cNvSpPr txBox="1"/>
          <p:nvPr/>
        </p:nvSpPr>
        <p:spPr>
          <a:xfrm>
            <a:off x="130968" y="485775"/>
            <a:ext cx="938688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SURVEY IN ITS EIGHTH YEAR</a:t>
            </a:r>
          </a:p>
          <a:p>
            <a:pPr algn="ctr"/>
            <a:endParaRPr lang="en-US" sz="3200" dirty="0">
              <a:solidFill>
                <a:schemeClr val="accent5">
                  <a:lumMod val="50000"/>
                </a:schemeClr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PARTNERSHIP BETWEEN IARSS AND GOSHEN EDUCATION CONSULTING</a:t>
            </a:r>
          </a:p>
          <a:p>
            <a:pPr algn="ctr"/>
            <a:endParaRPr lang="en-US" sz="3200" dirty="0">
              <a:solidFill>
                <a:schemeClr val="accent5">
                  <a:lumMod val="50000"/>
                </a:schemeClr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CONDUCTED IN FALL 2024</a:t>
            </a:r>
          </a:p>
          <a:p>
            <a:pPr algn="ctr"/>
            <a:endParaRPr lang="en-US" sz="3200" dirty="0">
              <a:solidFill>
                <a:schemeClr val="accent5">
                  <a:lumMod val="50000"/>
                </a:schemeClr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MORE THAN 750 SCHOOLS </a:t>
            </a: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STATEWIDE RESPONDING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3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" y="-6951"/>
            <a:ext cx="12204355" cy="686495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32B0614-C2BB-4421-79A7-1885FC68C968}"/>
              </a:ext>
            </a:extLst>
          </p:cNvPr>
          <p:cNvSpPr txBox="1"/>
          <p:nvPr/>
        </p:nvSpPr>
        <p:spPr>
          <a:xfrm>
            <a:off x="4690779" y="5996956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RESULTS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5ACB29D-D43E-6CBC-DFC8-E669336B2D8C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RESULTS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707093D-8DE1-7486-B1F0-40A6A0FF6C89}"/>
              </a:ext>
            </a:extLst>
          </p:cNvPr>
          <p:cNvSpPr txBox="1"/>
          <p:nvPr/>
        </p:nvSpPr>
        <p:spPr>
          <a:xfrm>
            <a:off x="130968" y="485775"/>
            <a:ext cx="938688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ILLINOIS EDUCATOR SHORTAGE PROBLEMS ARE CONTINUING: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39E2E6A-B808-219B-300A-74C4F976CD2C}"/>
              </a:ext>
            </a:extLst>
          </p:cNvPr>
          <p:cNvSpPr txBox="1"/>
          <p:nvPr/>
        </p:nvSpPr>
        <p:spPr>
          <a:xfrm>
            <a:off x="621139" y="1953792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87 PERCENT REPORT SHORTAGES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65 PERCENT SAY LESS THAN 50 PERCENT OF CANDIDATES HAVE PROPER CREDENTIALS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B6916067-50F4-2DD2-DA44-D1EC90B59F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0248CA96-9B6A-9CBE-3328-5EE8E31EF3F5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F87C2B6-5441-18E7-3674-F2C486078E9A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RESULTS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4FE53B2-0360-A1E5-5285-4141A1C23130}"/>
              </a:ext>
            </a:extLst>
          </p:cNvPr>
          <p:cNvSpPr txBox="1"/>
          <p:nvPr/>
        </p:nvSpPr>
        <p:spPr>
          <a:xfrm>
            <a:off x="130968" y="485775"/>
            <a:ext cx="938688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ILLINOIS EDUCATOR SHORTAGE PROBLEMS ARE CONTINUING: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5C55B38-BA64-7A09-DAA6-C330AF3FDBE8}"/>
              </a:ext>
            </a:extLst>
          </p:cNvPr>
          <p:cNvSpPr txBox="1"/>
          <p:nvPr/>
        </p:nvSpPr>
        <p:spPr>
          <a:xfrm>
            <a:off x="621139" y="1953792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91 PERCENT REPORT HAVING LESS THAN FIVE APPLICANTS FOR OPENINGS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71 PERCENT SAY TEACHER NEEDS HAVE GROWN IN LAST YEAR</a:t>
            </a:r>
          </a:p>
        </p:txBody>
      </p:sp>
    </p:spTree>
    <p:extLst>
      <p:ext uri="{BB962C8B-B14F-4D97-AF65-F5344CB8AC3E}">
        <p14:creationId xmlns:p14="http://schemas.microsoft.com/office/powerpoint/2010/main" val="42520838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B9F916DC-9A82-3271-A27E-98CE5E61F8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C2F1F54E-340A-F4B8-A3B9-F0B13C929DC4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ACBCFF6-6E4D-81AC-F4A4-B195ACA5AA93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CAUSES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F00A2E5-3EAB-CAA0-6937-941FC1D7B18A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CAUSES FOR SHORTAGES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4570112-6C37-D2EA-817E-F7742847E966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LIMITED APPLICANTS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ISSUES: SALARY/BENEFITS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POOR WORKING CONDITIONS</a:t>
            </a:r>
          </a:p>
        </p:txBody>
      </p:sp>
    </p:spTree>
    <p:extLst>
      <p:ext uri="{BB962C8B-B14F-4D97-AF65-F5344CB8AC3E}">
        <p14:creationId xmlns:p14="http://schemas.microsoft.com/office/powerpoint/2010/main" val="12282272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4209036F-1F60-4415-C6B5-760F865DC4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193B932C-A0A2-0201-39DE-5DFB2FAA6E5E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0BD3EE9-D595-1780-314A-D1B060AEB35F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IMPACTS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3745747-E5BC-23B3-E508-C23017DBC097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IMPACTS OF SHORTAGES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A76546F-FAB3-53F8-DB4B-3451C8AB4B5F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CERTIFIED STAFF SHORTAGES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LIMITED APPLICANTS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POOR WORKING CONDITIONS</a:t>
            </a:r>
          </a:p>
        </p:txBody>
      </p:sp>
    </p:spTree>
    <p:extLst>
      <p:ext uri="{BB962C8B-B14F-4D97-AF65-F5344CB8AC3E}">
        <p14:creationId xmlns:p14="http://schemas.microsoft.com/office/powerpoint/2010/main" val="30813881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59F2AD0C-EF79-B8DF-16D9-E1A2C2C114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9F14E862-752C-9CE8-CBBD-5D8ECD39F50E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1A1A095-DA5D-1E67-0A36-146429844D0D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POSITION REMEDIES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302A52A-F553-3ECE-7C21-F5F5C8ECB809}"/>
              </a:ext>
            </a:extLst>
          </p:cNvPr>
          <p:cNvSpPr txBox="1"/>
          <p:nvPr/>
        </p:nvSpPr>
        <p:spPr>
          <a:xfrm>
            <a:off x="130968" y="485775"/>
            <a:ext cx="938688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SCHOOLS REMEDIED NEARLY 7,000 POSITION OPENINGS WITH ALTERNATIVE MEASURES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651A7F5-60F8-D2CD-33EE-BC95B536507D}"/>
              </a:ext>
            </a:extLst>
          </p:cNvPr>
          <p:cNvSpPr txBox="1"/>
          <p:nvPr/>
        </p:nvSpPr>
        <p:spPr>
          <a:xfrm>
            <a:off x="621139" y="1936500"/>
            <a:ext cx="8406543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HIRING SUBSTITUTES</a:t>
            </a:r>
          </a:p>
          <a:p>
            <a:pPr algn="ctr"/>
            <a:endParaRPr lang="en-US" sz="18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MODIFYING CLASS OFFERINGS</a:t>
            </a:r>
          </a:p>
          <a:p>
            <a:pPr algn="ctr"/>
            <a:endParaRPr lang="en-US" sz="18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USING THIRD-PARTY VENDORS</a:t>
            </a:r>
          </a:p>
          <a:p>
            <a:pPr algn="ctr"/>
            <a:endParaRPr lang="en-US" sz="18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TAKING CLASSES ONLINE</a:t>
            </a:r>
          </a:p>
        </p:txBody>
      </p:sp>
    </p:spTree>
    <p:extLst>
      <p:ext uri="{BB962C8B-B14F-4D97-AF65-F5344CB8AC3E}">
        <p14:creationId xmlns:p14="http://schemas.microsoft.com/office/powerpoint/2010/main" val="41216243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BE8CCE2C-671E-7BC2-5634-E5F7A2C9C6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995B9A32-B1BF-0493-3B31-4FA072455FEF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E95BAE9-F8EF-1A26-C717-4EF4F4F4E321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SOLUTIONS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1194599-9479-2AAC-0F8C-8A2204052331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STRATEGIES FOR SHORTAGES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99BEFA4-437B-569A-40EC-4398F6737F85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IMPROVE RECRUITMENT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PROVIDE INCENTIVES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SUPPORT FOR STAFF</a:t>
            </a:r>
          </a:p>
        </p:txBody>
      </p:sp>
    </p:spTree>
    <p:extLst>
      <p:ext uri="{BB962C8B-B14F-4D97-AF65-F5344CB8AC3E}">
        <p14:creationId xmlns:p14="http://schemas.microsoft.com/office/powerpoint/2010/main" val="4786188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279</Words>
  <Application>Microsoft Office PowerPoint</Application>
  <PresentationFormat>Widescreen</PresentationFormat>
  <Paragraphs>94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Azo Sans Bk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Corinne Vargas</dc:creator>
  <cp:lastModifiedBy>Ryan Keith</cp:lastModifiedBy>
  <cp:revision>81</cp:revision>
  <dcterms:created xsi:type="dcterms:W3CDTF">2022-10-20T20:42:48Z</dcterms:created>
  <dcterms:modified xsi:type="dcterms:W3CDTF">2025-02-14T03:32:21Z</dcterms:modified>
</cp:coreProperties>
</file>