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 id="2147483674" r:id="rId3"/>
    <p:sldMasterId id="2147483689" r:id="rId4"/>
  </p:sldMasterIdLst>
  <p:notesMasterIdLst>
    <p:notesMasterId r:id="rId57"/>
  </p:notesMasterIdLst>
  <p:handoutMasterIdLst>
    <p:handoutMasterId r:id="rId58"/>
  </p:handoutMasterIdLst>
  <p:sldIdLst>
    <p:sldId id="256" r:id="rId5"/>
    <p:sldId id="420" r:id="rId6"/>
    <p:sldId id="421" r:id="rId7"/>
    <p:sldId id="422" r:id="rId8"/>
    <p:sldId id="407" r:id="rId9"/>
    <p:sldId id="443" r:id="rId10"/>
    <p:sldId id="423" r:id="rId11"/>
    <p:sldId id="410" r:id="rId12"/>
    <p:sldId id="291" r:id="rId13"/>
    <p:sldId id="411" r:id="rId14"/>
    <p:sldId id="412" r:id="rId15"/>
    <p:sldId id="434" r:id="rId16"/>
    <p:sldId id="435" r:id="rId17"/>
    <p:sldId id="413" r:id="rId18"/>
    <p:sldId id="415" r:id="rId19"/>
    <p:sldId id="414" r:id="rId20"/>
    <p:sldId id="416" r:id="rId21"/>
    <p:sldId id="417" r:id="rId22"/>
    <p:sldId id="425" r:id="rId23"/>
    <p:sldId id="436" r:id="rId24"/>
    <p:sldId id="427" r:id="rId25"/>
    <p:sldId id="428" r:id="rId26"/>
    <p:sldId id="449" r:id="rId27"/>
    <p:sldId id="441" r:id="rId28"/>
    <p:sldId id="442" r:id="rId29"/>
    <p:sldId id="430" r:id="rId30"/>
    <p:sldId id="431" r:id="rId31"/>
    <p:sldId id="395" r:id="rId32"/>
    <p:sldId id="433" r:id="rId33"/>
    <p:sldId id="437" r:id="rId34"/>
    <p:sldId id="438" r:id="rId35"/>
    <p:sldId id="450" r:id="rId36"/>
    <p:sldId id="451" r:id="rId37"/>
    <p:sldId id="377" r:id="rId38"/>
    <p:sldId id="379" r:id="rId39"/>
    <p:sldId id="380" r:id="rId40"/>
    <p:sldId id="381" r:id="rId41"/>
    <p:sldId id="383" r:id="rId42"/>
    <p:sldId id="384" r:id="rId43"/>
    <p:sldId id="385" r:id="rId44"/>
    <p:sldId id="386" r:id="rId45"/>
    <p:sldId id="444" r:id="rId46"/>
    <p:sldId id="387" r:id="rId47"/>
    <p:sldId id="388" r:id="rId48"/>
    <p:sldId id="389" r:id="rId49"/>
    <p:sldId id="445" r:id="rId50"/>
    <p:sldId id="390" r:id="rId51"/>
    <p:sldId id="391" r:id="rId52"/>
    <p:sldId id="446" r:id="rId53"/>
    <p:sldId id="392" r:id="rId54"/>
    <p:sldId id="393" r:id="rId55"/>
    <p:sldId id="448" r:id="rId56"/>
  </p:sldIdLst>
  <p:sldSz cx="9144000" cy="6858000" type="screen4x3"/>
  <p:notesSz cx="7077075" cy="9363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FDE70A-39EB-47A1-9C77-5780D559015F}">
  <a:tblStyle styleId="{B5FDE70A-39EB-47A1-9C77-5780D559015F}"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47" autoAdjust="0"/>
    <p:restoredTop sz="81908" autoAdjust="0"/>
  </p:normalViewPr>
  <p:slideViewPr>
    <p:cSldViewPr>
      <p:cViewPr varScale="1">
        <p:scale>
          <a:sx n="63" d="100"/>
          <a:sy n="63" d="100"/>
        </p:scale>
        <p:origin x="66"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350D1-A902-7B4C-903F-BD9BD4056327}" type="doc">
      <dgm:prSet loTypeId="urn:microsoft.com/office/officeart/2005/8/layout/gear1" loCatId="" qsTypeId="urn:microsoft.com/office/officeart/2005/8/quickstyle/simple4" qsCatId="simple" csTypeId="urn:microsoft.com/office/officeart/2005/8/colors/colorful1" csCatId="colorful" phldr="1"/>
      <dgm:spPr/>
    </dgm:pt>
    <dgm:pt modelId="{4465EA35-8A98-8B42-803D-E759CB47FA92}">
      <dgm:prSet phldrT="[Text]" custT="1"/>
      <dgm:spPr/>
      <dgm:t>
        <a:bodyPr/>
        <a:lstStyle/>
        <a:p>
          <a:r>
            <a:rPr lang="en-US" sz="2800" dirty="0" smtClean="0"/>
            <a:t>Assessment</a:t>
          </a:r>
          <a:endParaRPr lang="en-US" sz="2800" dirty="0"/>
        </a:p>
      </dgm:t>
    </dgm:pt>
    <dgm:pt modelId="{2662C6D4-1C44-9B44-97DC-EDAEF1B46AD1}" type="parTrans" cxnId="{9FBBC9BA-477C-A34E-94B3-EE2478A64425}">
      <dgm:prSet/>
      <dgm:spPr/>
      <dgm:t>
        <a:bodyPr/>
        <a:lstStyle/>
        <a:p>
          <a:endParaRPr lang="en-US"/>
        </a:p>
      </dgm:t>
    </dgm:pt>
    <dgm:pt modelId="{1A448793-4E9A-7147-8DFC-B7F0DF42B95D}" type="sibTrans" cxnId="{9FBBC9BA-477C-A34E-94B3-EE2478A64425}">
      <dgm:prSet/>
      <dgm:spPr/>
      <dgm:t>
        <a:bodyPr/>
        <a:lstStyle/>
        <a:p>
          <a:endParaRPr lang="en-US"/>
        </a:p>
      </dgm:t>
    </dgm:pt>
    <dgm:pt modelId="{C75FB77C-B614-E146-88EA-6242CBC73623}">
      <dgm:prSet phldrT="[Text]"/>
      <dgm:spPr>
        <a:solidFill>
          <a:srgbClr val="77933C"/>
        </a:solidFill>
      </dgm:spPr>
      <dgm:t>
        <a:bodyPr/>
        <a:lstStyle/>
        <a:p>
          <a:r>
            <a:rPr lang="en-US" dirty="0" smtClean="0"/>
            <a:t>Delivery</a:t>
          </a:r>
          <a:endParaRPr lang="en-US" dirty="0"/>
        </a:p>
      </dgm:t>
    </dgm:pt>
    <dgm:pt modelId="{D74E9820-AAD8-C44D-8736-6232CB7CE323}" type="parTrans" cxnId="{E6B82F12-EE5C-9846-B119-226A436A7D31}">
      <dgm:prSet/>
      <dgm:spPr/>
      <dgm:t>
        <a:bodyPr/>
        <a:lstStyle/>
        <a:p>
          <a:endParaRPr lang="en-US"/>
        </a:p>
      </dgm:t>
    </dgm:pt>
    <dgm:pt modelId="{AB11029B-F7F6-E442-8AC1-A258728ABCCC}" type="sibTrans" cxnId="{E6B82F12-EE5C-9846-B119-226A436A7D31}">
      <dgm:prSet/>
      <dgm:spPr/>
      <dgm:t>
        <a:bodyPr/>
        <a:lstStyle/>
        <a:p>
          <a:endParaRPr lang="en-US"/>
        </a:p>
      </dgm:t>
    </dgm:pt>
    <dgm:pt modelId="{F04AA334-A28E-B74B-9C9B-564C1B2C7E75}">
      <dgm:prSet phldrT="[Text]"/>
      <dgm:spPr/>
      <dgm:t>
        <a:bodyPr/>
        <a:lstStyle/>
        <a:p>
          <a:r>
            <a:rPr lang="en-US" dirty="0" smtClean="0"/>
            <a:t>Design</a:t>
          </a:r>
          <a:endParaRPr lang="en-US" dirty="0"/>
        </a:p>
      </dgm:t>
    </dgm:pt>
    <dgm:pt modelId="{37595032-D5D1-E740-8603-7AC8ED188F09}" type="parTrans" cxnId="{990F597F-C3CF-8040-8BFD-0E241E924C6A}">
      <dgm:prSet/>
      <dgm:spPr/>
      <dgm:t>
        <a:bodyPr/>
        <a:lstStyle/>
        <a:p>
          <a:endParaRPr lang="en-US"/>
        </a:p>
      </dgm:t>
    </dgm:pt>
    <dgm:pt modelId="{98C33D0D-2F49-7A4C-8344-2FAB4F2A1047}" type="sibTrans" cxnId="{990F597F-C3CF-8040-8BFD-0E241E924C6A}">
      <dgm:prSet/>
      <dgm:spPr/>
      <dgm:t>
        <a:bodyPr/>
        <a:lstStyle/>
        <a:p>
          <a:endParaRPr lang="en-US"/>
        </a:p>
      </dgm:t>
    </dgm:pt>
    <dgm:pt modelId="{07FBC9B8-2E66-4D46-8644-9EA5ECE0FC9A}" type="pres">
      <dgm:prSet presAssocID="{5AD350D1-A902-7B4C-903F-BD9BD4056327}" presName="composite" presStyleCnt="0">
        <dgm:presLayoutVars>
          <dgm:chMax val="3"/>
          <dgm:animLvl val="lvl"/>
          <dgm:resizeHandles val="exact"/>
        </dgm:presLayoutVars>
      </dgm:prSet>
      <dgm:spPr/>
    </dgm:pt>
    <dgm:pt modelId="{C12D3607-7DBB-924E-B868-81418B8BF124}" type="pres">
      <dgm:prSet presAssocID="{4465EA35-8A98-8B42-803D-E759CB47FA92}" presName="gear1" presStyleLbl="node1" presStyleIdx="0" presStyleCnt="3">
        <dgm:presLayoutVars>
          <dgm:chMax val="1"/>
          <dgm:bulletEnabled val="1"/>
        </dgm:presLayoutVars>
      </dgm:prSet>
      <dgm:spPr/>
      <dgm:t>
        <a:bodyPr/>
        <a:lstStyle/>
        <a:p>
          <a:endParaRPr lang="en-US"/>
        </a:p>
      </dgm:t>
    </dgm:pt>
    <dgm:pt modelId="{0279A660-EFBF-AD42-B407-14A95FBFBC8F}" type="pres">
      <dgm:prSet presAssocID="{4465EA35-8A98-8B42-803D-E759CB47FA92}" presName="gear1srcNode" presStyleLbl="node1" presStyleIdx="0" presStyleCnt="3"/>
      <dgm:spPr/>
      <dgm:t>
        <a:bodyPr/>
        <a:lstStyle/>
        <a:p>
          <a:endParaRPr lang="en-US"/>
        </a:p>
      </dgm:t>
    </dgm:pt>
    <dgm:pt modelId="{9B5DF7FC-0E02-1B41-A913-E51E48A8AF0B}" type="pres">
      <dgm:prSet presAssocID="{4465EA35-8A98-8B42-803D-E759CB47FA92}" presName="gear1dstNode" presStyleLbl="node1" presStyleIdx="0" presStyleCnt="3"/>
      <dgm:spPr/>
      <dgm:t>
        <a:bodyPr/>
        <a:lstStyle/>
        <a:p>
          <a:endParaRPr lang="en-US"/>
        </a:p>
      </dgm:t>
    </dgm:pt>
    <dgm:pt modelId="{9631D884-A0A1-994E-902E-8CB94ECDC1AE}" type="pres">
      <dgm:prSet presAssocID="{C75FB77C-B614-E146-88EA-6242CBC73623}" presName="gear2" presStyleLbl="node1" presStyleIdx="1" presStyleCnt="3">
        <dgm:presLayoutVars>
          <dgm:chMax val="1"/>
          <dgm:bulletEnabled val="1"/>
        </dgm:presLayoutVars>
      </dgm:prSet>
      <dgm:spPr/>
      <dgm:t>
        <a:bodyPr/>
        <a:lstStyle/>
        <a:p>
          <a:endParaRPr lang="en-US"/>
        </a:p>
      </dgm:t>
    </dgm:pt>
    <dgm:pt modelId="{59C8C54B-F811-1A4A-A7C8-3E2EBBD20ECC}" type="pres">
      <dgm:prSet presAssocID="{C75FB77C-B614-E146-88EA-6242CBC73623}" presName="gear2srcNode" presStyleLbl="node1" presStyleIdx="1" presStyleCnt="3"/>
      <dgm:spPr/>
      <dgm:t>
        <a:bodyPr/>
        <a:lstStyle/>
        <a:p>
          <a:endParaRPr lang="en-US"/>
        </a:p>
      </dgm:t>
    </dgm:pt>
    <dgm:pt modelId="{065A3F62-93DE-AC48-89A3-7C106EFD22CE}" type="pres">
      <dgm:prSet presAssocID="{C75FB77C-B614-E146-88EA-6242CBC73623}" presName="gear2dstNode" presStyleLbl="node1" presStyleIdx="1" presStyleCnt="3"/>
      <dgm:spPr/>
      <dgm:t>
        <a:bodyPr/>
        <a:lstStyle/>
        <a:p>
          <a:endParaRPr lang="en-US"/>
        </a:p>
      </dgm:t>
    </dgm:pt>
    <dgm:pt modelId="{B52DD442-16BF-E742-B44F-8986C4EC38E2}" type="pres">
      <dgm:prSet presAssocID="{F04AA334-A28E-B74B-9C9B-564C1B2C7E75}" presName="gear3" presStyleLbl="node1" presStyleIdx="2" presStyleCnt="3"/>
      <dgm:spPr/>
      <dgm:t>
        <a:bodyPr/>
        <a:lstStyle/>
        <a:p>
          <a:endParaRPr lang="en-US"/>
        </a:p>
      </dgm:t>
    </dgm:pt>
    <dgm:pt modelId="{8052B54D-E94A-5A46-93DF-996AF3C1E501}" type="pres">
      <dgm:prSet presAssocID="{F04AA334-A28E-B74B-9C9B-564C1B2C7E75}" presName="gear3tx" presStyleLbl="node1" presStyleIdx="2" presStyleCnt="3">
        <dgm:presLayoutVars>
          <dgm:chMax val="1"/>
          <dgm:bulletEnabled val="1"/>
        </dgm:presLayoutVars>
      </dgm:prSet>
      <dgm:spPr/>
      <dgm:t>
        <a:bodyPr/>
        <a:lstStyle/>
        <a:p>
          <a:endParaRPr lang="en-US"/>
        </a:p>
      </dgm:t>
    </dgm:pt>
    <dgm:pt modelId="{AE835457-91FD-4D4D-841D-905D4BCF727D}" type="pres">
      <dgm:prSet presAssocID="{F04AA334-A28E-B74B-9C9B-564C1B2C7E75}" presName="gear3srcNode" presStyleLbl="node1" presStyleIdx="2" presStyleCnt="3"/>
      <dgm:spPr/>
      <dgm:t>
        <a:bodyPr/>
        <a:lstStyle/>
        <a:p>
          <a:endParaRPr lang="en-US"/>
        </a:p>
      </dgm:t>
    </dgm:pt>
    <dgm:pt modelId="{335E4CF2-AB60-2543-8FD7-D5384E03F72F}" type="pres">
      <dgm:prSet presAssocID="{F04AA334-A28E-B74B-9C9B-564C1B2C7E75}" presName="gear3dstNode" presStyleLbl="node1" presStyleIdx="2" presStyleCnt="3"/>
      <dgm:spPr/>
      <dgm:t>
        <a:bodyPr/>
        <a:lstStyle/>
        <a:p>
          <a:endParaRPr lang="en-US"/>
        </a:p>
      </dgm:t>
    </dgm:pt>
    <dgm:pt modelId="{BB67540C-B386-684F-89B5-F9F4D8CEA523}" type="pres">
      <dgm:prSet presAssocID="{1A448793-4E9A-7147-8DFC-B7F0DF42B95D}" presName="connector1" presStyleLbl="sibTrans2D1" presStyleIdx="0" presStyleCnt="3"/>
      <dgm:spPr/>
      <dgm:t>
        <a:bodyPr/>
        <a:lstStyle/>
        <a:p>
          <a:endParaRPr lang="en-US"/>
        </a:p>
      </dgm:t>
    </dgm:pt>
    <dgm:pt modelId="{D264D59E-8396-C24F-B050-3D3ABD523E00}" type="pres">
      <dgm:prSet presAssocID="{AB11029B-F7F6-E442-8AC1-A258728ABCCC}" presName="connector2" presStyleLbl="sibTrans2D1" presStyleIdx="1" presStyleCnt="3"/>
      <dgm:spPr/>
      <dgm:t>
        <a:bodyPr/>
        <a:lstStyle/>
        <a:p>
          <a:endParaRPr lang="en-US"/>
        </a:p>
      </dgm:t>
    </dgm:pt>
    <dgm:pt modelId="{D1D545D8-1BFF-5643-8407-29A257622F96}" type="pres">
      <dgm:prSet presAssocID="{98C33D0D-2F49-7A4C-8344-2FAB4F2A1047}" presName="connector3" presStyleLbl="sibTrans2D1" presStyleIdx="2" presStyleCnt="3"/>
      <dgm:spPr/>
      <dgm:t>
        <a:bodyPr/>
        <a:lstStyle/>
        <a:p>
          <a:endParaRPr lang="en-US"/>
        </a:p>
      </dgm:t>
    </dgm:pt>
  </dgm:ptLst>
  <dgm:cxnLst>
    <dgm:cxn modelId="{49AB8986-DBF1-904A-ADFB-83F66B57F245}" type="presOf" srcId="{C75FB77C-B614-E146-88EA-6242CBC73623}" destId="{9631D884-A0A1-994E-902E-8CB94ECDC1AE}" srcOrd="0" destOrd="0" presId="urn:microsoft.com/office/officeart/2005/8/layout/gear1"/>
    <dgm:cxn modelId="{1CE70255-FD16-A040-8586-7B04CBFC2C22}" type="presOf" srcId="{C75FB77C-B614-E146-88EA-6242CBC73623}" destId="{065A3F62-93DE-AC48-89A3-7C106EFD22CE}" srcOrd="2" destOrd="0" presId="urn:microsoft.com/office/officeart/2005/8/layout/gear1"/>
    <dgm:cxn modelId="{27F4FAE9-61F5-5D4B-BA60-21D384AC8690}" type="presOf" srcId="{F04AA334-A28E-B74B-9C9B-564C1B2C7E75}" destId="{335E4CF2-AB60-2543-8FD7-D5384E03F72F}" srcOrd="3" destOrd="0" presId="urn:microsoft.com/office/officeart/2005/8/layout/gear1"/>
    <dgm:cxn modelId="{9F5AB321-8B18-4045-83A6-1571E0F60143}" type="presOf" srcId="{4465EA35-8A98-8B42-803D-E759CB47FA92}" destId="{0279A660-EFBF-AD42-B407-14A95FBFBC8F}" srcOrd="1" destOrd="0" presId="urn:microsoft.com/office/officeart/2005/8/layout/gear1"/>
    <dgm:cxn modelId="{BB72EEC8-9ED6-7849-9153-B62265BEC09C}" type="presOf" srcId="{1A448793-4E9A-7147-8DFC-B7F0DF42B95D}" destId="{BB67540C-B386-684F-89B5-F9F4D8CEA523}" srcOrd="0" destOrd="0" presId="urn:microsoft.com/office/officeart/2005/8/layout/gear1"/>
    <dgm:cxn modelId="{DF1337C9-1E86-824C-B9E8-ACC7E90B8C5D}" type="presOf" srcId="{AB11029B-F7F6-E442-8AC1-A258728ABCCC}" destId="{D264D59E-8396-C24F-B050-3D3ABD523E00}" srcOrd="0" destOrd="0" presId="urn:microsoft.com/office/officeart/2005/8/layout/gear1"/>
    <dgm:cxn modelId="{506C6380-3344-B04F-AC33-8401909FEA16}" type="presOf" srcId="{C75FB77C-B614-E146-88EA-6242CBC73623}" destId="{59C8C54B-F811-1A4A-A7C8-3E2EBBD20ECC}" srcOrd="1" destOrd="0" presId="urn:microsoft.com/office/officeart/2005/8/layout/gear1"/>
    <dgm:cxn modelId="{E6B82F12-EE5C-9846-B119-226A436A7D31}" srcId="{5AD350D1-A902-7B4C-903F-BD9BD4056327}" destId="{C75FB77C-B614-E146-88EA-6242CBC73623}" srcOrd="1" destOrd="0" parTransId="{D74E9820-AAD8-C44D-8736-6232CB7CE323}" sibTransId="{AB11029B-F7F6-E442-8AC1-A258728ABCCC}"/>
    <dgm:cxn modelId="{8143B3F8-D0A3-8F4F-B4FE-BEAF9618B6CA}" type="presOf" srcId="{F04AA334-A28E-B74B-9C9B-564C1B2C7E75}" destId="{B52DD442-16BF-E742-B44F-8986C4EC38E2}" srcOrd="0" destOrd="0" presId="urn:microsoft.com/office/officeart/2005/8/layout/gear1"/>
    <dgm:cxn modelId="{990F597F-C3CF-8040-8BFD-0E241E924C6A}" srcId="{5AD350D1-A902-7B4C-903F-BD9BD4056327}" destId="{F04AA334-A28E-B74B-9C9B-564C1B2C7E75}" srcOrd="2" destOrd="0" parTransId="{37595032-D5D1-E740-8603-7AC8ED188F09}" sibTransId="{98C33D0D-2F49-7A4C-8344-2FAB4F2A1047}"/>
    <dgm:cxn modelId="{2D7C1A78-BFA5-A444-AD97-4B5192395170}" type="presOf" srcId="{4465EA35-8A98-8B42-803D-E759CB47FA92}" destId="{C12D3607-7DBB-924E-B868-81418B8BF124}" srcOrd="0" destOrd="0" presId="urn:microsoft.com/office/officeart/2005/8/layout/gear1"/>
    <dgm:cxn modelId="{3B941427-C67E-D245-ACC0-5B7C3919E06F}" type="presOf" srcId="{4465EA35-8A98-8B42-803D-E759CB47FA92}" destId="{9B5DF7FC-0E02-1B41-A913-E51E48A8AF0B}" srcOrd="2" destOrd="0" presId="urn:microsoft.com/office/officeart/2005/8/layout/gear1"/>
    <dgm:cxn modelId="{A8AF9C56-4B29-724C-AB54-7C14105C9FD9}" type="presOf" srcId="{98C33D0D-2F49-7A4C-8344-2FAB4F2A1047}" destId="{D1D545D8-1BFF-5643-8407-29A257622F96}" srcOrd="0" destOrd="0" presId="urn:microsoft.com/office/officeart/2005/8/layout/gear1"/>
    <dgm:cxn modelId="{9FBBC9BA-477C-A34E-94B3-EE2478A64425}" srcId="{5AD350D1-A902-7B4C-903F-BD9BD4056327}" destId="{4465EA35-8A98-8B42-803D-E759CB47FA92}" srcOrd="0" destOrd="0" parTransId="{2662C6D4-1C44-9B44-97DC-EDAEF1B46AD1}" sibTransId="{1A448793-4E9A-7147-8DFC-B7F0DF42B95D}"/>
    <dgm:cxn modelId="{A44FC101-F88B-5E40-9BF5-FF69A7A2F178}" type="presOf" srcId="{F04AA334-A28E-B74B-9C9B-564C1B2C7E75}" destId="{8052B54D-E94A-5A46-93DF-996AF3C1E501}" srcOrd="1" destOrd="0" presId="urn:microsoft.com/office/officeart/2005/8/layout/gear1"/>
    <dgm:cxn modelId="{68D12091-E857-4E42-A0B4-A04A8BB5A5FE}" type="presOf" srcId="{F04AA334-A28E-B74B-9C9B-564C1B2C7E75}" destId="{AE835457-91FD-4D4D-841D-905D4BCF727D}" srcOrd="2" destOrd="0" presId="urn:microsoft.com/office/officeart/2005/8/layout/gear1"/>
    <dgm:cxn modelId="{B13B4E58-27CC-1945-9B95-197A846D3BE6}" type="presOf" srcId="{5AD350D1-A902-7B4C-903F-BD9BD4056327}" destId="{07FBC9B8-2E66-4D46-8644-9EA5ECE0FC9A}" srcOrd="0" destOrd="0" presId="urn:microsoft.com/office/officeart/2005/8/layout/gear1"/>
    <dgm:cxn modelId="{915BC1BB-5661-BE43-B0CA-F3EE9E80A3DA}" type="presParOf" srcId="{07FBC9B8-2E66-4D46-8644-9EA5ECE0FC9A}" destId="{C12D3607-7DBB-924E-B868-81418B8BF124}" srcOrd="0" destOrd="0" presId="urn:microsoft.com/office/officeart/2005/8/layout/gear1"/>
    <dgm:cxn modelId="{39C92DCF-C35C-1746-AB80-562D81E02452}" type="presParOf" srcId="{07FBC9B8-2E66-4D46-8644-9EA5ECE0FC9A}" destId="{0279A660-EFBF-AD42-B407-14A95FBFBC8F}" srcOrd="1" destOrd="0" presId="urn:microsoft.com/office/officeart/2005/8/layout/gear1"/>
    <dgm:cxn modelId="{7970C78A-40CF-AF48-9B46-0687E71C9514}" type="presParOf" srcId="{07FBC9B8-2E66-4D46-8644-9EA5ECE0FC9A}" destId="{9B5DF7FC-0E02-1B41-A913-E51E48A8AF0B}" srcOrd="2" destOrd="0" presId="urn:microsoft.com/office/officeart/2005/8/layout/gear1"/>
    <dgm:cxn modelId="{FD7B40F3-7B9F-FA48-B68C-7D4EA833482A}" type="presParOf" srcId="{07FBC9B8-2E66-4D46-8644-9EA5ECE0FC9A}" destId="{9631D884-A0A1-994E-902E-8CB94ECDC1AE}" srcOrd="3" destOrd="0" presId="urn:microsoft.com/office/officeart/2005/8/layout/gear1"/>
    <dgm:cxn modelId="{EAD84C3F-368A-E94F-83A9-EADE818A5F61}" type="presParOf" srcId="{07FBC9B8-2E66-4D46-8644-9EA5ECE0FC9A}" destId="{59C8C54B-F811-1A4A-A7C8-3E2EBBD20ECC}" srcOrd="4" destOrd="0" presId="urn:microsoft.com/office/officeart/2005/8/layout/gear1"/>
    <dgm:cxn modelId="{6AFA1DBA-996C-D64B-A786-BF9181700356}" type="presParOf" srcId="{07FBC9B8-2E66-4D46-8644-9EA5ECE0FC9A}" destId="{065A3F62-93DE-AC48-89A3-7C106EFD22CE}" srcOrd="5" destOrd="0" presId="urn:microsoft.com/office/officeart/2005/8/layout/gear1"/>
    <dgm:cxn modelId="{A36565E6-C653-0548-81C8-B7133C6EA94B}" type="presParOf" srcId="{07FBC9B8-2E66-4D46-8644-9EA5ECE0FC9A}" destId="{B52DD442-16BF-E742-B44F-8986C4EC38E2}" srcOrd="6" destOrd="0" presId="urn:microsoft.com/office/officeart/2005/8/layout/gear1"/>
    <dgm:cxn modelId="{398D7F56-94FC-154E-B04E-43694F1E18BD}" type="presParOf" srcId="{07FBC9B8-2E66-4D46-8644-9EA5ECE0FC9A}" destId="{8052B54D-E94A-5A46-93DF-996AF3C1E501}" srcOrd="7" destOrd="0" presId="urn:microsoft.com/office/officeart/2005/8/layout/gear1"/>
    <dgm:cxn modelId="{B56DCFCC-07CD-2C4F-B414-CCCF241571D9}" type="presParOf" srcId="{07FBC9B8-2E66-4D46-8644-9EA5ECE0FC9A}" destId="{AE835457-91FD-4D4D-841D-905D4BCF727D}" srcOrd="8" destOrd="0" presId="urn:microsoft.com/office/officeart/2005/8/layout/gear1"/>
    <dgm:cxn modelId="{BE08BEB6-4565-F445-BC0B-2D90592AC453}" type="presParOf" srcId="{07FBC9B8-2E66-4D46-8644-9EA5ECE0FC9A}" destId="{335E4CF2-AB60-2543-8FD7-D5384E03F72F}" srcOrd="9" destOrd="0" presId="urn:microsoft.com/office/officeart/2005/8/layout/gear1"/>
    <dgm:cxn modelId="{137C2588-EB97-824A-AF13-ED3DC67C0D33}" type="presParOf" srcId="{07FBC9B8-2E66-4D46-8644-9EA5ECE0FC9A}" destId="{BB67540C-B386-684F-89B5-F9F4D8CEA523}" srcOrd="10" destOrd="0" presId="urn:microsoft.com/office/officeart/2005/8/layout/gear1"/>
    <dgm:cxn modelId="{8280C657-40A4-F74F-9332-4AC9C6290C03}" type="presParOf" srcId="{07FBC9B8-2E66-4D46-8644-9EA5ECE0FC9A}" destId="{D264D59E-8396-C24F-B050-3D3ABD523E00}" srcOrd="11" destOrd="0" presId="urn:microsoft.com/office/officeart/2005/8/layout/gear1"/>
    <dgm:cxn modelId="{16954E15-A518-6D48-9186-F970388D3AAD}" type="presParOf" srcId="{07FBC9B8-2E66-4D46-8644-9EA5ECE0FC9A}" destId="{D1D545D8-1BFF-5643-8407-29A257622F96}"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1030845B-41C0-4A28-BFD1-06D4CA1DC600}" type="datetimeFigureOut">
              <a:rPr lang="en-US" smtClean="0"/>
              <a:t>8/17/2016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5256B25-4C18-4DC1-8FD9-8C7079ACF74F}" type="slidenum">
              <a:rPr lang="en-US" smtClean="0"/>
              <a:t>‹#›</a:t>
            </a:fld>
            <a:endParaRPr lang="en-US"/>
          </a:p>
        </p:txBody>
      </p:sp>
    </p:spTree>
    <p:extLst>
      <p:ext uri="{BB962C8B-B14F-4D97-AF65-F5344CB8AC3E}">
        <p14:creationId xmlns:p14="http://schemas.microsoft.com/office/powerpoint/2010/main" val="2107928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66731" cy="468154"/>
          </a:xfrm>
          <a:prstGeom prst="rect">
            <a:avLst/>
          </a:prstGeom>
          <a:noFill/>
          <a:ln>
            <a:noFill/>
          </a:ln>
        </p:spPr>
        <p:txBody>
          <a:bodyPr lIns="93921" tIns="93921" rIns="93921" bIns="93921" anchor="t"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6968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39363"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409045"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78726"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348408"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818089"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87771"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75745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 name="Shape 3"/>
          <p:cNvSpPr txBox="1">
            <a:spLocks noGrp="1"/>
          </p:cNvSpPr>
          <p:nvPr>
            <p:ph type="dt" idx="10"/>
          </p:nvPr>
        </p:nvSpPr>
        <p:spPr>
          <a:xfrm>
            <a:off x="4008705" y="0"/>
            <a:ext cx="3066731" cy="468154"/>
          </a:xfrm>
          <a:prstGeom prst="rect">
            <a:avLst/>
          </a:prstGeom>
          <a:noFill/>
          <a:ln>
            <a:noFill/>
          </a:ln>
        </p:spPr>
        <p:txBody>
          <a:bodyPr lIns="93921" tIns="93921" rIns="93921" bIns="93921" anchor="t" anchorCtr="0"/>
          <a:lstStyle>
            <a:lvl1pPr marL="0" marR="0" indent="0" algn="r"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6968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39363"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409045"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78726"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348408"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818089"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87771"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75745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 name="Shape 4"/>
          <p:cNvSpPr>
            <a:spLocks noGrp="1" noRot="1" noChangeAspect="1"/>
          </p:cNvSpPr>
          <p:nvPr>
            <p:ph type="sldImg" idx="3"/>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1" y="8893296"/>
            <a:ext cx="3066731" cy="468154"/>
          </a:xfrm>
          <a:prstGeom prst="rect">
            <a:avLst/>
          </a:prstGeom>
          <a:noFill/>
          <a:ln>
            <a:noFill/>
          </a:ln>
        </p:spPr>
        <p:txBody>
          <a:bodyPr lIns="93921" tIns="93921" rIns="93921" bIns="93921" anchor="b"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6968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39363"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409045"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78726"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348408"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818089"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87771"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75745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 name="Shape 7"/>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761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nsidemathematics.org/classroom-videos/formative-re-engaging-lessons/5th-grade-math-interpreting-fractions/lesson-part-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pPr>
            <a:r>
              <a:rPr lang="en-US" sz="1200" b="1" dirty="0" smtClean="0">
                <a:effectLst/>
                <a:latin typeface="Calibri"/>
                <a:ea typeface="Calibri"/>
                <a:cs typeface="Calibri"/>
              </a:rPr>
              <a:t>Mathematics Instructional Design, Delivery, and Assessments</a:t>
            </a:r>
            <a:r>
              <a:rPr lang="en-US" dirty="0" smtClean="0">
                <a:effectLst/>
              </a:rPr>
              <a:t> </a:t>
            </a:r>
            <a:endParaRPr lang="en-US" dirty="0" smtClean="0">
              <a:effectLst/>
            </a:endParaRPr>
          </a:p>
          <a:p>
            <a:pPr>
              <a:buClr>
                <a:schemeClr val="dk1"/>
              </a:buClr>
            </a:pPr>
            <a:r>
              <a:rPr lang="en-US" smtClean="0">
                <a:effectLst/>
              </a:rPr>
              <a:t>Updated 8-17-16</a:t>
            </a:r>
            <a:endParaRPr dirty="0"/>
          </a:p>
        </p:txBody>
      </p:sp>
      <p:sp>
        <p:nvSpPr>
          <p:cNvPr id="92" name="Shape 9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75591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pPr>
            <a:endParaRPr/>
          </a:p>
        </p:txBody>
      </p:sp>
      <p:sp>
        <p:nvSpPr>
          <p:cNvPr id="349" name="Shape 34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6984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Ilteachandtalk.org</a:t>
            </a:r>
            <a:endParaRPr lang="en-US" dirty="0" smtClean="0"/>
          </a:p>
          <a:p>
            <a:r>
              <a:rPr lang="en-US" dirty="0" smtClean="0"/>
              <a:t>8.G.2</a:t>
            </a:r>
          </a:p>
          <a:p>
            <a:r>
              <a:rPr lang="en-US" dirty="0" smtClean="0"/>
              <a:t>Answer on next slide</a:t>
            </a:r>
          </a:p>
          <a:p>
            <a:endParaRPr lang="en-US" dirty="0" smtClean="0"/>
          </a:p>
          <a:p>
            <a:r>
              <a:rPr lang="en-US" dirty="0" smtClean="0"/>
              <a:t>Note: 3.OA.3 good example of </a:t>
            </a:r>
            <a:r>
              <a:rPr lang="en-US" dirty="0" err="1" smtClean="0"/>
              <a:t>powerpoint</a:t>
            </a:r>
            <a:r>
              <a:rPr lang="en-US" dirty="0" smtClean="0"/>
              <a:t> with “student” work included.</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solidFill>
                  <a:srgbClr val="9A5315"/>
                </a:solidFill>
                <a:latin typeface="Segoe Print"/>
              </a:rPr>
              <a:pPr/>
              <a:t>12</a:t>
            </a:fld>
            <a:endParaRPr lang="en-US">
              <a:solidFill>
                <a:srgbClr val="9A5315"/>
              </a:solidFill>
              <a:latin typeface="Segoe Print"/>
            </a:endParaRPr>
          </a:p>
        </p:txBody>
      </p:sp>
    </p:spTree>
    <p:extLst>
      <p:ext uri="{BB962C8B-B14F-4D97-AF65-F5344CB8AC3E}">
        <p14:creationId xmlns:p14="http://schemas.microsoft.com/office/powerpoint/2010/main" val="424505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buClr>
                <a:schemeClr val="dk1"/>
              </a:buClr>
            </a:pPr>
            <a:r>
              <a:rPr lang="en-US" b="0" dirty="0" smtClean="0"/>
              <a:t>Domain</a:t>
            </a:r>
            <a:r>
              <a:rPr lang="en-US" b="0" baseline="0" dirty="0" smtClean="0"/>
              <a:t> 2 </a:t>
            </a:r>
            <a:r>
              <a:rPr lang="en-US" b="1" baseline="0" dirty="0" smtClean="0"/>
              <a:t>– Classroom Environment: </a:t>
            </a:r>
            <a:r>
              <a:rPr lang="en-US" b="0" baseline="0" dirty="0" smtClean="0"/>
              <a:t>2a: creating an environment of respect and report, 2b: establishing a culture for learning.  Climate and Culture, </a:t>
            </a:r>
          </a:p>
          <a:p>
            <a:pPr>
              <a:buClr>
                <a:schemeClr val="dk1"/>
              </a:buClr>
            </a:pPr>
            <a:r>
              <a:rPr lang="en-US" b="0" baseline="0" dirty="0" smtClean="0"/>
              <a:t>Domain 3 – </a:t>
            </a:r>
            <a:r>
              <a:rPr lang="en-US" b="1" baseline="0" dirty="0" smtClean="0"/>
              <a:t>Instruction; </a:t>
            </a:r>
            <a:r>
              <a:rPr lang="en-US" b="0" baseline="0" dirty="0" smtClean="0"/>
              <a:t> 3a: Communicating with students, 3b: Using questioning and discussion techniques</a:t>
            </a:r>
            <a:endParaRPr b="1" dirty="0"/>
          </a:p>
        </p:txBody>
      </p:sp>
      <p:sp>
        <p:nvSpPr>
          <p:cNvPr id="266" name="Shape 266"/>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2222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pPr>
            <a:r>
              <a:rPr lang="en-US" dirty="0" smtClean="0"/>
              <a:t>Making</a:t>
            </a:r>
            <a:r>
              <a:rPr lang="en-US" baseline="0" dirty="0" smtClean="0"/>
              <a:t> Number Talks Matters Grades 4-10 </a:t>
            </a:r>
          </a:p>
          <a:p>
            <a:pPr>
              <a:buClr>
                <a:schemeClr val="dk1"/>
              </a:buClr>
            </a:pPr>
            <a:r>
              <a:rPr lang="en-US" baseline="0" dirty="0" smtClean="0"/>
              <a:t>By Cathy Humphreys &amp; Ruth Parker</a:t>
            </a:r>
          </a:p>
          <a:p>
            <a:pPr>
              <a:buClr>
                <a:schemeClr val="dk1"/>
              </a:buClr>
            </a:pPr>
            <a:endParaRPr lang="en-US" baseline="0" dirty="0" smtClean="0"/>
          </a:p>
          <a:p>
            <a:pPr marL="171450" indent="-171450">
              <a:buClr>
                <a:schemeClr val="dk1"/>
              </a:buClr>
              <a:buFontTx/>
              <a:buChar char="-"/>
            </a:pPr>
            <a:r>
              <a:rPr lang="en-US" baseline="0" dirty="0" smtClean="0"/>
              <a:t>Anticipate different strategies students might use for solving the problem (or how they might “see” a dot card)</a:t>
            </a:r>
          </a:p>
          <a:p>
            <a:pPr marL="171450" indent="-171450">
              <a:buClr>
                <a:schemeClr val="dk1"/>
              </a:buClr>
              <a:buFontTx/>
              <a:buChar char="-"/>
            </a:pPr>
            <a:r>
              <a:rPr lang="en-US" baseline="0" dirty="0" smtClean="0"/>
              <a:t>How will you record each of these strategies?</a:t>
            </a:r>
          </a:p>
          <a:p>
            <a:pPr marL="171450" indent="-171450">
              <a:buClr>
                <a:schemeClr val="dk1"/>
              </a:buClr>
              <a:buFontTx/>
              <a:buChar char="-"/>
            </a:pPr>
            <a:r>
              <a:rPr lang="en-US" baseline="0" dirty="0" smtClean="0"/>
              <a:t>What questions might you ask to fully understand and represent a student’s thinking and/or method?</a:t>
            </a:r>
          </a:p>
          <a:p>
            <a:pPr marL="171450" indent="-171450">
              <a:buClr>
                <a:schemeClr val="dk1"/>
              </a:buClr>
              <a:buFontTx/>
              <a:buChar char="-"/>
            </a:pPr>
            <a:r>
              <a:rPr lang="en-US" baseline="0" dirty="0" smtClean="0"/>
              <a:t>In reflecting on this Number Talk, what do you want to remember, what problem might you do next, and why?</a:t>
            </a:r>
          </a:p>
        </p:txBody>
      </p:sp>
      <p:sp>
        <p:nvSpPr>
          <p:cNvPr id="364" name="Shape 36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525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marL="0" indent="0">
              <a:buClr>
                <a:schemeClr val="dk1"/>
              </a:buClr>
              <a:buSzPct val="25000"/>
              <a:buNone/>
            </a:pPr>
            <a:r>
              <a:rPr lang="en-US" baseline="0" dirty="0" smtClean="0"/>
              <a:t>1. Start with dot talks.  Use “previous students’ work as examples” (so students are explaining someone else's work).  Show a video or two of math talks and discuss expectations.</a:t>
            </a:r>
          </a:p>
          <a:p>
            <a:pPr marL="0" indent="0">
              <a:buClr>
                <a:schemeClr val="dk1"/>
              </a:buClr>
              <a:buSzPct val="25000"/>
              <a:buNone/>
            </a:pPr>
            <a:r>
              <a:rPr lang="en-US" baseline="0" dirty="0" smtClean="0"/>
              <a:t>2. Ask clarifying questions, “What I think I heard you say…”, :I want to make sure I understand what you mean.  Could you please repeat that last part?”, “Who can explain what…..said in your own words?”</a:t>
            </a:r>
          </a:p>
          <a:p>
            <a:pPr marL="0" indent="0">
              <a:buClr>
                <a:schemeClr val="dk1"/>
              </a:buClr>
              <a:buSzPct val="25000"/>
              <a:buNone/>
            </a:pPr>
            <a:r>
              <a:rPr lang="en-US" baseline="0" dirty="0" smtClean="0"/>
              <a:t>3. Review classroom culture and how it is a safe place for everyone to share ideas. Have students use physical clues to indicate when they have an answer.  Encourage those who often speak to come up with more than one way to “see” the problem.  Call on others who show they are prepared.  “I would like to hear from someone who hasn’t had a chance to share.” Increase wait time. Have students turn and talk to a neighbor than share out what their neighbor said. </a:t>
            </a:r>
          </a:p>
          <a:p>
            <a:pPr marL="0" indent="0">
              <a:buClr>
                <a:schemeClr val="dk1"/>
              </a:buClr>
              <a:buSzPct val="25000"/>
              <a:buNone/>
            </a:pPr>
            <a:r>
              <a:rPr lang="en-US" baseline="0" dirty="0" smtClean="0"/>
              <a:t>4. Own up to mistakes.  Opportunity to talk about mistakes as chances to learn, “Yikes.  I think there is something wrong here.  Can anyone help me think about this?”  “I just confused myself.  Hmm- Where am I? Can anyone help me think about this?”  “Do you want to revise your answer.” “I would like to revise my answer.” “Let me think about this overnight and we can talk about it tomorrow.” Turn mistakes into class investigations. Discuss where the reasoning went awry.</a:t>
            </a:r>
          </a:p>
          <a:p>
            <a:pPr marL="0" indent="0">
              <a:buClr>
                <a:schemeClr val="dk1"/>
              </a:buClr>
              <a:buSzPct val="25000"/>
              <a:buNone/>
            </a:pPr>
            <a:r>
              <a:rPr lang="en-US" baseline="0" dirty="0" smtClean="0"/>
              <a:t>5.  Ask “What questions do you have for…?” “Why did you do…?” compare and contrast student strategies. </a:t>
            </a:r>
            <a:r>
              <a:rPr lang="en-US" baseline="0" smtClean="0"/>
              <a:t>Discuss efficiency of strategies. </a:t>
            </a:r>
          </a:p>
          <a:p>
            <a:pPr>
              <a:buClr>
                <a:schemeClr val="dk1"/>
              </a:buClr>
              <a:buSzPct val="25000"/>
            </a:pPr>
            <a:endParaRPr lang="en-US" dirty="0"/>
          </a:p>
        </p:txBody>
      </p:sp>
      <p:sp>
        <p:nvSpPr>
          <p:cNvPr id="303" name="Shape 30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55004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buSzPct val="25000"/>
            </a:pPr>
            <a:r>
              <a:rPr lang="en-US" dirty="0" smtClean="0"/>
              <a:t>PARCC </a:t>
            </a:r>
          </a:p>
          <a:p>
            <a:pPr>
              <a:buClr>
                <a:schemeClr val="dk1"/>
              </a:buClr>
              <a:buSzPct val="25000"/>
            </a:pPr>
            <a:r>
              <a:rPr lang="en-US" dirty="0" smtClean="0"/>
              <a:t>PRC page: </a:t>
            </a:r>
            <a:r>
              <a:rPr lang="en-US" dirty="0" err="1" smtClean="0"/>
              <a:t>prc.parcconline.org</a:t>
            </a:r>
            <a:endParaRPr lang="en-US" dirty="0" smtClean="0"/>
          </a:p>
          <a:p>
            <a:pPr>
              <a:buClr>
                <a:schemeClr val="dk1"/>
              </a:buClr>
              <a:buSzPct val="25000"/>
            </a:pPr>
            <a:r>
              <a:rPr lang="en-US" dirty="0" err="1" smtClean="0"/>
              <a:t>il</a:t>
            </a:r>
            <a:r>
              <a:rPr lang="en-US" dirty="0" smtClean="0"/>
              <a:t> code: il1818   </a:t>
            </a:r>
          </a:p>
          <a:p>
            <a:pPr>
              <a:buClr>
                <a:schemeClr val="dk1"/>
              </a:buClr>
            </a:pPr>
            <a:endParaRPr dirty="0"/>
          </a:p>
          <a:p>
            <a:pPr>
              <a:buClr>
                <a:schemeClr val="dk1"/>
              </a:buClr>
            </a:pPr>
            <a:endParaRPr dirty="0"/>
          </a:p>
        </p:txBody>
      </p:sp>
      <p:sp>
        <p:nvSpPr>
          <p:cNvPr id="339" name="Shape 33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43089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Quadrant</a:t>
            </a:r>
            <a:r>
              <a:rPr lang="en-US" baseline="0" dirty="0" smtClean="0"/>
              <a:t> 2</a:t>
            </a:r>
          </a:p>
          <a:p>
            <a:endParaRPr lang="en-US" baseline="0" dirty="0" smtClean="0"/>
          </a:p>
          <a:p>
            <a:pPr marL="171450" indent="-171450">
              <a:buFontTx/>
              <a:buChar char="-"/>
            </a:pPr>
            <a:r>
              <a:rPr lang="en-US" baseline="0" dirty="0" smtClean="0"/>
              <a:t>It would be in quadrant 2, because I looked at the current vertex and knew that it moved 3 to the left and then up 2. </a:t>
            </a:r>
          </a:p>
          <a:p>
            <a:pPr marL="171450" indent="-171450">
              <a:buFontTx/>
              <a:buChar char="-"/>
            </a:pPr>
            <a:r>
              <a:rPr lang="en-US" baseline="0" dirty="0" smtClean="0"/>
              <a:t>Quadrant 2, because I thought that in vertex form now it would be y=(x+1)^2-1, so the x+3 would go where the x is making it x+3+1 which is x+4 and the +2 would go at the end making the number outside the parenthesis -1+2=+1.  So, the vertex would be (-4, 1) which is in the 2</a:t>
            </a:r>
            <a:r>
              <a:rPr lang="en-US" baseline="30000" dirty="0" smtClean="0"/>
              <a:t>nd</a:t>
            </a:r>
            <a:r>
              <a:rPr lang="en-US" baseline="0" dirty="0" smtClean="0"/>
              <a:t> quadrant.  </a:t>
            </a:r>
          </a:p>
          <a:p>
            <a:pPr marL="171450" indent="-171450">
              <a:buFontTx/>
              <a:buChar char="-"/>
            </a:pPr>
            <a:r>
              <a:rPr lang="en-US" baseline="0" dirty="0" smtClean="0"/>
              <a:t>Incorrect: It would be in the first quadrant because it would move right 3 because of the +3 and then up 2 because of the plus 2.  </a:t>
            </a:r>
            <a:endParaRPr lang="en-US" dirty="0" smtClean="0"/>
          </a:p>
          <a:p>
            <a:endParaRPr lang="en-US" dirty="0" smtClean="0"/>
          </a:p>
          <a:p>
            <a:r>
              <a:rPr lang="en-US" dirty="0" smtClean="0"/>
              <a:t>Algebra 1 </a:t>
            </a:r>
            <a:r>
              <a:rPr lang="en-US" dirty="0" err="1" smtClean="0"/>
              <a:t>eoy</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27</a:t>
            </a:r>
          </a:p>
          <a:p>
            <a:r>
              <a:rPr lang="en-US" sz="1200" b="0" i="0" u="none" strike="noStrike" kern="1200" cap="none" baseline="0" dirty="0" smtClean="0">
                <a:solidFill>
                  <a:schemeClr val="dk1"/>
                </a:solidFill>
                <a:effectLst/>
                <a:latin typeface="Calibri"/>
                <a:ea typeface="Calibri"/>
                <a:cs typeface="Calibri"/>
                <a:sym typeface="Calibri"/>
              </a:rPr>
              <a:t>VF640492</a:t>
            </a:r>
          </a:p>
          <a:p>
            <a:r>
              <a:rPr lang="en-US" sz="1200" b="0" i="0" u="none" strike="noStrike" kern="1200" cap="none" baseline="0" dirty="0" smtClean="0">
                <a:solidFill>
                  <a:schemeClr val="dk1"/>
                </a:solidFill>
                <a:effectLst/>
                <a:latin typeface="Calibri"/>
                <a:ea typeface="Calibri"/>
                <a:cs typeface="Calibri"/>
                <a:sym typeface="Calibri"/>
              </a:rPr>
              <a:t>Type I</a:t>
            </a:r>
          </a:p>
          <a:p>
            <a:r>
              <a:rPr lang="en-US" sz="1200" b="0" i="0" u="none" strike="noStrike" kern="1200" cap="none" baseline="0" dirty="0" smtClean="0">
                <a:solidFill>
                  <a:schemeClr val="dk1"/>
                </a:solidFill>
                <a:effectLst/>
                <a:latin typeface="Calibri"/>
                <a:ea typeface="Calibri"/>
                <a:cs typeface="Calibri"/>
                <a:sym typeface="Calibri"/>
              </a:rPr>
              <a:t>F-BF.3-1</a:t>
            </a:r>
          </a:p>
          <a:p>
            <a:r>
              <a:rPr lang="en-US" sz="1200" b="0" i="0" u="none" strike="noStrike" kern="1200" cap="none" baseline="0" dirty="0" err="1" smtClean="0">
                <a:solidFill>
                  <a:schemeClr val="dk1"/>
                </a:solidFill>
                <a:effectLst/>
                <a:latin typeface="Calibri"/>
                <a:ea typeface="Calibri"/>
                <a:cs typeface="Calibri"/>
                <a:sym typeface="Calibri"/>
              </a:rPr>
              <a:t>Subclaim</a:t>
            </a:r>
            <a:r>
              <a:rPr lang="en-US" sz="1200" b="0" i="0" u="none" strike="noStrike" kern="1200" cap="none" baseline="0" dirty="0" smtClean="0">
                <a:solidFill>
                  <a:schemeClr val="dk1"/>
                </a:solidFill>
                <a:effectLst/>
                <a:latin typeface="Calibri"/>
                <a:ea typeface="Calibri"/>
                <a:cs typeface="Calibri"/>
                <a:sym typeface="Calibri"/>
              </a:rPr>
              <a:t> B</a:t>
            </a:r>
          </a:p>
          <a:p>
            <a:r>
              <a:rPr lang="en-US" sz="1200" b="0" i="0" u="none" strike="noStrike" kern="1200" cap="none" baseline="0" dirty="0" smtClean="0">
                <a:solidFill>
                  <a:schemeClr val="dk1"/>
                </a:solidFill>
                <a:effectLst/>
                <a:latin typeface="Calibri"/>
                <a:ea typeface="Calibri"/>
                <a:cs typeface="Calibri"/>
                <a:sym typeface="Calibri"/>
              </a:rPr>
              <a:t>Calculator section</a:t>
            </a:r>
          </a:p>
          <a:p>
            <a:r>
              <a:rPr lang="en-US" sz="1200" b="0" i="0" u="none" strike="noStrike" kern="1200" cap="none" baseline="0" dirty="0" smtClean="0">
                <a:solidFill>
                  <a:schemeClr val="dk1"/>
                </a:solidFill>
                <a:effectLst/>
                <a:latin typeface="Calibri"/>
                <a:ea typeface="Calibri"/>
                <a:cs typeface="Calibri"/>
                <a:sym typeface="Calibri"/>
              </a:rPr>
              <a:t>Math 2</a:t>
            </a:r>
          </a:p>
          <a:p>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691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buSzPct val="25000"/>
            </a:pPr>
            <a:r>
              <a:rPr lang="en-US" dirty="0"/>
              <a:t>PARCC </a:t>
            </a:r>
          </a:p>
          <a:p>
            <a:pPr>
              <a:buClr>
                <a:schemeClr val="dk1"/>
              </a:buClr>
              <a:buSzPct val="25000"/>
            </a:pPr>
            <a:r>
              <a:rPr lang="en-US" dirty="0"/>
              <a:t>PRC page </a:t>
            </a:r>
            <a:r>
              <a:rPr lang="en-US" dirty="0" err="1"/>
              <a:t>il</a:t>
            </a:r>
            <a:r>
              <a:rPr lang="en-US" dirty="0"/>
              <a:t> code   </a:t>
            </a:r>
          </a:p>
          <a:p>
            <a:pPr>
              <a:buClr>
                <a:schemeClr val="dk1"/>
              </a:buClr>
            </a:pPr>
            <a:endParaRPr dirty="0"/>
          </a:p>
          <a:p>
            <a:pPr>
              <a:buClr>
                <a:schemeClr val="dk1"/>
              </a:buClr>
            </a:pPr>
            <a:endParaRPr dirty="0"/>
          </a:p>
        </p:txBody>
      </p:sp>
      <p:sp>
        <p:nvSpPr>
          <p:cNvPr id="339" name="Shape 33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20385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2698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information, including videos, http://</a:t>
            </a:r>
            <a:r>
              <a:rPr lang="en-US" dirty="0" err="1" smtClean="0"/>
              <a:t>www.insidemathematics.org</a:t>
            </a:r>
            <a:r>
              <a:rPr lang="en-US" dirty="0" smtClean="0"/>
              <a:t>/classroom-videos/formative-re-engaging-lessons </a:t>
            </a:r>
          </a:p>
          <a:p>
            <a:endParaRPr lang="en-US" dirty="0" smtClean="0"/>
          </a:p>
          <a:p>
            <a:endParaRPr lang="en-US"/>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141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4802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a:t>
            </a:r>
            <a:r>
              <a:rPr lang="en-US" dirty="0" err="1" smtClean="0"/>
              <a:t>pba</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18</a:t>
            </a:r>
          </a:p>
          <a:p>
            <a:r>
              <a:rPr lang="en-US" sz="1200" b="0" i="0" u="none" strike="noStrike" kern="1200" cap="none" baseline="0" dirty="0" smtClean="0">
                <a:solidFill>
                  <a:schemeClr val="dk1"/>
                </a:solidFill>
                <a:effectLst/>
                <a:latin typeface="Calibri"/>
                <a:ea typeface="Calibri"/>
                <a:cs typeface="Calibri"/>
                <a:sym typeface="Calibri"/>
              </a:rPr>
              <a:t>VH003506</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III</a:t>
            </a:r>
          </a:p>
          <a:p>
            <a:r>
              <a:rPr lang="en-US" sz="1200" b="0" i="0" u="none" strike="noStrike" kern="1200" cap="none" baseline="0" dirty="0" smtClean="0">
                <a:solidFill>
                  <a:schemeClr val="dk1"/>
                </a:solidFill>
                <a:effectLst/>
                <a:latin typeface="Calibri"/>
                <a:ea typeface="Calibri"/>
                <a:cs typeface="Calibri"/>
                <a:sym typeface="Calibri"/>
              </a:rPr>
              <a:t>HS.D.1-2</a:t>
            </a:r>
          </a:p>
          <a:p>
            <a:r>
              <a:rPr lang="en-US" sz="1200" b="0" i="0" u="none" strike="noStrike" kern="1200" cap="none" baseline="0" dirty="0" smtClean="0">
                <a:solidFill>
                  <a:schemeClr val="dk1"/>
                </a:solidFill>
                <a:effectLst/>
                <a:latin typeface="Calibri"/>
                <a:ea typeface="Calibri"/>
                <a:cs typeface="Calibri"/>
                <a:sym typeface="Calibri"/>
              </a:rPr>
              <a:t>D</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2</a:t>
            </a:r>
          </a:p>
          <a:p>
            <a:r>
              <a:rPr lang="en-US" dirty="0" smtClean="0"/>
              <a:t>This is a 6 point problem</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7296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effectLst/>
                <a:latin typeface="Calibri"/>
                <a:ea typeface="Calibri"/>
                <a:cs typeface="Calibri"/>
                <a:sym typeface="Calibri"/>
              </a:rPr>
              <a:t>Student 1:</a:t>
            </a:r>
          </a:p>
          <a:p>
            <a:r>
              <a:rPr lang="en-US" sz="1200" b="0" i="0" u="none" strike="noStrike" kern="1200" cap="none" baseline="0" dirty="0" smtClean="0">
                <a:solidFill>
                  <a:schemeClr val="dk1"/>
                </a:solidFill>
                <a:effectLst/>
                <a:latin typeface="Calibri"/>
                <a:ea typeface="Calibri"/>
                <a:cs typeface="Calibri"/>
                <a:sym typeface="Calibri"/>
              </a:rPr>
              <a:t>Anchor Paper 4 Score Point 5</a:t>
            </a:r>
          </a:p>
          <a:p>
            <a:r>
              <a:rPr lang="en-US" sz="1200" b="0" i="0" u="none" strike="noStrike" kern="1200" cap="none" baseline="0" dirty="0" smtClean="0">
                <a:solidFill>
                  <a:schemeClr val="dk1"/>
                </a:solidFill>
                <a:effectLst/>
                <a:latin typeface="Calibri"/>
                <a:ea typeface="Calibri"/>
                <a:cs typeface="Calibri"/>
                <a:sym typeface="Calibri"/>
              </a:rPr>
              <a:t>This response receives partial credit. The student includes five of the six required elements:</a:t>
            </a:r>
          </a:p>
          <a:p>
            <a:r>
              <a:rPr lang="en-US" sz="1200" b="0" i="0" u="none" strike="noStrike" kern="1200" cap="none" baseline="0" dirty="0" smtClean="0">
                <a:solidFill>
                  <a:schemeClr val="dk1"/>
                </a:solidFill>
                <a:effectLst/>
                <a:latin typeface="Calibri"/>
                <a:ea typeface="Calibri"/>
                <a:cs typeface="Calibri"/>
                <a:sym typeface="Calibri"/>
              </a:rPr>
              <a:t>•The correct volumes for the water currently in the pool and the capacity of the pool </a:t>
            </a:r>
          </a:p>
          <a:p>
            <a:r>
              <a:rPr lang="en-US" sz="1200" b="0" i="0" u="none" strike="noStrike" kern="1200" cap="none" baseline="0" dirty="0" smtClean="0">
                <a:solidFill>
                  <a:schemeClr val="dk1"/>
                </a:solidFill>
                <a:effectLst/>
                <a:latin typeface="Calibri"/>
                <a:ea typeface="Calibri"/>
                <a:cs typeface="Calibri"/>
                <a:sym typeface="Calibri"/>
              </a:rPr>
              <a:t>are shown with the formulas setup and solved</a:t>
            </a:r>
          </a:p>
          <a:p>
            <a:r>
              <a:rPr lang="en-US" sz="1200" b="0" i="0" u="none" strike="noStrike" kern="1200" cap="none" baseline="0" dirty="0" smtClean="0">
                <a:solidFill>
                  <a:schemeClr val="dk1"/>
                </a:solidFill>
                <a:effectLst/>
                <a:latin typeface="Calibri"/>
                <a:ea typeface="Calibri"/>
                <a:cs typeface="Calibri"/>
                <a:sym typeface="Calibri"/>
              </a:rPr>
              <a:t>((∏ × 6^2) × 4 = (36∏) × 4 = 144∏, (∏ ×6^2) × 3.5 = (36∏) × 3.5 = 126∏)</a:t>
            </a:r>
          </a:p>
          <a:p>
            <a:r>
              <a:rPr lang="en-US" sz="1200" b="0" i="0" u="none" strike="noStrike" kern="1200" cap="none" baseline="0" dirty="0" smtClean="0">
                <a:solidFill>
                  <a:schemeClr val="dk1"/>
                </a:solidFill>
                <a:effectLst/>
                <a:latin typeface="Calibri"/>
                <a:ea typeface="Calibri"/>
                <a:cs typeface="Calibri"/>
                <a:sym typeface="Calibri"/>
              </a:rPr>
              <a:t>Note: The volumes may be left in terms of pi (∏).</a:t>
            </a:r>
          </a:p>
          <a:p>
            <a:r>
              <a:rPr lang="en-US" sz="1200" b="0" i="0" u="none" strike="noStrike" kern="1200" cap="none" baseline="0" dirty="0" smtClean="0">
                <a:solidFill>
                  <a:schemeClr val="dk1"/>
                </a:solidFill>
                <a:effectLst/>
                <a:latin typeface="Calibri"/>
                <a:ea typeface="Calibri"/>
                <a:cs typeface="Calibri"/>
                <a:sym typeface="Calibri"/>
              </a:rPr>
              <a:t>•The correct volume for the part of the pool that is currently without water is shown </a:t>
            </a:r>
          </a:p>
          <a:p>
            <a:r>
              <a:rPr lang="en-US" sz="1200" b="0" i="0" u="none" strike="noStrike" kern="1200" cap="none" baseline="0" dirty="0" smtClean="0">
                <a:solidFill>
                  <a:schemeClr val="dk1"/>
                </a:solidFill>
                <a:effectLst/>
                <a:latin typeface="Calibri"/>
                <a:ea typeface="Calibri"/>
                <a:cs typeface="Calibri"/>
                <a:sym typeface="Calibri"/>
              </a:rPr>
              <a:t>with work as needed (144∏ – 126∏ = 18∏ ≈ 56.5).</a:t>
            </a:r>
          </a:p>
          <a:p>
            <a:r>
              <a:rPr lang="en-US" sz="1200" b="0" i="0" u="none" strike="noStrike" kern="1200" cap="none" baseline="0" dirty="0" smtClean="0">
                <a:solidFill>
                  <a:schemeClr val="dk1"/>
                </a:solidFill>
                <a:effectLst/>
                <a:latin typeface="Calibri"/>
                <a:ea typeface="Calibri"/>
                <a:cs typeface="Calibri"/>
                <a:sym typeface="Calibri"/>
              </a:rPr>
              <a:t>•This response shows correct conversion of cubic feet to gallons or gallons to cubic feet </a:t>
            </a:r>
          </a:p>
          <a:p>
            <a:r>
              <a:rPr lang="en-US" sz="1200" b="0" i="0" u="none" strike="noStrike" kern="1200" cap="none" baseline="0" dirty="0" smtClean="0">
                <a:solidFill>
                  <a:schemeClr val="dk1"/>
                </a:solidFill>
                <a:effectLst/>
                <a:latin typeface="Calibri"/>
                <a:ea typeface="Calibri"/>
                <a:cs typeface="Calibri"/>
                <a:sym typeface="Calibri"/>
              </a:rPr>
              <a:t>(56.5 × 7.48 = 422.62).</a:t>
            </a:r>
          </a:p>
          <a:p>
            <a:r>
              <a:rPr lang="en-US" sz="1200" b="0" i="0" u="none" strike="noStrike" kern="1200" cap="none" baseline="0" dirty="0" smtClean="0">
                <a:solidFill>
                  <a:schemeClr val="dk1"/>
                </a:solidFill>
                <a:effectLst/>
                <a:latin typeface="Calibri"/>
                <a:ea typeface="Calibri"/>
                <a:cs typeface="Calibri"/>
                <a:sym typeface="Calibri"/>
              </a:rPr>
              <a:t>•The number of people is determined </a:t>
            </a:r>
          </a:p>
          <a:p>
            <a:r>
              <a:rPr lang="en-US" sz="1200" b="0" i="0" u="none" strike="noStrike" kern="1200" cap="none" baseline="0" dirty="0" smtClean="0">
                <a:solidFill>
                  <a:schemeClr val="dk1"/>
                </a:solidFill>
                <a:effectLst/>
                <a:latin typeface="Calibri"/>
                <a:ea typeface="Calibri"/>
                <a:cs typeface="Calibri"/>
                <a:sym typeface="Calibri"/>
              </a:rPr>
              <a:t>(422.62/18≈ 24).</a:t>
            </a:r>
          </a:p>
          <a:p>
            <a:r>
              <a:rPr lang="en-US" sz="1200" b="0" i="0" u="none" strike="noStrike" kern="1200" cap="none" baseline="0" dirty="0" smtClean="0">
                <a:solidFill>
                  <a:schemeClr val="dk1"/>
                </a:solidFill>
                <a:effectLst/>
                <a:latin typeface="Calibri"/>
                <a:ea typeface="Calibri"/>
                <a:cs typeface="Calibri"/>
                <a:sym typeface="Calibri"/>
              </a:rPr>
              <a:t>Note: The method to find the number of people is correct but the answer is rounded up instead of down so the rounding point is not given credit, but this fraction with answer is sufficient.</a:t>
            </a:r>
          </a:p>
          <a:p>
            <a:r>
              <a:rPr lang="en-US" sz="1200" b="0" i="0" u="none" strike="noStrike" kern="1200" cap="none" baseline="0" dirty="0" smtClean="0">
                <a:solidFill>
                  <a:schemeClr val="dk1"/>
                </a:solidFill>
                <a:effectLst/>
                <a:latin typeface="Calibri"/>
                <a:ea typeface="Calibri"/>
                <a:cs typeface="Calibri"/>
                <a:sym typeface="Calibri"/>
              </a:rPr>
              <a:t>•All computations are correct.</a:t>
            </a:r>
          </a:p>
          <a:p>
            <a:r>
              <a:rPr lang="en-US" sz="1200" b="0" i="0" u="none" strike="noStrike" kern="1200" cap="none" baseline="0" dirty="0" smtClean="0">
                <a:solidFill>
                  <a:schemeClr val="dk1"/>
                </a:solidFill>
                <a:effectLst/>
                <a:latin typeface="Calibri"/>
                <a:ea typeface="Calibri"/>
                <a:cs typeface="Calibri"/>
                <a:sym typeface="Calibri"/>
              </a:rPr>
              <a:t>The number of people is incorrectly rounded up instead of down to have a whole number of people.</a:t>
            </a:r>
          </a:p>
          <a:p>
            <a:endParaRPr lang="en-US" dirty="0" smtClean="0"/>
          </a:p>
          <a:p>
            <a:r>
              <a:rPr lang="en-US" dirty="0" smtClean="0"/>
              <a:t>Student 2:</a:t>
            </a:r>
          </a:p>
          <a:p>
            <a:r>
              <a:rPr lang="en-US" sz="1200" b="0" i="0" u="none" strike="noStrike" kern="1200" cap="none" baseline="0" dirty="0" smtClean="0">
                <a:solidFill>
                  <a:schemeClr val="dk1"/>
                </a:solidFill>
                <a:effectLst/>
                <a:latin typeface="Calibri"/>
                <a:ea typeface="Calibri"/>
                <a:cs typeface="Calibri"/>
                <a:sym typeface="Calibri"/>
              </a:rPr>
              <a:t>Anchor Paper 11</a:t>
            </a:r>
          </a:p>
          <a:p>
            <a:r>
              <a:rPr lang="en-US" sz="1200" b="0" i="0" u="none" strike="noStrike" kern="1200" cap="none" baseline="0" dirty="0" smtClean="0">
                <a:solidFill>
                  <a:schemeClr val="dk1"/>
                </a:solidFill>
                <a:effectLst/>
                <a:latin typeface="Calibri"/>
                <a:ea typeface="Calibri"/>
                <a:cs typeface="Calibri"/>
                <a:sym typeface="Calibri"/>
              </a:rPr>
              <a:t>Score Point 1 </a:t>
            </a:r>
          </a:p>
          <a:p>
            <a:r>
              <a:rPr lang="en-US" sz="1200" b="0" i="0" u="none" strike="noStrike" kern="1200" cap="none" baseline="0" dirty="0" smtClean="0">
                <a:solidFill>
                  <a:schemeClr val="dk1"/>
                </a:solidFill>
                <a:effectLst/>
                <a:latin typeface="Calibri"/>
                <a:ea typeface="Calibri"/>
                <a:cs typeface="Calibri"/>
                <a:sym typeface="Calibri"/>
              </a:rPr>
              <a:t>This response receives partial credit. The student includes one of the six required elements:</a:t>
            </a:r>
          </a:p>
          <a:p>
            <a:r>
              <a:rPr lang="en-US" sz="1200" b="0" i="0" u="none" strike="noStrike" kern="1200" cap="none" baseline="0" dirty="0" smtClean="0">
                <a:solidFill>
                  <a:schemeClr val="dk1"/>
                </a:solidFill>
                <a:effectLst/>
                <a:latin typeface="Calibri"/>
                <a:ea typeface="Calibri"/>
                <a:cs typeface="Calibri"/>
                <a:sym typeface="Calibri"/>
              </a:rPr>
              <a:t>•The correct volumes for the water currently in the pool and the capacity of the pool are shown with the formulas set </a:t>
            </a:r>
          </a:p>
          <a:p>
            <a:r>
              <a:rPr lang="en-US" sz="1200" b="0" i="0" u="none" strike="noStrike" kern="1200" cap="none" baseline="0" dirty="0" smtClean="0">
                <a:solidFill>
                  <a:schemeClr val="dk1"/>
                </a:solidFill>
                <a:effectLst/>
                <a:latin typeface="Calibri"/>
                <a:ea typeface="Calibri"/>
                <a:cs typeface="Calibri"/>
                <a:sym typeface="Calibri"/>
              </a:rPr>
              <a:t>up and solved (v = 3.14 × 6^2 × 4, v = 3.14 × 6^2 × 3.5).</a:t>
            </a:r>
          </a:p>
          <a:p>
            <a:r>
              <a:rPr lang="en-US" sz="1200" b="0" i="0" u="none" strike="noStrike" kern="1200" cap="none" baseline="0" dirty="0" smtClean="0">
                <a:solidFill>
                  <a:schemeClr val="dk1"/>
                </a:solidFill>
                <a:effectLst/>
                <a:latin typeface="Calibri"/>
                <a:ea typeface="Calibri"/>
                <a:cs typeface="Calibri"/>
                <a:sym typeface="Calibri"/>
              </a:rPr>
              <a:t>Note: Although the equations are not solved, the student did show how the formula is used so the correct solution is not necessary.</a:t>
            </a:r>
          </a:p>
          <a:p>
            <a:r>
              <a:rPr lang="en-US" sz="1200" b="0" i="0" u="none" strike="noStrike" kern="1200" cap="none" baseline="0" dirty="0" smtClean="0">
                <a:solidFill>
                  <a:schemeClr val="dk1"/>
                </a:solidFill>
                <a:effectLst/>
                <a:latin typeface="Calibri"/>
                <a:ea typeface="Calibri"/>
                <a:cs typeface="Calibri"/>
                <a:sym typeface="Calibri"/>
              </a:rPr>
              <a:t>The volume remaining in the pool is not found. The conversion explanation is incorrect, with division instead of multiplication shown. No number of people is shown, so no credit for rounding is given. No credit is given for the calculations without final values</a:t>
            </a:r>
          </a:p>
          <a:p>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8872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a:t>
            </a:r>
            <a:r>
              <a:rPr lang="en-US" baseline="0" dirty="0" smtClean="0"/>
              <a:t> how long you want the video to run based on how much time you have.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http://www.insidemathematics.org/classroom-videos/formative-re-engaging-lessons/5th-grade-math-interpreting-fractions/lesson-part-1</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were asked to look at an area model and 3 different numerical representations (2 1/3, 7/3, and 7/9) given by different students to represent the area model. They were asked which student they agreed with and why. They then shared their reasoning with partners and with the class as a whole. To structure students’ responses and provide access to all, students were asked to use the sentence frame: I agree with ___ because.”</a:t>
            </a:r>
          </a:p>
          <a:p>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026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buSzPct val="25000"/>
            </a:pPr>
            <a:r>
              <a:rPr lang="en-US" dirty="0"/>
              <a:t>PARCC </a:t>
            </a:r>
          </a:p>
          <a:p>
            <a:pPr>
              <a:buClr>
                <a:schemeClr val="dk1"/>
              </a:buClr>
              <a:buSzPct val="25000"/>
            </a:pPr>
            <a:r>
              <a:rPr lang="en-US" dirty="0"/>
              <a:t>PRC page </a:t>
            </a:r>
            <a:r>
              <a:rPr lang="en-US" dirty="0" err="1"/>
              <a:t>il</a:t>
            </a:r>
            <a:r>
              <a:rPr lang="en-US" dirty="0"/>
              <a:t> code   </a:t>
            </a:r>
          </a:p>
          <a:p>
            <a:pPr>
              <a:buClr>
                <a:schemeClr val="dk1"/>
              </a:buClr>
            </a:pPr>
            <a:endParaRPr dirty="0"/>
          </a:p>
          <a:p>
            <a:pPr>
              <a:buClr>
                <a:schemeClr val="dk1"/>
              </a:buClr>
            </a:pPr>
            <a:endParaRPr dirty="0"/>
          </a:p>
        </p:txBody>
      </p:sp>
      <p:sp>
        <p:nvSpPr>
          <p:cNvPr id="339" name="Shape 33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1570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4802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with Geometry   G.MG.A</a:t>
            </a:r>
          </a:p>
          <a:p>
            <a:r>
              <a:rPr lang="en-US" dirty="0" smtClean="0"/>
              <a:t>https://</a:t>
            </a:r>
            <a:r>
              <a:rPr lang="en-US" dirty="0" err="1" smtClean="0"/>
              <a:t>www.illustrativemathematics.org</a:t>
            </a:r>
            <a:r>
              <a:rPr lang="en-US" dirty="0" smtClean="0"/>
              <a:t>/content-standards/HSG/MG/A/tasks/415</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973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a:t>
            </a:r>
          </a:p>
          <a:p>
            <a:r>
              <a:rPr lang="en-US" dirty="0" smtClean="0"/>
              <a:t>https://</a:t>
            </a:r>
            <a:r>
              <a:rPr lang="en-US" dirty="0" err="1" smtClean="0"/>
              <a:t>www.illustrativemathematics.org</a:t>
            </a:r>
            <a:r>
              <a:rPr lang="en-US" smtClean="0"/>
              <a:t>/content-standards/HSG/SRT/A/1/tasks/602</a:t>
            </a:r>
            <a:endParaRPr lang="en-US"/>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8860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Algebra 1 </a:t>
            </a:r>
            <a:r>
              <a:rPr lang="en-US" dirty="0" err="1" smtClean="0"/>
              <a:t>eoy</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24</a:t>
            </a:r>
          </a:p>
          <a:p>
            <a:r>
              <a:rPr lang="en-US" sz="1200" b="0" i="0" u="none" strike="noStrike" kern="1200" cap="none" baseline="0" dirty="0" smtClean="0">
                <a:solidFill>
                  <a:schemeClr val="dk1"/>
                </a:solidFill>
                <a:effectLst/>
                <a:latin typeface="Calibri"/>
                <a:ea typeface="Calibri"/>
                <a:cs typeface="Calibri"/>
                <a:sym typeface="Calibri"/>
              </a:rPr>
              <a:t>VF581995</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F-BF.3-4</a:t>
            </a:r>
          </a:p>
          <a:p>
            <a:r>
              <a:rPr lang="en-US" sz="1200" b="0" i="0" u="none" strike="noStrike" kern="1200" cap="none" baseline="0" dirty="0" smtClean="0">
                <a:solidFill>
                  <a:schemeClr val="dk1"/>
                </a:solidFill>
                <a:effectLst/>
                <a:latin typeface="Calibri"/>
                <a:ea typeface="Calibri"/>
                <a:cs typeface="Calibri"/>
                <a:sym typeface="Calibri"/>
              </a:rPr>
              <a:t>B</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2</a:t>
            </a:r>
          </a:p>
          <a:p>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5237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PBA</a:t>
            </a:r>
          </a:p>
          <a:p>
            <a:r>
              <a:rPr lang="en-US" sz="1200" b="0" i="0" u="none" strike="noStrike" kern="1200" cap="none" baseline="0" dirty="0" smtClean="0">
                <a:solidFill>
                  <a:schemeClr val="dk1"/>
                </a:solidFill>
                <a:effectLst/>
                <a:latin typeface="Calibri"/>
                <a:ea typeface="Calibri"/>
                <a:cs typeface="Calibri"/>
                <a:sym typeface="Calibri"/>
              </a:rPr>
              <a:t>1</a:t>
            </a:r>
          </a:p>
          <a:p>
            <a:r>
              <a:rPr lang="en-US" sz="1200" b="0" i="0" u="none" strike="noStrike" kern="1200" cap="none" baseline="0" dirty="0" smtClean="0">
                <a:solidFill>
                  <a:schemeClr val="dk1"/>
                </a:solidFill>
                <a:effectLst/>
                <a:latin typeface="Calibri"/>
                <a:ea typeface="Calibri"/>
                <a:cs typeface="Calibri"/>
                <a:sym typeface="Calibri"/>
              </a:rPr>
              <a:t>VF901754</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G-SRT.2</a:t>
            </a:r>
          </a:p>
          <a:p>
            <a:r>
              <a:rPr lang="en-US" sz="1200" b="0" i="0" u="none" strike="noStrike" kern="1200" cap="none" baseline="0" dirty="0" smtClean="0">
                <a:solidFill>
                  <a:schemeClr val="dk1"/>
                </a:solidFill>
                <a:effectLst/>
                <a:latin typeface="Calibri"/>
                <a:ea typeface="Calibri"/>
                <a:cs typeface="Calibri"/>
                <a:sym typeface="Calibri"/>
              </a:rPr>
              <a:t>A</a:t>
            </a:r>
          </a:p>
          <a:p>
            <a:r>
              <a:rPr lang="en-US" sz="1200" b="0" i="0" u="none" strike="noStrike" kern="1200" cap="none" baseline="0" dirty="0" smtClean="0">
                <a:solidFill>
                  <a:schemeClr val="dk1"/>
                </a:solidFill>
                <a:effectLst/>
                <a:latin typeface="Calibri"/>
                <a:ea typeface="Calibri"/>
                <a:cs typeface="Calibri"/>
                <a:sym typeface="Calibri"/>
              </a:rPr>
              <a:t>non</a:t>
            </a:r>
          </a:p>
          <a:p>
            <a:r>
              <a:rPr lang="en-US" sz="1200" b="0" i="0" u="none" strike="noStrike" kern="1200" cap="none" baseline="0" dirty="0" smtClean="0">
                <a:solidFill>
                  <a:schemeClr val="dk1"/>
                </a:solidFill>
                <a:effectLst/>
                <a:latin typeface="Calibri"/>
                <a:ea typeface="Calibri"/>
                <a:cs typeface="Calibri"/>
                <a:sym typeface="Calibri"/>
              </a:rPr>
              <a:t>-</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2</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4188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a:t>
            </a:r>
            <a:r>
              <a:rPr lang="en-US" dirty="0" err="1" smtClean="0"/>
              <a:t>pba</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4</a:t>
            </a:r>
          </a:p>
          <a:p>
            <a:r>
              <a:rPr lang="en-US" sz="1200" b="0" i="0" u="none" strike="noStrike" kern="1200" cap="none" baseline="0" dirty="0" smtClean="0">
                <a:solidFill>
                  <a:schemeClr val="dk1"/>
                </a:solidFill>
                <a:effectLst/>
                <a:latin typeface="Calibri"/>
                <a:ea typeface="Calibri"/>
                <a:cs typeface="Calibri"/>
                <a:sym typeface="Calibri"/>
              </a:rPr>
              <a:t>VF803457</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G-SRT.1b</a:t>
            </a:r>
          </a:p>
          <a:p>
            <a:r>
              <a:rPr lang="en-US" sz="1200" b="0" i="0" u="none" strike="noStrike" kern="1200" cap="none" baseline="0" dirty="0" smtClean="0">
                <a:solidFill>
                  <a:schemeClr val="dk1"/>
                </a:solidFill>
                <a:effectLst/>
                <a:latin typeface="Calibri"/>
                <a:ea typeface="Calibri"/>
                <a:cs typeface="Calibri"/>
                <a:sym typeface="Calibri"/>
              </a:rPr>
              <a:t>A</a:t>
            </a:r>
          </a:p>
          <a:p>
            <a:r>
              <a:rPr lang="en-US" sz="1200" b="0" i="0" u="none" strike="noStrike" kern="1200" cap="none" baseline="0" dirty="0" smtClean="0">
                <a:solidFill>
                  <a:schemeClr val="dk1"/>
                </a:solidFill>
                <a:effectLst/>
                <a:latin typeface="Calibri"/>
                <a:ea typeface="Calibri"/>
                <a:cs typeface="Calibri"/>
                <a:sym typeface="Calibri"/>
              </a:rPr>
              <a:t>non</a:t>
            </a:r>
          </a:p>
          <a:p>
            <a:r>
              <a:rPr lang="en-US" sz="1200" b="0" i="0" u="none" strike="noStrike" kern="1200" cap="none" baseline="0" dirty="0" smtClean="0">
                <a:solidFill>
                  <a:schemeClr val="dk1"/>
                </a:solidFill>
                <a:effectLst/>
                <a:latin typeface="Calibri"/>
                <a:ea typeface="Calibri"/>
                <a:cs typeface="Calibri"/>
                <a:sym typeface="Calibri"/>
              </a:rPr>
              <a:t>-</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2</a:t>
            </a:r>
          </a:p>
          <a:p>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5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327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a:t>
            </a:r>
            <a:r>
              <a:rPr lang="en-US" dirty="0" err="1" smtClean="0"/>
              <a:t>pba</a:t>
            </a:r>
            <a:endParaRPr lang="en-US" dirty="0" smtClean="0"/>
          </a:p>
          <a:p>
            <a:endParaRPr lang="en-US" dirty="0" smtClean="0"/>
          </a:p>
          <a:p>
            <a:r>
              <a:rPr lang="it-IT" sz="1200" b="0" i="0" u="none" strike="noStrike" kern="1200" cap="none" baseline="0" dirty="0" smtClean="0">
                <a:solidFill>
                  <a:schemeClr val="dk1"/>
                </a:solidFill>
                <a:effectLst/>
                <a:latin typeface="Calibri"/>
                <a:ea typeface="Calibri"/>
                <a:cs typeface="Calibri"/>
                <a:sym typeface="Calibri"/>
              </a:rPr>
              <a:t>15</a:t>
            </a:r>
          </a:p>
          <a:p>
            <a:r>
              <a:rPr lang="it-IT" sz="1200" b="0" i="0" u="none" strike="noStrike" kern="1200" cap="none" baseline="0" dirty="0" smtClean="0">
                <a:solidFill>
                  <a:schemeClr val="dk1"/>
                </a:solidFill>
                <a:effectLst/>
                <a:latin typeface="Calibri"/>
                <a:ea typeface="Calibri"/>
                <a:cs typeface="Calibri"/>
                <a:sym typeface="Calibri"/>
              </a:rPr>
              <a:t>VF867187</a:t>
            </a:r>
          </a:p>
          <a:p>
            <a:r>
              <a:rPr lang="it-IT" sz="1200" b="0" i="0" u="none" strike="noStrike" kern="1200" cap="none" baseline="0" dirty="0" err="1" smtClean="0">
                <a:solidFill>
                  <a:schemeClr val="dk1"/>
                </a:solidFill>
                <a:effectLst/>
                <a:latin typeface="Calibri"/>
                <a:ea typeface="Calibri"/>
                <a:cs typeface="Calibri"/>
                <a:sym typeface="Calibri"/>
              </a:rPr>
              <a:t>Type</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II</a:t>
            </a:r>
          </a:p>
          <a:p>
            <a:r>
              <a:rPr lang="it-IT" sz="1200" b="0" i="0" u="none" strike="noStrike" kern="1200" cap="none" baseline="0" dirty="0" smtClean="0">
                <a:solidFill>
                  <a:schemeClr val="dk1"/>
                </a:solidFill>
                <a:effectLst/>
                <a:latin typeface="Calibri"/>
                <a:ea typeface="Calibri"/>
                <a:cs typeface="Calibri"/>
                <a:sym typeface="Calibri"/>
              </a:rPr>
              <a:t>HS.C.15.14</a:t>
            </a:r>
          </a:p>
          <a:p>
            <a:r>
              <a:rPr lang="it-IT" sz="1200" b="0" i="0" u="none" strike="noStrike" kern="1200" cap="none" baseline="0" dirty="0" smtClean="0">
                <a:solidFill>
                  <a:schemeClr val="dk1"/>
                </a:solidFill>
                <a:effectLst/>
                <a:latin typeface="Calibri"/>
                <a:ea typeface="Calibri"/>
                <a:cs typeface="Calibri"/>
                <a:sym typeface="Calibri"/>
              </a:rPr>
              <a:t>C</a:t>
            </a:r>
          </a:p>
          <a:p>
            <a:r>
              <a:rPr lang="it-IT" sz="1200" b="0" i="0" u="none" strike="noStrike" kern="1200" cap="none" baseline="0" dirty="0" err="1" smtClean="0">
                <a:solidFill>
                  <a:schemeClr val="dk1"/>
                </a:solidFill>
                <a:effectLst/>
                <a:latin typeface="Calibri"/>
                <a:ea typeface="Calibri"/>
                <a:cs typeface="Calibri"/>
                <a:sym typeface="Calibri"/>
              </a:rPr>
              <a:t>cal</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Math</a:t>
            </a:r>
          </a:p>
          <a:p>
            <a:r>
              <a:rPr lang="it-IT" sz="1200" b="0" i="0" u="none" strike="noStrike" kern="1200" cap="none" baseline="0" dirty="0" smtClean="0">
                <a:solidFill>
                  <a:schemeClr val="dk1"/>
                </a:solidFill>
                <a:effectLst/>
                <a:latin typeface="Calibri"/>
                <a:ea typeface="Calibri"/>
                <a:cs typeface="Calibri"/>
                <a:sym typeface="Calibri"/>
              </a:rPr>
              <a:t>2</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3854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a:t>
            </a:r>
            <a:r>
              <a:rPr lang="en-US" dirty="0" err="1" smtClean="0"/>
              <a:t>eoy</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VF798931</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G-CO.3</a:t>
            </a:r>
          </a:p>
          <a:p>
            <a:r>
              <a:rPr lang="en-US" sz="1200" b="0" i="0" u="none" strike="noStrike" kern="1200" cap="none" baseline="0" dirty="0" smtClean="0">
                <a:solidFill>
                  <a:schemeClr val="dk1"/>
                </a:solidFill>
                <a:effectLst/>
                <a:latin typeface="Calibri"/>
                <a:ea typeface="Calibri"/>
                <a:cs typeface="Calibri"/>
                <a:sym typeface="Calibri"/>
              </a:rPr>
              <a:t>B</a:t>
            </a:r>
          </a:p>
          <a:p>
            <a:r>
              <a:rPr lang="en-US" sz="1200" b="0" i="0" u="none" strike="noStrike" kern="1200" cap="none" baseline="0" dirty="0" smtClean="0">
                <a:solidFill>
                  <a:schemeClr val="dk1"/>
                </a:solidFill>
                <a:effectLst/>
                <a:latin typeface="Calibri"/>
                <a:ea typeface="Calibri"/>
                <a:cs typeface="Calibri"/>
                <a:sym typeface="Calibri"/>
              </a:rPr>
              <a:t>non</a:t>
            </a:r>
          </a:p>
          <a:p>
            <a:r>
              <a:rPr lang="en-US" sz="1200" b="0" i="0" u="none" strike="noStrike" kern="1200" cap="none" baseline="0" dirty="0" smtClean="0">
                <a:solidFill>
                  <a:schemeClr val="dk1"/>
                </a:solidFill>
                <a:effectLst/>
                <a:latin typeface="Calibri"/>
                <a:ea typeface="Calibri"/>
                <a:cs typeface="Calibri"/>
                <a:sym typeface="Calibri"/>
              </a:rPr>
              <a:t>-</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1</a:t>
            </a:r>
          </a:p>
          <a:p>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1077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a:t>
            </a:r>
            <a:r>
              <a:rPr lang="en-US" dirty="0" err="1" smtClean="0"/>
              <a:t>eoy</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16</a:t>
            </a:r>
          </a:p>
          <a:p>
            <a:r>
              <a:rPr lang="en-US" sz="1200" b="0" i="0" u="none" strike="noStrike" kern="1200" cap="none" baseline="0" dirty="0" smtClean="0">
                <a:solidFill>
                  <a:schemeClr val="dk1"/>
                </a:solidFill>
                <a:effectLst/>
                <a:latin typeface="Calibri"/>
                <a:ea typeface="Calibri"/>
                <a:cs typeface="Calibri"/>
                <a:sym typeface="Calibri"/>
              </a:rPr>
              <a:t>VF902282</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G-SRT.2</a:t>
            </a:r>
          </a:p>
          <a:p>
            <a:r>
              <a:rPr lang="en-US" sz="1200" b="0" i="0" u="none" strike="noStrike" kern="1200" cap="none" baseline="0" dirty="0" smtClean="0">
                <a:solidFill>
                  <a:schemeClr val="dk1"/>
                </a:solidFill>
                <a:effectLst/>
                <a:latin typeface="Calibri"/>
                <a:ea typeface="Calibri"/>
                <a:cs typeface="Calibri"/>
                <a:sym typeface="Calibri"/>
              </a:rPr>
              <a:t>A</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2</a:t>
            </a:r>
          </a:p>
          <a:p>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6641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a:t>
            </a:r>
            <a:r>
              <a:rPr lang="en-US" dirty="0" err="1" smtClean="0"/>
              <a:t>eoy</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17</a:t>
            </a:r>
          </a:p>
          <a:p>
            <a:r>
              <a:rPr lang="en-US" sz="1200" b="0" i="0" u="none" strike="noStrike" kern="1200" cap="none" baseline="0" dirty="0" smtClean="0">
                <a:solidFill>
                  <a:schemeClr val="dk1"/>
                </a:solidFill>
                <a:effectLst/>
                <a:latin typeface="Calibri"/>
                <a:ea typeface="Calibri"/>
                <a:cs typeface="Calibri"/>
                <a:sym typeface="Calibri"/>
              </a:rPr>
              <a:t>VF819856</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G-CO.6</a:t>
            </a:r>
          </a:p>
          <a:p>
            <a:r>
              <a:rPr lang="en-US" sz="1200" b="0" i="0" u="none" strike="noStrike" kern="1200" cap="none" baseline="0" dirty="0" smtClean="0">
                <a:solidFill>
                  <a:schemeClr val="dk1"/>
                </a:solidFill>
                <a:effectLst/>
                <a:latin typeface="Calibri"/>
                <a:ea typeface="Calibri"/>
                <a:cs typeface="Calibri"/>
                <a:sym typeface="Calibri"/>
              </a:rPr>
              <a:t>A</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1</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6830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a:t>
            </a:r>
            <a:r>
              <a:rPr lang="en-US" baseline="0" dirty="0" smtClean="0"/>
              <a:t> </a:t>
            </a:r>
            <a:r>
              <a:rPr lang="en-US" baseline="0" dirty="0" err="1" smtClean="0"/>
              <a:t>eoy</a:t>
            </a:r>
            <a:endParaRPr lang="en-US" baseline="0" dirty="0" smtClean="0"/>
          </a:p>
          <a:p>
            <a:r>
              <a:rPr lang="en-US" sz="1200" b="0" i="0" u="none" strike="noStrike" kern="1200" cap="none" baseline="0" dirty="0" smtClean="0">
                <a:solidFill>
                  <a:schemeClr val="dk1"/>
                </a:solidFill>
                <a:effectLst/>
                <a:latin typeface="Calibri"/>
                <a:ea typeface="Calibri"/>
                <a:cs typeface="Calibri"/>
                <a:sym typeface="Calibri"/>
              </a:rPr>
              <a:t>23</a:t>
            </a:r>
          </a:p>
          <a:p>
            <a:r>
              <a:rPr lang="en-US" sz="1200" b="0" i="0" u="none" strike="noStrike" kern="1200" cap="none" baseline="0" dirty="0" smtClean="0">
                <a:solidFill>
                  <a:schemeClr val="dk1"/>
                </a:solidFill>
                <a:effectLst/>
                <a:latin typeface="Calibri"/>
                <a:ea typeface="Calibri"/>
                <a:cs typeface="Calibri"/>
                <a:sym typeface="Calibri"/>
              </a:rPr>
              <a:t>VF803321</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G-CO.5</a:t>
            </a:r>
          </a:p>
          <a:p>
            <a:r>
              <a:rPr lang="en-US" sz="1200" b="0" i="0" u="none" strike="noStrike" kern="1200" cap="none" baseline="0" dirty="0" smtClean="0">
                <a:solidFill>
                  <a:schemeClr val="dk1"/>
                </a:solidFill>
                <a:effectLst/>
                <a:latin typeface="Calibri"/>
                <a:ea typeface="Calibri"/>
                <a:cs typeface="Calibri"/>
                <a:sym typeface="Calibri"/>
              </a:rPr>
              <a:t>B</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1</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0405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a:t>
            </a:r>
            <a:r>
              <a:rPr lang="en-US" baseline="0" dirty="0" smtClean="0"/>
              <a:t> </a:t>
            </a:r>
            <a:r>
              <a:rPr lang="en-US" baseline="0" dirty="0" err="1" smtClean="0"/>
              <a:t>eoy</a:t>
            </a:r>
            <a:endParaRPr lang="en-US" baseline="0" dirty="0" smtClean="0"/>
          </a:p>
          <a:p>
            <a:r>
              <a:rPr lang="en-US" sz="1200" b="0" i="0" u="none" strike="noStrike" kern="1200" cap="none" baseline="0" dirty="0" smtClean="0">
                <a:solidFill>
                  <a:schemeClr val="dk1"/>
                </a:solidFill>
                <a:effectLst/>
                <a:latin typeface="Calibri"/>
                <a:ea typeface="Calibri"/>
                <a:cs typeface="Calibri"/>
                <a:sym typeface="Calibri"/>
              </a:rPr>
              <a:t>23</a:t>
            </a:r>
          </a:p>
          <a:p>
            <a:r>
              <a:rPr lang="en-US" sz="1200" b="0" i="0" u="none" strike="noStrike" kern="1200" cap="none" baseline="0" dirty="0" smtClean="0">
                <a:solidFill>
                  <a:schemeClr val="dk1"/>
                </a:solidFill>
                <a:effectLst/>
                <a:latin typeface="Calibri"/>
                <a:ea typeface="Calibri"/>
                <a:cs typeface="Calibri"/>
                <a:sym typeface="Calibri"/>
              </a:rPr>
              <a:t>VF803321</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G-CO.5</a:t>
            </a:r>
          </a:p>
          <a:p>
            <a:r>
              <a:rPr lang="en-US" sz="1200" b="0" i="0" u="none" strike="noStrike" kern="1200" cap="none" baseline="0" dirty="0" smtClean="0">
                <a:solidFill>
                  <a:schemeClr val="dk1"/>
                </a:solidFill>
                <a:effectLst/>
                <a:latin typeface="Calibri"/>
                <a:ea typeface="Calibri"/>
                <a:cs typeface="Calibri"/>
                <a:sym typeface="Calibri"/>
              </a:rPr>
              <a:t>B</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1</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0405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a:t>
            </a:r>
            <a:r>
              <a:rPr lang="en-US" dirty="0" err="1" smtClean="0"/>
              <a:t>eoy</a:t>
            </a:r>
            <a:endParaRPr lang="en-US" dirty="0" smtClean="0"/>
          </a:p>
          <a:p>
            <a:r>
              <a:rPr lang="en-US" dirty="0" smtClean="0"/>
              <a:t>3</a:t>
            </a:r>
            <a:r>
              <a:rPr lang="en-US" sz="1200" b="0" i="0" u="none" strike="noStrike" kern="1200" cap="none" baseline="0" dirty="0" smtClean="0">
                <a:solidFill>
                  <a:schemeClr val="dk1"/>
                </a:solidFill>
                <a:effectLst/>
                <a:latin typeface="Calibri"/>
                <a:ea typeface="Calibri"/>
                <a:cs typeface="Calibri"/>
                <a:sym typeface="Calibri"/>
              </a:rPr>
              <a:t>3</a:t>
            </a:r>
          </a:p>
          <a:p>
            <a:r>
              <a:rPr lang="en-US" sz="1200" b="0" i="0" u="none" strike="noStrike" kern="1200" cap="none" baseline="0" dirty="0" smtClean="0">
                <a:solidFill>
                  <a:schemeClr val="dk1"/>
                </a:solidFill>
                <a:effectLst/>
                <a:latin typeface="Calibri"/>
                <a:ea typeface="Calibri"/>
                <a:cs typeface="Calibri"/>
                <a:sym typeface="Calibri"/>
              </a:rPr>
              <a:t>VF891370</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G-CO.6</a:t>
            </a:r>
          </a:p>
          <a:p>
            <a:r>
              <a:rPr lang="en-US" sz="1200" b="0" i="0" u="none" strike="noStrike" kern="1200" cap="none" baseline="0" dirty="0" smtClean="0">
                <a:solidFill>
                  <a:schemeClr val="dk1"/>
                </a:solidFill>
                <a:effectLst/>
                <a:latin typeface="Calibri"/>
                <a:ea typeface="Calibri"/>
                <a:cs typeface="Calibri"/>
                <a:sym typeface="Calibri"/>
              </a:rPr>
              <a:t>A</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1</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3046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Algebra 2 </a:t>
            </a:r>
            <a:r>
              <a:rPr lang="en-US" dirty="0" err="1" smtClean="0"/>
              <a:t>pba</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11</a:t>
            </a:r>
          </a:p>
          <a:p>
            <a:r>
              <a:rPr lang="en-US" sz="1200" b="0" i="0" u="none" strike="noStrike" kern="1200" cap="none" baseline="0" dirty="0" smtClean="0">
                <a:solidFill>
                  <a:schemeClr val="dk1"/>
                </a:solidFill>
                <a:effectLst/>
                <a:latin typeface="Calibri"/>
                <a:ea typeface="Calibri"/>
                <a:cs typeface="Calibri"/>
                <a:sym typeface="Calibri"/>
              </a:rPr>
              <a:t>VH029260</a:t>
            </a: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II</a:t>
            </a:r>
          </a:p>
          <a:p>
            <a:r>
              <a:rPr lang="en-US" sz="1200" b="0" i="0" u="none" strike="noStrike" kern="1200" cap="none" baseline="0" dirty="0" smtClean="0">
                <a:solidFill>
                  <a:schemeClr val="dk1"/>
                </a:solidFill>
                <a:effectLst/>
                <a:latin typeface="Calibri"/>
                <a:ea typeface="Calibri"/>
                <a:cs typeface="Calibri"/>
                <a:sym typeface="Calibri"/>
              </a:rPr>
              <a:t>HS.C.CCR</a:t>
            </a:r>
          </a:p>
          <a:p>
            <a:r>
              <a:rPr lang="en-US" sz="1200" b="0" i="0" u="none" strike="noStrike" kern="1200" cap="none" baseline="0" dirty="0" smtClean="0">
                <a:solidFill>
                  <a:schemeClr val="dk1"/>
                </a:solidFill>
                <a:effectLst/>
                <a:latin typeface="Calibri"/>
                <a:ea typeface="Calibri"/>
                <a:cs typeface="Calibri"/>
                <a:sym typeface="Calibri"/>
              </a:rPr>
              <a:t>C</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 3</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7434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Algebra 2 </a:t>
            </a:r>
            <a:r>
              <a:rPr lang="en-US" dirty="0" err="1" smtClean="0"/>
              <a:t>pba</a:t>
            </a:r>
            <a:endParaRPr lang="en-US" dirty="0" smtClean="0"/>
          </a:p>
          <a:p>
            <a:r>
              <a:rPr lang="it-IT" sz="1200" b="0" i="0" u="none" strike="noStrike" kern="1200" cap="none" baseline="0" dirty="0" smtClean="0">
                <a:solidFill>
                  <a:schemeClr val="dk1"/>
                </a:solidFill>
                <a:effectLst/>
                <a:latin typeface="Calibri"/>
                <a:ea typeface="Calibri"/>
                <a:cs typeface="Calibri"/>
                <a:sym typeface="Calibri"/>
              </a:rPr>
              <a:t>14</a:t>
            </a:r>
          </a:p>
          <a:p>
            <a:r>
              <a:rPr lang="it-IT" sz="1200" b="0" i="0" u="none" strike="noStrike" kern="1200" cap="none" baseline="0" dirty="0" smtClean="0">
                <a:solidFill>
                  <a:schemeClr val="dk1"/>
                </a:solidFill>
                <a:effectLst/>
                <a:latin typeface="Calibri"/>
                <a:ea typeface="Calibri"/>
                <a:cs typeface="Calibri"/>
                <a:sym typeface="Calibri"/>
              </a:rPr>
              <a:t>VF650068</a:t>
            </a:r>
          </a:p>
          <a:p>
            <a:r>
              <a:rPr lang="it-IT" sz="1200" b="0" i="0" u="none" strike="noStrike" kern="1200" cap="none" baseline="0" dirty="0" smtClean="0">
                <a:solidFill>
                  <a:schemeClr val="dk1"/>
                </a:solidFill>
                <a:effectLst/>
                <a:latin typeface="Calibri"/>
                <a:ea typeface="Calibri"/>
                <a:cs typeface="Calibri"/>
                <a:sym typeface="Calibri"/>
              </a:rPr>
              <a:t>Math</a:t>
            </a:r>
          </a:p>
          <a:p>
            <a:r>
              <a:rPr lang="it-IT" sz="1200" b="0" i="0" u="none" strike="noStrike" kern="1200" cap="none" baseline="0" dirty="0" smtClean="0">
                <a:solidFill>
                  <a:schemeClr val="dk1"/>
                </a:solidFill>
                <a:effectLst/>
                <a:latin typeface="Calibri"/>
                <a:ea typeface="Calibri"/>
                <a:cs typeface="Calibri"/>
                <a:sym typeface="Calibri"/>
              </a:rPr>
              <a:t>-</a:t>
            </a:r>
          </a:p>
          <a:p>
            <a:r>
              <a:rPr lang="it-IT" sz="1200" b="0" i="0" u="none" strike="noStrike" kern="1200" cap="none" baseline="0" dirty="0" err="1" smtClean="0">
                <a:solidFill>
                  <a:schemeClr val="dk1"/>
                </a:solidFill>
                <a:effectLst/>
                <a:latin typeface="Calibri"/>
                <a:ea typeface="Calibri"/>
                <a:cs typeface="Calibri"/>
                <a:sym typeface="Calibri"/>
              </a:rPr>
              <a:t>Type</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II</a:t>
            </a:r>
          </a:p>
          <a:p>
            <a:r>
              <a:rPr lang="it-IT" sz="1200" b="0" i="0" u="none" strike="noStrike" kern="1200" cap="none" baseline="0" dirty="0" smtClean="0">
                <a:solidFill>
                  <a:schemeClr val="dk1"/>
                </a:solidFill>
                <a:effectLst/>
                <a:latin typeface="Calibri"/>
                <a:ea typeface="Calibri"/>
                <a:cs typeface="Calibri"/>
                <a:sym typeface="Calibri"/>
              </a:rPr>
              <a:t>HS.C.17.5</a:t>
            </a:r>
          </a:p>
          <a:p>
            <a:r>
              <a:rPr lang="it-IT" sz="1200" b="0" i="0" u="none" strike="noStrike" kern="1200" cap="none" baseline="0" dirty="0" smtClean="0">
                <a:solidFill>
                  <a:schemeClr val="dk1"/>
                </a:solidFill>
                <a:effectLst/>
                <a:latin typeface="Calibri"/>
                <a:ea typeface="Calibri"/>
                <a:cs typeface="Calibri"/>
                <a:sym typeface="Calibri"/>
              </a:rPr>
              <a:t>C</a:t>
            </a:r>
          </a:p>
          <a:p>
            <a:r>
              <a:rPr lang="it-IT" sz="1200" b="0" i="0" u="none" strike="noStrike" kern="1200" cap="none" baseline="0" dirty="0" err="1" smtClean="0">
                <a:solidFill>
                  <a:schemeClr val="dk1"/>
                </a:solidFill>
                <a:effectLst/>
                <a:latin typeface="Calibri"/>
                <a:ea typeface="Calibri"/>
                <a:cs typeface="Calibri"/>
                <a:sym typeface="Calibri"/>
              </a:rPr>
              <a:t>cal</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Math</a:t>
            </a:r>
          </a:p>
          <a:p>
            <a:r>
              <a:rPr lang="it-IT" sz="1200" b="0" i="0" u="none" strike="noStrike" kern="1200" cap="none" baseline="0" dirty="0" smtClean="0">
                <a:solidFill>
                  <a:schemeClr val="dk1"/>
                </a:solidFill>
                <a:effectLst/>
                <a:latin typeface="Calibri"/>
                <a:ea typeface="Calibri"/>
                <a:cs typeface="Calibri"/>
                <a:sym typeface="Calibri"/>
              </a:rPr>
              <a:t>3</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8705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Algebra 2 </a:t>
            </a:r>
            <a:r>
              <a:rPr lang="en-US" dirty="0" err="1" smtClean="0"/>
              <a:t>pba</a:t>
            </a:r>
            <a:endParaRPr lang="en-US" dirty="0" smtClean="0"/>
          </a:p>
          <a:p>
            <a:r>
              <a:rPr lang="it-IT" sz="1200" b="0" i="0" u="none" strike="noStrike" kern="1200" cap="none" baseline="0" dirty="0" smtClean="0">
                <a:solidFill>
                  <a:schemeClr val="dk1"/>
                </a:solidFill>
                <a:effectLst/>
                <a:latin typeface="Calibri"/>
                <a:ea typeface="Calibri"/>
                <a:cs typeface="Calibri"/>
                <a:sym typeface="Calibri"/>
              </a:rPr>
              <a:t>14</a:t>
            </a:r>
          </a:p>
          <a:p>
            <a:r>
              <a:rPr lang="it-IT" sz="1200" b="0" i="0" u="none" strike="noStrike" kern="1200" cap="none" baseline="0" dirty="0" smtClean="0">
                <a:solidFill>
                  <a:schemeClr val="dk1"/>
                </a:solidFill>
                <a:effectLst/>
                <a:latin typeface="Calibri"/>
                <a:ea typeface="Calibri"/>
                <a:cs typeface="Calibri"/>
                <a:sym typeface="Calibri"/>
              </a:rPr>
              <a:t>VF650068</a:t>
            </a:r>
          </a:p>
          <a:p>
            <a:r>
              <a:rPr lang="it-IT" sz="1200" b="0" i="0" u="none" strike="noStrike" kern="1200" cap="none" baseline="0" dirty="0" smtClean="0">
                <a:solidFill>
                  <a:schemeClr val="dk1"/>
                </a:solidFill>
                <a:effectLst/>
                <a:latin typeface="Calibri"/>
                <a:ea typeface="Calibri"/>
                <a:cs typeface="Calibri"/>
                <a:sym typeface="Calibri"/>
              </a:rPr>
              <a:t>Math</a:t>
            </a:r>
          </a:p>
          <a:p>
            <a:r>
              <a:rPr lang="it-IT" sz="1200" b="0" i="0" u="none" strike="noStrike" kern="1200" cap="none" baseline="0" dirty="0" smtClean="0">
                <a:solidFill>
                  <a:schemeClr val="dk1"/>
                </a:solidFill>
                <a:effectLst/>
                <a:latin typeface="Calibri"/>
                <a:ea typeface="Calibri"/>
                <a:cs typeface="Calibri"/>
                <a:sym typeface="Calibri"/>
              </a:rPr>
              <a:t>-</a:t>
            </a:r>
          </a:p>
          <a:p>
            <a:r>
              <a:rPr lang="it-IT" sz="1200" b="0" i="0" u="none" strike="noStrike" kern="1200" cap="none" baseline="0" dirty="0" err="1" smtClean="0">
                <a:solidFill>
                  <a:schemeClr val="dk1"/>
                </a:solidFill>
                <a:effectLst/>
                <a:latin typeface="Calibri"/>
                <a:ea typeface="Calibri"/>
                <a:cs typeface="Calibri"/>
                <a:sym typeface="Calibri"/>
              </a:rPr>
              <a:t>Type</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II</a:t>
            </a:r>
          </a:p>
          <a:p>
            <a:r>
              <a:rPr lang="it-IT" sz="1200" b="0" i="0" u="none" strike="noStrike" kern="1200" cap="none" baseline="0" dirty="0" smtClean="0">
                <a:solidFill>
                  <a:schemeClr val="dk1"/>
                </a:solidFill>
                <a:effectLst/>
                <a:latin typeface="Calibri"/>
                <a:ea typeface="Calibri"/>
                <a:cs typeface="Calibri"/>
                <a:sym typeface="Calibri"/>
              </a:rPr>
              <a:t>HS.C.17.5</a:t>
            </a:r>
          </a:p>
          <a:p>
            <a:r>
              <a:rPr lang="it-IT" sz="1200" b="0" i="0" u="none" strike="noStrike" kern="1200" cap="none" baseline="0" dirty="0" smtClean="0">
                <a:solidFill>
                  <a:schemeClr val="dk1"/>
                </a:solidFill>
                <a:effectLst/>
                <a:latin typeface="Calibri"/>
                <a:ea typeface="Calibri"/>
                <a:cs typeface="Calibri"/>
                <a:sym typeface="Calibri"/>
              </a:rPr>
              <a:t>C</a:t>
            </a:r>
          </a:p>
          <a:p>
            <a:r>
              <a:rPr lang="it-IT" sz="1200" b="0" i="0" u="none" strike="noStrike" kern="1200" cap="none" baseline="0" dirty="0" err="1" smtClean="0">
                <a:solidFill>
                  <a:schemeClr val="dk1"/>
                </a:solidFill>
                <a:effectLst/>
                <a:latin typeface="Calibri"/>
                <a:ea typeface="Calibri"/>
                <a:cs typeface="Calibri"/>
                <a:sym typeface="Calibri"/>
              </a:rPr>
              <a:t>cal</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Math</a:t>
            </a:r>
          </a:p>
          <a:p>
            <a:r>
              <a:rPr lang="it-IT" sz="1200" b="0" i="0" u="none" strike="noStrike" kern="1200" cap="none" baseline="0" dirty="0" smtClean="0">
                <a:solidFill>
                  <a:schemeClr val="dk1"/>
                </a:solidFill>
                <a:effectLst/>
                <a:latin typeface="Calibri"/>
                <a:ea typeface="Calibri"/>
                <a:cs typeface="Calibri"/>
                <a:sym typeface="Calibri"/>
              </a:rPr>
              <a:t>3</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870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7190" eaLnBrk="0" hangingPunct="0">
              <a:defRPr sz="1400">
                <a:solidFill>
                  <a:schemeClr val="tx1"/>
                </a:solidFill>
                <a:latin typeface="Times New Roman" charset="0"/>
                <a:ea typeface="ＭＳ Ｐゴシック" charset="0"/>
                <a:cs typeface="ＭＳ Ｐゴシック" charset="0"/>
              </a:defRPr>
            </a:lvl1pPr>
            <a:lvl2pPr marL="754913" indent="-290351" defTabSz="937190" eaLnBrk="0" hangingPunct="0">
              <a:defRPr sz="1400">
                <a:solidFill>
                  <a:schemeClr val="tx1"/>
                </a:solidFill>
                <a:latin typeface="Times New Roman" charset="0"/>
                <a:ea typeface="ＭＳ Ｐゴシック" charset="0"/>
              </a:defRPr>
            </a:lvl2pPr>
            <a:lvl3pPr marL="1161405" indent="-232281" defTabSz="937190" eaLnBrk="0" hangingPunct="0">
              <a:defRPr sz="1400">
                <a:solidFill>
                  <a:schemeClr val="tx1"/>
                </a:solidFill>
                <a:latin typeface="Times New Roman" charset="0"/>
                <a:ea typeface="ＭＳ Ｐゴシック" charset="0"/>
              </a:defRPr>
            </a:lvl3pPr>
            <a:lvl4pPr marL="1625967" indent="-232281" defTabSz="937190" eaLnBrk="0" hangingPunct="0">
              <a:defRPr sz="1400">
                <a:solidFill>
                  <a:schemeClr val="tx1"/>
                </a:solidFill>
                <a:latin typeface="Times New Roman" charset="0"/>
                <a:ea typeface="ＭＳ Ｐゴシック" charset="0"/>
              </a:defRPr>
            </a:lvl4pPr>
            <a:lvl5pPr marL="2090529" indent="-232281" defTabSz="937190" eaLnBrk="0" hangingPunct="0">
              <a:defRPr sz="1400">
                <a:solidFill>
                  <a:schemeClr val="tx1"/>
                </a:solidFill>
                <a:latin typeface="Times New Roman" charset="0"/>
                <a:ea typeface="ＭＳ Ｐゴシック" charset="0"/>
              </a:defRPr>
            </a:lvl5pPr>
            <a:lvl6pPr marL="2555091" indent="-232281" defTabSz="937190" eaLnBrk="0" fontAlgn="base" hangingPunct="0">
              <a:spcBef>
                <a:spcPct val="0"/>
              </a:spcBef>
              <a:spcAft>
                <a:spcPct val="0"/>
              </a:spcAft>
              <a:defRPr sz="1400">
                <a:solidFill>
                  <a:schemeClr val="tx1"/>
                </a:solidFill>
                <a:latin typeface="Times New Roman" charset="0"/>
                <a:ea typeface="ＭＳ Ｐゴシック" charset="0"/>
              </a:defRPr>
            </a:lvl6pPr>
            <a:lvl7pPr marL="3019653" indent="-232281" defTabSz="937190" eaLnBrk="0" fontAlgn="base" hangingPunct="0">
              <a:spcBef>
                <a:spcPct val="0"/>
              </a:spcBef>
              <a:spcAft>
                <a:spcPct val="0"/>
              </a:spcAft>
              <a:defRPr sz="1400">
                <a:solidFill>
                  <a:schemeClr val="tx1"/>
                </a:solidFill>
                <a:latin typeface="Times New Roman" charset="0"/>
                <a:ea typeface="ＭＳ Ｐゴシック" charset="0"/>
              </a:defRPr>
            </a:lvl7pPr>
            <a:lvl8pPr marL="3484215" indent="-232281" defTabSz="937190" eaLnBrk="0" fontAlgn="base" hangingPunct="0">
              <a:spcBef>
                <a:spcPct val="0"/>
              </a:spcBef>
              <a:spcAft>
                <a:spcPct val="0"/>
              </a:spcAft>
              <a:defRPr sz="1400">
                <a:solidFill>
                  <a:schemeClr val="tx1"/>
                </a:solidFill>
                <a:latin typeface="Times New Roman" charset="0"/>
                <a:ea typeface="ＭＳ Ｐゴシック" charset="0"/>
              </a:defRPr>
            </a:lvl8pPr>
            <a:lvl9pPr marL="3948777" indent="-232281" defTabSz="937190" eaLnBrk="0" fontAlgn="base" hangingPunct="0">
              <a:spcBef>
                <a:spcPct val="0"/>
              </a:spcBef>
              <a:spcAft>
                <a:spcPct val="0"/>
              </a:spcAft>
              <a:defRPr sz="1400">
                <a:solidFill>
                  <a:schemeClr val="tx1"/>
                </a:solidFill>
                <a:latin typeface="Times New Roman" charset="0"/>
                <a:ea typeface="ＭＳ Ｐゴシック" charset="0"/>
              </a:defRPr>
            </a:lvl9pPr>
          </a:lstStyle>
          <a:p>
            <a:fld id="{9A14D231-92F7-BD4A-A2AB-CCC63CEC869B}" type="slidenum">
              <a:rPr lang="en-US" sz="1300">
                <a:latin typeface="Arial" charset="0"/>
              </a:rPr>
              <a:pPr/>
              <a:t>4</a:t>
            </a:fld>
            <a:endParaRPr lang="en-US" sz="1300">
              <a:latin typeface="Arial" charset="0"/>
            </a:endParaRPr>
          </a:p>
        </p:txBody>
      </p:sp>
      <p:sp>
        <p:nvSpPr>
          <p:cNvPr id="63491" name="Rectangle 2"/>
          <p:cNvSpPr>
            <a:spLocks noGrp="1" noRot="1" noChangeAspect="1" noChangeArrowheads="1" noTextEdit="1"/>
          </p:cNvSpPr>
          <p:nvPr>
            <p:ph type="sldImg"/>
          </p:nvPr>
        </p:nvSpPr>
        <p:spPr>
          <a:xfrm>
            <a:off x="1198563" y="701675"/>
            <a:ext cx="4683125" cy="3513138"/>
          </a:xfrm>
          <a:ln/>
        </p:spPr>
      </p:sp>
      <p:sp>
        <p:nvSpPr>
          <p:cNvPr id="6349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Arial" charset="0"/>
                <a:ea typeface="ＭＳ Ｐゴシック" charset="0"/>
              </a:rPr>
              <a:t>The</a:t>
            </a:r>
            <a:r>
              <a:rPr lang="en-US" sz="1400" baseline="0" dirty="0" smtClean="0">
                <a:latin typeface="Arial" charset="0"/>
                <a:ea typeface="ＭＳ Ｐゴシック" charset="0"/>
              </a:rPr>
              <a:t> tasks we create influence the design of what we are doing, but then this interacts with the delivery which leads us to the assessment, which then circles back to the design.  Quality instruction can’t leave without all three components working successfully together. </a:t>
            </a:r>
            <a:endParaRPr lang="en-US" sz="1400" dirty="0">
              <a:latin typeface="Arial" charset="0"/>
              <a:ea typeface="ＭＳ Ｐゴシック" charset="0"/>
            </a:endParaRPr>
          </a:p>
        </p:txBody>
      </p:sp>
    </p:spTree>
    <p:extLst>
      <p:ext uri="{BB962C8B-B14F-4D97-AF65-F5344CB8AC3E}">
        <p14:creationId xmlns:p14="http://schemas.microsoft.com/office/powerpoint/2010/main" val="1829037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Algebra</a:t>
            </a:r>
            <a:r>
              <a:rPr lang="en-US" baseline="0" dirty="0" smtClean="0"/>
              <a:t> 2 </a:t>
            </a:r>
            <a:r>
              <a:rPr lang="en-US" baseline="0" dirty="0" err="1" smtClean="0"/>
              <a:t>pba</a:t>
            </a:r>
            <a:endParaRPr lang="en-US" baseline="0" dirty="0" smtClean="0"/>
          </a:p>
          <a:p>
            <a:r>
              <a:rPr lang="is-IS" sz="1200" b="0" i="0" u="none" strike="noStrike" kern="1200" cap="none" baseline="0" dirty="0" smtClean="0">
                <a:solidFill>
                  <a:schemeClr val="dk1"/>
                </a:solidFill>
                <a:effectLst/>
                <a:latin typeface="Calibri"/>
                <a:ea typeface="Calibri"/>
                <a:cs typeface="Calibri"/>
                <a:sym typeface="Calibri"/>
              </a:rPr>
              <a:t>16</a:t>
            </a:r>
          </a:p>
          <a:p>
            <a:r>
              <a:rPr lang="is-IS" sz="1200" b="0" i="0" u="none" strike="noStrike" kern="1200" cap="none" baseline="0" dirty="0" smtClean="0">
                <a:solidFill>
                  <a:schemeClr val="dk1"/>
                </a:solidFill>
                <a:effectLst/>
                <a:latin typeface="Calibri"/>
                <a:ea typeface="Calibri"/>
                <a:cs typeface="Calibri"/>
                <a:sym typeface="Calibri"/>
              </a:rPr>
              <a:t>3052</a:t>
            </a:r>
          </a:p>
          <a:p>
            <a:r>
              <a:rPr lang="is-IS" sz="1200" b="0" i="0" u="none" strike="noStrike" kern="1200" cap="none" baseline="0" dirty="0" smtClean="0">
                <a:solidFill>
                  <a:schemeClr val="dk1"/>
                </a:solidFill>
                <a:effectLst/>
                <a:latin typeface="Calibri"/>
                <a:ea typeface="Calibri"/>
                <a:cs typeface="Calibri"/>
                <a:sym typeface="Calibri"/>
              </a:rPr>
              <a:t>-</a:t>
            </a:r>
          </a:p>
          <a:p>
            <a:r>
              <a:rPr lang="is-IS" sz="1200" b="0" i="0" u="none" strike="noStrike" kern="1200" cap="none" baseline="0" dirty="0" smtClean="0">
                <a:solidFill>
                  <a:schemeClr val="dk1"/>
                </a:solidFill>
                <a:effectLst/>
                <a:latin typeface="Calibri"/>
                <a:ea typeface="Calibri"/>
                <a:cs typeface="Calibri"/>
                <a:sym typeface="Calibri"/>
              </a:rPr>
              <a:t>M44168</a:t>
            </a:r>
          </a:p>
          <a:p>
            <a:r>
              <a:rPr lang="is-IS" sz="1200" b="0" i="0" u="none" strike="noStrike" kern="1200" cap="none" baseline="0" dirty="0" smtClean="0">
                <a:solidFill>
                  <a:schemeClr val="dk1"/>
                </a:solidFill>
                <a:effectLst/>
                <a:latin typeface="Calibri"/>
                <a:ea typeface="Calibri"/>
                <a:cs typeface="Calibri"/>
                <a:sym typeface="Calibri"/>
              </a:rPr>
              <a:t>Math</a:t>
            </a:r>
          </a:p>
          <a:p>
            <a:r>
              <a:rPr lang="is-IS" sz="1200" b="0" i="0" u="none" strike="noStrike" kern="1200" cap="none" baseline="0" dirty="0" smtClean="0">
                <a:solidFill>
                  <a:schemeClr val="dk1"/>
                </a:solidFill>
                <a:effectLst/>
                <a:latin typeface="Calibri"/>
                <a:ea typeface="Calibri"/>
                <a:cs typeface="Calibri"/>
                <a:sym typeface="Calibri"/>
              </a:rPr>
              <a:t>-</a:t>
            </a:r>
          </a:p>
          <a:p>
            <a:r>
              <a:rPr lang="is-IS" sz="1200" b="0" i="0" u="none" strike="noStrike" kern="1200" cap="none" baseline="0" dirty="0" smtClean="0">
                <a:solidFill>
                  <a:schemeClr val="dk1"/>
                </a:solidFill>
                <a:effectLst/>
                <a:latin typeface="Calibri"/>
                <a:ea typeface="Calibri"/>
                <a:cs typeface="Calibri"/>
                <a:sym typeface="Calibri"/>
              </a:rPr>
              <a:t>Type</a:t>
            </a:r>
          </a:p>
          <a:p>
            <a:r>
              <a:rPr lang="is-IS" sz="1200" b="0" i="0" u="none" strike="noStrike" kern="1200" cap="none" baseline="0" dirty="0" smtClean="0">
                <a:solidFill>
                  <a:schemeClr val="dk1"/>
                </a:solidFill>
                <a:effectLst/>
                <a:latin typeface="Calibri"/>
                <a:ea typeface="Calibri"/>
                <a:cs typeface="Calibri"/>
                <a:sym typeface="Calibri"/>
              </a:rPr>
              <a:t>III</a:t>
            </a:r>
          </a:p>
          <a:p>
            <a:r>
              <a:rPr lang="is-IS" sz="1200" b="0" i="0" u="none" strike="noStrike" kern="1200" cap="none" baseline="0" dirty="0" smtClean="0">
                <a:solidFill>
                  <a:schemeClr val="dk1"/>
                </a:solidFill>
                <a:effectLst/>
                <a:latin typeface="Calibri"/>
                <a:ea typeface="Calibri"/>
                <a:cs typeface="Calibri"/>
                <a:sym typeface="Calibri"/>
              </a:rPr>
              <a:t>HS.D.CCR</a:t>
            </a:r>
          </a:p>
          <a:p>
            <a:r>
              <a:rPr lang="is-IS" sz="1200" b="0" i="0" u="none" strike="noStrike" kern="1200" cap="none" baseline="0" dirty="0" smtClean="0">
                <a:solidFill>
                  <a:schemeClr val="dk1"/>
                </a:solidFill>
                <a:effectLst/>
                <a:latin typeface="Calibri"/>
                <a:ea typeface="Calibri"/>
                <a:cs typeface="Calibri"/>
                <a:sym typeface="Calibri"/>
              </a:rPr>
              <a:t>D</a:t>
            </a:r>
          </a:p>
          <a:p>
            <a:r>
              <a:rPr lang="is-IS" sz="1200" b="0" i="0" u="none" strike="noStrike" kern="1200" cap="none" baseline="0" dirty="0" smtClean="0">
                <a:solidFill>
                  <a:schemeClr val="dk1"/>
                </a:solidFill>
                <a:effectLst/>
                <a:latin typeface="Calibri"/>
                <a:ea typeface="Calibri"/>
                <a:cs typeface="Calibri"/>
                <a:sym typeface="Calibri"/>
              </a:rPr>
              <a:t>cal</a:t>
            </a:r>
          </a:p>
          <a:p>
            <a:r>
              <a:rPr lang="is-IS" sz="1200" b="0" i="0" u="none" strike="noStrike" kern="1200" cap="none" baseline="0" dirty="0" smtClean="0">
                <a:solidFill>
                  <a:schemeClr val="dk1"/>
                </a:solidFill>
                <a:effectLst/>
                <a:latin typeface="Calibri"/>
                <a:ea typeface="Calibri"/>
                <a:cs typeface="Calibri"/>
                <a:sym typeface="Calibri"/>
              </a:rPr>
              <a:t>Math</a:t>
            </a:r>
          </a:p>
          <a:p>
            <a:r>
              <a:rPr lang="is-IS" sz="1200" b="0" i="0" u="none" strike="noStrike" kern="1200" cap="none" baseline="0" dirty="0" smtClean="0">
                <a:solidFill>
                  <a:schemeClr val="dk1"/>
                </a:solidFill>
                <a:effectLst/>
                <a:latin typeface="Calibri"/>
                <a:ea typeface="Calibri"/>
                <a:cs typeface="Calibri"/>
                <a:sym typeface="Calibri"/>
              </a:rPr>
              <a:t>3</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913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Algebra 2 </a:t>
            </a:r>
            <a:r>
              <a:rPr lang="en-US" dirty="0" err="1" smtClean="0"/>
              <a:t>pba</a:t>
            </a:r>
            <a:endParaRPr lang="en-US" dirty="0" smtClean="0"/>
          </a:p>
          <a:p>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12</a:t>
            </a:r>
          </a:p>
          <a:p>
            <a:r>
              <a:rPr lang="en-US" sz="1200" b="0" i="0" u="none" strike="noStrike" kern="1200" cap="none" baseline="0" dirty="0" smtClean="0">
                <a:solidFill>
                  <a:schemeClr val="dk1"/>
                </a:solidFill>
                <a:effectLst/>
                <a:latin typeface="Calibri"/>
                <a:ea typeface="Calibri"/>
                <a:cs typeface="Calibri"/>
                <a:sym typeface="Calibri"/>
              </a:rPr>
              <a:t>VF884971</a:t>
            </a: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III</a:t>
            </a:r>
          </a:p>
          <a:p>
            <a:r>
              <a:rPr lang="en-US" sz="1200" b="0" i="0" u="none" strike="noStrike" kern="1200" cap="none" baseline="0" dirty="0" smtClean="0">
                <a:solidFill>
                  <a:schemeClr val="dk1"/>
                </a:solidFill>
                <a:effectLst/>
                <a:latin typeface="Calibri"/>
                <a:ea typeface="Calibri"/>
                <a:cs typeface="Calibri"/>
                <a:sym typeface="Calibri"/>
              </a:rPr>
              <a:t>HS.D.3-6</a:t>
            </a:r>
          </a:p>
          <a:p>
            <a:r>
              <a:rPr lang="en-US" sz="1200" b="0" i="0" u="none" strike="noStrike" kern="1200" cap="none" baseline="0" dirty="0" smtClean="0">
                <a:solidFill>
                  <a:schemeClr val="dk1"/>
                </a:solidFill>
                <a:effectLst/>
                <a:latin typeface="Calibri"/>
                <a:ea typeface="Calibri"/>
                <a:cs typeface="Calibri"/>
                <a:sym typeface="Calibri"/>
              </a:rPr>
              <a:t>D</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3</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8418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Algebra 2 </a:t>
            </a:r>
            <a:r>
              <a:rPr lang="en-US" dirty="0" err="1" smtClean="0"/>
              <a:t>pba</a:t>
            </a:r>
            <a:endParaRPr lang="en-US" dirty="0" smtClean="0"/>
          </a:p>
          <a:p>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12</a:t>
            </a:r>
          </a:p>
          <a:p>
            <a:r>
              <a:rPr lang="en-US" sz="1200" b="0" i="0" u="none" strike="noStrike" kern="1200" cap="none" baseline="0" dirty="0" smtClean="0">
                <a:solidFill>
                  <a:schemeClr val="dk1"/>
                </a:solidFill>
                <a:effectLst/>
                <a:latin typeface="Calibri"/>
                <a:ea typeface="Calibri"/>
                <a:cs typeface="Calibri"/>
                <a:sym typeface="Calibri"/>
              </a:rPr>
              <a:t>VF884971</a:t>
            </a: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III</a:t>
            </a:r>
          </a:p>
          <a:p>
            <a:r>
              <a:rPr lang="en-US" sz="1200" b="0" i="0" u="none" strike="noStrike" kern="1200" cap="none" baseline="0" dirty="0" smtClean="0">
                <a:solidFill>
                  <a:schemeClr val="dk1"/>
                </a:solidFill>
                <a:effectLst/>
                <a:latin typeface="Calibri"/>
                <a:ea typeface="Calibri"/>
                <a:cs typeface="Calibri"/>
                <a:sym typeface="Calibri"/>
              </a:rPr>
              <a:t>HS.D.3-6</a:t>
            </a:r>
          </a:p>
          <a:p>
            <a:r>
              <a:rPr lang="en-US" sz="1200" b="0" i="0" u="none" strike="noStrike" kern="1200" cap="none" baseline="0" dirty="0" smtClean="0">
                <a:solidFill>
                  <a:schemeClr val="dk1"/>
                </a:solidFill>
                <a:effectLst/>
                <a:latin typeface="Calibri"/>
                <a:ea typeface="Calibri"/>
                <a:cs typeface="Calibri"/>
                <a:sym typeface="Calibri"/>
              </a:rPr>
              <a:t>D</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3</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8418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Algebra 2 </a:t>
            </a:r>
            <a:r>
              <a:rPr lang="en-US" dirty="0" err="1" smtClean="0"/>
              <a:t>eoy</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10</a:t>
            </a:r>
          </a:p>
          <a:p>
            <a:r>
              <a:rPr lang="en-US" sz="1200" b="0" i="0" u="none" strike="noStrike" kern="1200" cap="none" baseline="0" dirty="0" smtClean="0">
                <a:solidFill>
                  <a:schemeClr val="dk1"/>
                </a:solidFill>
                <a:effectLst/>
                <a:latin typeface="Calibri"/>
                <a:ea typeface="Calibri"/>
                <a:cs typeface="Calibri"/>
                <a:sym typeface="Calibri"/>
              </a:rPr>
              <a:t>M40263P</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F-BF.3-2</a:t>
            </a:r>
          </a:p>
          <a:p>
            <a:r>
              <a:rPr lang="en-US" sz="1200" b="0" i="0" u="none" strike="noStrike" kern="1200" cap="none" baseline="0" dirty="0" smtClean="0">
                <a:solidFill>
                  <a:schemeClr val="dk1"/>
                </a:solidFill>
                <a:effectLst/>
                <a:latin typeface="Calibri"/>
                <a:ea typeface="Calibri"/>
                <a:cs typeface="Calibri"/>
                <a:sym typeface="Calibri"/>
              </a:rPr>
              <a:t>B</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3</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3699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Algebra 2 </a:t>
            </a:r>
            <a:r>
              <a:rPr lang="en-US" dirty="0" err="1" smtClean="0"/>
              <a:t>eoy</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18</a:t>
            </a:r>
          </a:p>
          <a:p>
            <a:r>
              <a:rPr lang="en-US" sz="1200" b="0" i="0" u="none" strike="noStrike" kern="1200" cap="none" baseline="0" dirty="0" smtClean="0">
                <a:solidFill>
                  <a:schemeClr val="dk1"/>
                </a:solidFill>
                <a:effectLst/>
                <a:latin typeface="Calibri"/>
                <a:ea typeface="Calibri"/>
                <a:cs typeface="Calibri"/>
                <a:sym typeface="Calibri"/>
              </a:rPr>
              <a:t>VH024538</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F-Int.3</a:t>
            </a:r>
          </a:p>
          <a:p>
            <a:r>
              <a:rPr lang="en-US" sz="1200" b="0" i="0" u="none" strike="noStrike" kern="1200" cap="none" baseline="0" dirty="0" smtClean="0">
                <a:solidFill>
                  <a:schemeClr val="dk1"/>
                </a:solidFill>
                <a:effectLst/>
                <a:latin typeface="Calibri"/>
                <a:ea typeface="Calibri"/>
                <a:cs typeface="Calibri"/>
                <a:sym typeface="Calibri"/>
              </a:rPr>
              <a:t>B</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3</a:t>
            </a:r>
          </a:p>
          <a:p>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5721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Algebra 2 </a:t>
            </a:r>
            <a:r>
              <a:rPr lang="en-US" dirty="0" err="1" smtClean="0"/>
              <a:t>eoy</a:t>
            </a:r>
            <a:endParaRPr lang="en-US" dirty="0" smtClean="0"/>
          </a:p>
          <a:p>
            <a:r>
              <a:rPr lang="en-US" sz="1200" b="0" i="0" u="none" strike="noStrike" kern="1200" cap="none" baseline="0" dirty="0" smtClean="0">
                <a:solidFill>
                  <a:schemeClr val="dk1"/>
                </a:solidFill>
                <a:effectLst/>
                <a:latin typeface="Calibri"/>
                <a:ea typeface="Calibri"/>
                <a:cs typeface="Calibri"/>
                <a:sym typeface="Calibri"/>
              </a:rPr>
              <a:t>18</a:t>
            </a:r>
          </a:p>
          <a:p>
            <a:r>
              <a:rPr lang="en-US" sz="1200" b="0" i="0" u="none" strike="noStrike" kern="1200" cap="none" baseline="0" dirty="0" smtClean="0">
                <a:solidFill>
                  <a:schemeClr val="dk1"/>
                </a:solidFill>
                <a:effectLst/>
                <a:latin typeface="Calibri"/>
                <a:ea typeface="Calibri"/>
                <a:cs typeface="Calibri"/>
                <a:sym typeface="Calibri"/>
              </a:rPr>
              <a:t>VH024538</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F-Int.3</a:t>
            </a:r>
          </a:p>
          <a:p>
            <a:r>
              <a:rPr lang="en-US" sz="1200" b="0" i="0" u="none" strike="noStrike" kern="1200" cap="none" baseline="0" dirty="0" smtClean="0">
                <a:solidFill>
                  <a:schemeClr val="dk1"/>
                </a:solidFill>
                <a:effectLst/>
                <a:latin typeface="Calibri"/>
                <a:ea typeface="Calibri"/>
                <a:cs typeface="Calibri"/>
                <a:sym typeface="Calibri"/>
              </a:rPr>
              <a:t>B</a:t>
            </a:r>
          </a:p>
          <a:p>
            <a:r>
              <a:rPr lang="en-US" sz="1200" b="0" i="0" u="none" strike="noStrike" kern="1200" cap="none" baseline="0" dirty="0" err="1" smtClean="0">
                <a:solidFill>
                  <a:schemeClr val="dk1"/>
                </a:solidFill>
                <a:effectLst/>
                <a:latin typeface="Calibri"/>
                <a:ea typeface="Calibri"/>
                <a:cs typeface="Calibri"/>
                <a:sym typeface="Calibri"/>
              </a:rPr>
              <a:t>cal</a:t>
            </a:r>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Math</a:t>
            </a:r>
          </a:p>
          <a:p>
            <a:r>
              <a:rPr lang="en-US" sz="1200" b="0" i="0" u="none" strike="noStrike" kern="1200" cap="none" baseline="0" dirty="0" smtClean="0">
                <a:solidFill>
                  <a:schemeClr val="dk1"/>
                </a:solidFill>
                <a:effectLst/>
                <a:latin typeface="Calibri"/>
                <a:ea typeface="Calibri"/>
                <a:cs typeface="Calibri"/>
                <a:sym typeface="Calibri"/>
              </a:rPr>
              <a:t>3</a:t>
            </a:r>
          </a:p>
          <a:p>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572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=3icoSeGqQtY</a:t>
            </a:r>
          </a:p>
          <a:p>
            <a:r>
              <a:rPr lang="en-US" dirty="0" smtClean="0"/>
              <a:t>Consider pausing video</a:t>
            </a:r>
            <a:r>
              <a:rPr lang="en-US" baseline="0" dirty="0" smtClean="0"/>
              <a:t> and giving educators time to independently answer.  </a:t>
            </a:r>
          </a:p>
          <a:p>
            <a:endParaRPr lang="en-US" baseline="0" dirty="0" smtClean="0"/>
          </a:p>
          <a:p>
            <a:r>
              <a:rPr lang="en-US" baseline="0" dirty="0" smtClean="0"/>
              <a:t>Is this appropriate for students to see?  What part(s)? </a:t>
            </a:r>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199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buSzPct val="25000"/>
            </a:pPr>
            <a:r>
              <a:rPr lang="en-US" dirty="0"/>
              <a:t>http://</a:t>
            </a:r>
            <a:r>
              <a:rPr lang="en-US" dirty="0" err="1"/>
              <a:t>www.mathsolutions.com</a:t>
            </a:r>
            <a:r>
              <a:rPr lang="en-US" dirty="0"/>
              <a:t>/documents/</a:t>
            </a:r>
            <a:r>
              <a:rPr lang="en-US" dirty="0" err="1"/>
              <a:t>how_to_get_students_talking.pdf</a:t>
            </a:r>
            <a:endParaRPr lang="en-US" dirty="0"/>
          </a:p>
          <a:p>
            <a:pPr>
              <a:buClr>
                <a:schemeClr val="dk1"/>
              </a:buClr>
            </a:pPr>
            <a:endParaRPr dirty="0"/>
          </a:p>
          <a:p>
            <a:pPr>
              <a:buClr>
                <a:schemeClr val="dk1"/>
              </a:buClr>
            </a:pPr>
            <a:endParaRPr dirty="0"/>
          </a:p>
          <a:p>
            <a:pPr>
              <a:buClr>
                <a:schemeClr val="dk1"/>
              </a:buClr>
              <a:buSzPct val="25000"/>
            </a:pPr>
            <a:r>
              <a:rPr lang="en-US" dirty="0"/>
              <a:t>A Number Talk really focuses on computation while a Math Talk can be good discussion surrounding a rich task that goes beyond computational fluency and might ask for application knowledge. </a:t>
            </a:r>
          </a:p>
          <a:p>
            <a:pPr>
              <a:buClr>
                <a:schemeClr val="dk1"/>
              </a:buClr>
              <a:buSzPct val="25000"/>
            </a:pPr>
            <a:r>
              <a:rPr lang="en-US" dirty="0"/>
              <a:t>Both can be set up as a routine set to last between 5 and 15 minutes. </a:t>
            </a:r>
          </a:p>
          <a:p>
            <a:pPr>
              <a:buClr>
                <a:schemeClr val="dk1"/>
              </a:buClr>
            </a:pPr>
            <a:endParaRPr dirty="0"/>
          </a:p>
          <a:p>
            <a:pPr>
              <a:buClr>
                <a:schemeClr val="dk1"/>
              </a:buClr>
              <a:buSzPct val="25000"/>
            </a:pPr>
            <a:r>
              <a:rPr lang="en-US" dirty="0"/>
              <a:t>For todays purposes we will use the word Math Talks as it is more encompassing. </a:t>
            </a:r>
          </a:p>
        </p:txBody>
      </p:sp>
      <p:sp>
        <p:nvSpPr>
          <p:cNvPr id="201" name="Shape 20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5252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buClr>
                <a:schemeClr val="dk1"/>
              </a:buClr>
              <a:buSzPct val="25000"/>
            </a:pPr>
            <a:r>
              <a:rPr lang="en-US"/>
              <a:t>Activate some prior knowledge</a:t>
            </a:r>
          </a:p>
        </p:txBody>
      </p:sp>
      <p:sp>
        <p:nvSpPr>
          <p:cNvPr id="209" name="Shape 209"/>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864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590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buClr>
                <a:schemeClr val="dk1"/>
              </a:buClr>
              <a:buSzPct val="25000"/>
            </a:pPr>
            <a:r>
              <a:rPr lang="en-US" i="1" dirty="0" smtClean="0"/>
              <a:t>Making Number Talks Matter </a:t>
            </a:r>
            <a:r>
              <a:rPr lang="en-US" dirty="0" smtClean="0"/>
              <a:t>by Cathy Humphreys and Ruth</a:t>
            </a:r>
            <a:r>
              <a:rPr lang="en-US" baseline="0" dirty="0" smtClean="0"/>
              <a:t> Parker</a:t>
            </a:r>
            <a:endParaRPr lang="en-US" dirty="0"/>
          </a:p>
        </p:txBody>
      </p:sp>
      <p:sp>
        <p:nvSpPr>
          <p:cNvPr id="226" name="Shape 226"/>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99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8" name="Shape 18"/>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9" name="Shape 19"/>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7"/>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5" name="Shape 75"/>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6" name="Shape 76"/>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1"/>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1"/>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81" name="Shape 81"/>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82" name="Shape 82"/>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83"/>
        <p:cNvGrpSpPr/>
        <p:nvPr/>
      </p:nvGrpSpPr>
      <p:grpSpPr>
        <a:xfrm>
          <a:off x="0" y="0"/>
          <a:ext cx="0" cy="0"/>
          <a:chOff x="0" y="0"/>
          <a:chExt cx="0" cy="0"/>
        </a:xfrm>
      </p:grpSpPr>
      <p:sp>
        <p:nvSpPr>
          <p:cNvPr id="84" name="Shape 84"/>
          <p:cNvSpPr>
            <a:spLocks noGrp="1"/>
          </p:cNvSpPr>
          <p:nvPr>
            <p:ph type="pic" idx="2"/>
          </p:nvPr>
        </p:nvSpPr>
        <p:spPr>
          <a:xfrm>
            <a:off x="152400" y="1676400"/>
            <a:ext cx="8839199" cy="48767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3200" b="0" i="0" u="none" strike="noStrike" cap="none" baseline="0">
                <a:solidFill>
                  <a:srgbClr val="888888"/>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9pPr>
          </a:lstStyle>
          <a:p>
            <a:endParaRPr/>
          </a:p>
        </p:txBody>
      </p:sp>
      <p:sp>
        <p:nvSpPr>
          <p:cNvPr id="85" name="Shape 85"/>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4" indent="-3424" algn="l" rtl="0">
              <a:spcBef>
                <a:spcPts val="0"/>
              </a:spcBef>
              <a:defRPr sz="28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sldNum" idx="12"/>
          </p:nvPr>
        </p:nvSpPr>
        <p:spPr>
          <a:xfrm>
            <a:off x="1" y="6569078"/>
            <a:ext cx="609599" cy="288925"/>
          </a:xfrm>
          <a:prstGeom prst="rect">
            <a:avLst/>
          </a:prstGeom>
          <a:noFill/>
          <a:ln>
            <a:noFill/>
          </a:ln>
        </p:spPr>
        <p:txBody>
          <a:bodyPr lIns="89875" tIns="44925" rIns="89875" bIns="44925" anchor="ctr" anchorCtr="0">
            <a:noAutofit/>
          </a:bodyPr>
          <a:lstStyle/>
          <a:p>
            <a:pPr marL="0" marR="0" lvl="0" indent="0" algn="ct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a:t>
            </a:fld>
            <a:endParaRPr lang="en-US" sz="1400" b="0" i="0" u="none" strike="noStrike" cap="none" baseline="0">
              <a:solidFill>
                <a:srgbClr val="000000"/>
              </a:solidFill>
              <a:latin typeface="Arial"/>
              <a:ea typeface="Arial"/>
              <a:cs typeface="Arial"/>
              <a:sym typeface="Arial"/>
              <a:rtl val="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87"/>
        <p:cNvGrpSpPr/>
        <p:nvPr/>
      </p:nvGrpSpPr>
      <p:grpSpPr>
        <a:xfrm>
          <a:off x="0" y="0"/>
          <a:ext cx="0" cy="0"/>
          <a:chOff x="0" y="0"/>
          <a:chExt cx="0" cy="0"/>
        </a:xfrm>
      </p:grpSpPr>
      <p:sp>
        <p:nvSpPr>
          <p:cNvPr id="88" name="Shape 88"/>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
        <p:nvSpPr>
          <p:cNvPr id="89" name="Shape 89"/>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4" indent="-3424" algn="l" rtl="0">
              <a:spcBef>
                <a:spcPts val="0"/>
              </a:spcBef>
              <a:defRPr sz="28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7" name="Shape 1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635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698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25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25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19" name="Shape 1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20" name="Shape 12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9" name="Shape 129"/>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30" name="Shape 130"/>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31" name="Shape 13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2" name="Shape 1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3" name="Shape 13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6" name="Shape 13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137" name="Shape 13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8" name="Shape 1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9" name="Shape 13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2" name="Shape 1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43" name="Shape 143"/>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44" name="Shape 144"/>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45" name="Shape 145"/>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46" name="Shape 14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47" name="Shape 1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48" name="Shape 14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1" name="Shape 15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52" name="Shape 1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53" name="Shape 15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4"/>
        <p:cNvGrpSpPr/>
        <p:nvPr/>
      </p:nvGrpSpPr>
      <p:grpSpPr>
        <a:xfrm>
          <a:off x="0" y="0"/>
          <a:ext cx="0" cy="0"/>
          <a:chOff x="0" y="0"/>
          <a:chExt cx="0" cy="0"/>
        </a:xfrm>
      </p:grpSpPr>
      <p:sp>
        <p:nvSpPr>
          <p:cNvPr id="155" name="Shape 15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56" name="Shape 1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57" name="Shape 15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4" name="Shape 24"/>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5" name="Shape 25"/>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0" name="Shape 16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161" name="Shape 1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162" name="Shape 16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63" name="Shape 1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64" name="Shape 16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7" name="Shape 1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2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24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9pPr>
          </a:lstStyle>
          <a:p>
            <a:endParaRPr/>
          </a:p>
        </p:txBody>
      </p:sp>
      <p:sp>
        <p:nvSpPr>
          <p:cNvPr id="168" name="Shape 1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169" name="Shape 16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70" name="Shape 1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71" name="Shape 17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635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698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25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25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75" name="Shape 17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77" name="Shape 17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0" name="Shape 180"/>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635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698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25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25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81" name="Shape 18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82" name="Shape 1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83" name="Shape 18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4050"/>
            </a:lvl1pPr>
          </a:lstStyle>
          <a:p>
            <a:r>
              <a:rPr lang="en-US" smtClean="0"/>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spTree>
    <p:extLst>
      <p:ext uri="{BB962C8B-B14F-4D97-AF65-F5344CB8AC3E}">
        <p14:creationId xmlns:p14="http://schemas.microsoft.com/office/powerpoint/2010/main" val="300916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2043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3300"/>
            </a:lvl1pPr>
          </a:lstStyle>
          <a:p>
            <a:r>
              <a:rPr lang="en-US" smtClean="0"/>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1125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1247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391799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129786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9" name="Shape 2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0" name="Shape 30"/>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1" name="Shape 31"/>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2" name="Shape 32"/>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20303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grpSp>
        <p:nvGrpSpPr>
          <p:cNvPr id="9" name="Group 8"/>
          <p:cNvGrpSpPr/>
          <p:nvPr/>
        </p:nvGrpSpPr>
        <p:grpSpPr>
          <a:xfrm>
            <a:off x="430824" y="724620"/>
            <a:ext cx="3989234"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grpSp>
        <p:nvGrpSpPr>
          <p:cNvPr id="22" name="Group 21"/>
          <p:cNvGrpSpPr/>
          <p:nvPr/>
        </p:nvGrpSpPr>
        <p:grpSpPr>
          <a:xfrm>
            <a:off x="4713841" y="724620"/>
            <a:ext cx="3989234"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29660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grpSp>
        <p:nvGrpSpPr>
          <p:cNvPr id="35"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grpSp>
        <p:nvGrpSpPr>
          <p:cNvPr id="52"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grpSp>
        <p:nvGrpSpPr>
          <p:cNvPr id="65"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94347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grpSp>
        <p:nvGrpSpPr>
          <p:cNvPr id="84"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3991867" y="34361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4929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2700"/>
            </a:lvl1pPr>
          </a:lstStyle>
          <a:p>
            <a:r>
              <a:rPr lang="en-US" smtClean="0"/>
              <a:t>Click to edit Master title style</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056708" y="6019801"/>
            <a:ext cx="1047195" cy="228600"/>
          </a:xfrm>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206062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2" name="Title 1"/>
          <p:cNvSpPr>
            <a:spLocks noGrp="1"/>
          </p:cNvSpPr>
          <p:nvPr>
            <p:ph type="title"/>
          </p:nvPr>
        </p:nvSpPr>
        <p:spPr>
          <a:xfrm>
            <a:off x="5619668" y="1330347"/>
            <a:ext cx="2880360" cy="2103120"/>
          </a:xfrm>
        </p:spPr>
        <p:txBody>
          <a:bodyPr anchor="b">
            <a:normAutofit/>
          </a:bodyPr>
          <a:lstStyle>
            <a:lvl1pPr>
              <a:defRPr sz="2700"/>
            </a:lvl1pPr>
          </a:lstStyle>
          <a:p>
            <a:r>
              <a:rPr lang="en-US" smtClean="0"/>
              <a:t>Click to edit Master title style</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30548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141404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61916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4050"/>
            </a:lvl1pPr>
          </a:lstStyle>
          <a:p>
            <a:r>
              <a:rPr lang="en-US" smtClean="0"/>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spTree>
    <p:extLst>
      <p:ext uri="{BB962C8B-B14F-4D97-AF65-F5344CB8AC3E}">
        <p14:creationId xmlns:p14="http://schemas.microsoft.com/office/powerpoint/2010/main" val="348963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393917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1"/>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36" name="Shape 36"/>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7" name="Shape 37"/>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8" name="Shape 38"/>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3300"/>
            </a:lvl1pPr>
          </a:lstStyle>
          <a:p>
            <a:r>
              <a:rPr lang="en-US" smtClean="0"/>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5617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113602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26698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169825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53038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grpSp>
        <p:nvGrpSpPr>
          <p:cNvPr id="9" name="Group 8"/>
          <p:cNvGrpSpPr/>
          <p:nvPr/>
        </p:nvGrpSpPr>
        <p:grpSpPr>
          <a:xfrm>
            <a:off x="430824" y="724620"/>
            <a:ext cx="3989234"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grpSp>
        <p:nvGrpSpPr>
          <p:cNvPr id="22" name="Group 21"/>
          <p:cNvGrpSpPr/>
          <p:nvPr/>
        </p:nvGrpSpPr>
        <p:grpSpPr>
          <a:xfrm>
            <a:off x="4713841" y="724620"/>
            <a:ext cx="3989234"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350090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grpSp>
        <p:nvGrpSpPr>
          <p:cNvPr id="35"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grpSp>
        <p:nvGrpSpPr>
          <p:cNvPr id="52"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grpSp>
        <p:nvGrpSpPr>
          <p:cNvPr id="65"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0635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grpSp>
        <p:nvGrpSpPr>
          <p:cNvPr id="84"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3991867" y="34361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59143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2700"/>
            </a:lvl1pPr>
          </a:lstStyle>
          <a:p>
            <a:r>
              <a:rPr lang="en-US" smtClean="0"/>
              <a:t>Click to edit Master title style</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056708" y="6019801"/>
            <a:ext cx="1047195" cy="228600"/>
          </a:xfrm>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73077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kern="1200">
                <a:solidFill>
                  <a:srgbClr val="9A5315"/>
                </a:solidFill>
                <a:latin typeface="Segoe Print"/>
                <a:ea typeface="+mn-ea"/>
                <a:cs typeface="+mn-cs"/>
              </a:endParaRPr>
            </a:p>
          </p:txBody>
        </p:sp>
      </p:grpSp>
      <p:sp>
        <p:nvSpPr>
          <p:cNvPr id="2" name="Title 1"/>
          <p:cNvSpPr>
            <a:spLocks noGrp="1"/>
          </p:cNvSpPr>
          <p:nvPr>
            <p:ph type="title"/>
          </p:nvPr>
        </p:nvSpPr>
        <p:spPr>
          <a:xfrm>
            <a:off x="5619668" y="1330347"/>
            <a:ext cx="2880360" cy="2103120"/>
          </a:xfrm>
        </p:spPr>
        <p:txBody>
          <a:bodyPr anchor="b">
            <a:normAutofit/>
          </a:bodyPr>
          <a:lstStyle>
            <a:lvl1pPr>
              <a:defRPr sz="2700"/>
            </a:lvl1pPr>
          </a:lstStyle>
          <a:p>
            <a:r>
              <a:rPr lang="en-US" smtClean="0"/>
              <a:t>Click to edit Master title style</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404234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4" name="Shape 44"/>
          <p:cNvSpPr txBox="1">
            <a:spLocks noGrp="1"/>
          </p:cNvSpPr>
          <p:nvPr>
            <p:ph type="body" idx="4"/>
          </p:nvPr>
        </p:nvSpPr>
        <p:spPr>
          <a:xfrm>
            <a:off x="4645026"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6" name="Shape 46"/>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7" name="Shape 47"/>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37993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8/17/2016</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p14="http://schemas.microsoft.com/office/powerpoint/2010/main" val="14952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1" name="Shape 51"/>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2" name="Shape 52"/>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5" name="Shape 55"/>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6" name="Shape 56"/>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2" y="273048"/>
            <a:ext cx="3008313" cy="1162050"/>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2"/>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457202" y="1435101"/>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1" name="Shape 6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2" name="Shape 62"/>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3" name="Shape 6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3200" b="0" i="0" u="none" strike="noStrike" cap="none" baseline="0">
                <a:solidFill>
                  <a:srgbClr val="888888"/>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9pPr>
          </a:lstStyle>
          <a:p>
            <a:endParaRPr/>
          </a:p>
        </p:txBody>
      </p:sp>
      <p:sp>
        <p:nvSpPr>
          <p:cNvPr id="67" name="Shape 67"/>
          <p:cNvSpPr txBox="1">
            <a:spLocks noGrp="1"/>
          </p:cNvSpPr>
          <p:nvPr>
            <p:ph type="body" idx="1"/>
          </p:nvPr>
        </p:nvSpPr>
        <p:spPr>
          <a:xfrm>
            <a:off x="1792288" y="5367337"/>
            <a:ext cx="5486399" cy="804862"/>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9" name="Shape 69"/>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0" name="Shape 70"/>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2" name="Shape 12"/>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3" name="Shape 1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11" name="Shape 1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635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698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endParaRPr/>
          </a:p>
        </p:txBody>
      </p:sp>
      <p:sp>
        <p:nvSpPr>
          <p:cNvPr id="112" name="Shape 1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13" name="Shape 1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14" name="Shape 1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750">
                <a:solidFill>
                  <a:schemeClr val="tx1"/>
                </a:solidFill>
              </a:defRPr>
            </a:lvl1pPr>
          </a:lstStyle>
          <a:p>
            <a:fld id="{4CF99945-0A15-4715-AB6C-F5E56CF20F70}" type="datetimeFigureOut">
              <a:rPr lang="en-US" kern="1200">
                <a:solidFill>
                  <a:srgbClr val="9A5315"/>
                </a:solidFill>
                <a:latin typeface="Segoe Print"/>
                <a:ea typeface="+mn-ea"/>
                <a:cs typeface="+mn-cs"/>
              </a:rPr>
              <a:pPr/>
              <a:t>8/17/2016</a:t>
            </a:fld>
            <a:endParaRPr kern="1200">
              <a:solidFill>
                <a:srgbClr val="9A5315"/>
              </a:solidFill>
              <a:latin typeface="Segoe Print"/>
              <a:ea typeface="+mn-ea"/>
              <a:cs typeface="+mn-cs"/>
            </a:endParaRPr>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750">
                <a:solidFill>
                  <a:schemeClr val="tx1"/>
                </a:solidFill>
              </a:defRPr>
            </a:lvl1pPr>
          </a:lstStyle>
          <a:p>
            <a:endParaRPr kern="1200">
              <a:solidFill>
                <a:srgbClr val="9A5315"/>
              </a:solidFill>
              <a:latin typeface="Segoe Print"/>
              <a:ea typeface="+mn-ea"/>
              <a:cs typeface="+mn-cs"/>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750">
                <a:solidFill>
                  <a:schemeClr val="tx1"/>
                </a:solidFill>
              </a:defRPr>
            </a:lvl1pPr>
          </a:lstStyle>
          <a:p>
            <a:fld id="{022B156B-59AE-415F-B24B-8756D48BB977}" type="slidenum">
              <a:rPr kern="1200">
                <a:solidFill>
                  <a:srgbClr val="9A5315"/>
                </a:solidFill>
                <a:latin typeface="Segoe Print"/>
                <a:ea typeface="+mn-ea"/>
                <a:cs typeface="+mn-cs"/>
              </a:rPr>
              <a:pPr/>
              <a:t>‹#›</a:t>
            </a:fld>
            <a:endParaRPr kern="1200">
              <a:solidFill>
                <a:srgbClr val="9A5315"/>
              </a:solidFill>
              <a:latin typeface="Segoe Print"/>
              <a:ea typeface="+mn-ea"/>
              <a:cs typeface="+mn-cs"/>
            </a:endParaRPr>
          </a:p>
        </p:txBody>
      </p:sp>
    </p:spTree>
    <p:extLst>
      <p:ext uri="{BB962C8B-B14F-4D97-AF65-F5344CB8AC3E}">
        <p14:creationId xmlns:p14="http://schemas.microsoft.com/office/powerpoint/2010/main" val="10454612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750">
                <a:solidFill>
                  <a:schemeClr val="tx1"/>
                </a:solidFill>
              </a:defRPr>
            </a:lvl1pPr>
          </a:lstStyle>
          <a:p>
            <a:fld id="{4CF99945-0A15-4715-AB6C-F5E56CF20F70}" type="datetimeFigureOut">
              <a:rPr lang="en-US" kern="1200">
                <a:solidFill>
                  <a:srgbClr val="9A5315"/>
                </a:solidFill>
                <a:latin typeface="Segoe Print"/>
                <a:ea typeface="+mn-ea"/>
                <a:cs typeface="+mn-cs"/>
              </a:rPr>
              <a:pPr/>
              <a:t>8/17/2016</a:t>
            </a:fld>
            <a:endParaRPr kern="1200">
              <a:solidFill>
                <a:srgbClr val="9A5315"/>
              </a:solidFill>
              <a:latin typeface="Segoe Print"/>
              <a:ea typeface="+mn-ea"/>
              <a:cs typeface="+mn-cs"/>
            </a:endParaRPr>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750">
                <a:solidFill>
                  <a:schemeClr val="tx1"/>
                </a:solidFill>
              </a:defRPr>
            </a:lvl1pPr>
          </a:lstStyle>
          <a:p>
            <a:endParaRPr kern="1200">
              <a:solidFill>
                <a:srgbClr val="9A5315"/>
              </a:solidFill>
              <a:latin typeface="Segoe Print"/>
              <a:ea typeface="+mn-ea"/>
              <a:cs typeface="+mn-cs"/>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750">
                <a:solidFill>
                  <a:schemeClr val="tx1"/>
                </a:solidFill>
              </a:defRPr>
            </a:lvl1pPr>
          </a:lstStyle>
          <a:p>
            <a:fld id="{022B156B-59AE-415F-B24B-8756D48BB977}" type="slidenum">
              <a:rPr kern="1200">
                <a:solidFill>
                  <a:srgbClr val="9A5315"/>
                </a:solidFill>
                <a:latin typeface="Segoe Print"/>
                <a:ea typeface="+mn-ea"/>
                <a:cs typeface="+mn-cs"/>
              </a:rPr>
              <a:pPr/>
              <a:t>‹#›</a:t>
            </a:fld>
            <a:endParaRPr kern="1200">
              <a:solidFill>
                <a:srgbClr val="9A5315"/>
              </a:solidFill>
              <a:latin typeface="Segoe Print"/>
              <a:ea typeface="+mn-ea"/>
              <a:cs typeface="+mn-cs"/>
            </a:endParaRPr>
          </a:p>
        </p:txBody>
      </p:sp>
    </p:spTree>
    <p:extLst>
      <p:ext uri="{BB962C8B-B14F-4D97-AF65-F5344CB8AC3E}">
        <p14:creationId xmlns:p14="http://schemas.microsoft.com/office/powerpoint/2010/main" val="17271856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lteachandtalk.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www.insidemathematics.org/classroom-videos/formative-re-engaging-lessons/5th-grade-math-interpreting-fractions/lesson-part-1"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24.png"/><Relationship Id="rId4" Type="http://schemas.microsoft.com/office/2007/relationships/hdphoto" Target="../media/hdphoto5.wdp"/></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7.wdp"/></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xml"/><Relationship Id="rId7" Type="http://schemas.openxmlformats.org/officeDocument/2006/relationships/diagramData" Target="../diagrams/data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4.xml"/><Relationship Id="rId9"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9.wdp"/></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10.wdp"/></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0.jpeg"/><Relationship Id="rId7" Type="http://schemas.microsoft.com/office/2007/relationships/hdphoto" Target="../media/hdphoto12.wdp"/><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41.png"/><Relationship Id="rId4" Type="http://schemas.microsoft.com/office/2007/relationships/hdphoto" Target="../media/hdphoto11.wdp"/></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13.wdp"/></Relationships>
</file>

<file path=ppt/slides/_rels/slide4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4.png"/><Relationship Id="rId7" Type="http://schemas.microsoft.com/office/2007/relationships/hdphoto" Target="../media/hdphoto15.wdp"/><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45.jpeg"/><Relationship Id="rId5" Type="http://schemas.microsoft.com/office/2007/relationships/hdphoto" Target="../media/hdphoto14.wdp"/><Relationship Id="rId4" Type="http://schemas.openxmlformats.org/officeDocument/2006/relationships/image" Target="../media/image44.jpeg"/><Relationship Id="rId9" Type="http://schemas.microsoft.com/office/2007/relationships/hdphoto" Target="../media/hdphoto16.wdp"/></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microsoft.com/office/2007/relationships/hdphoto" Target="../media/hdphoto18.wdp"/><Relationship Id="rId5" Type="http://schemas.openxmlformats.org/officeDocument/2006/relationships/image" Target="../media/image48.jpeg"/><Relationship Id="rId4" Type="http://schemas.microsoft.com/office/2007/relationships/hdphoto" Target="../media/hdphoto17.wdp"/></Relationships>
</file>

<file path=ppt/slides/_rels/slide46.xml.rels><?xml version="1.0" encoding="UTF-8" standalone="yes"?>
<Relationships xmlns="http://schemas.openxmlformats.org/package/2006/relationships"><Relationship Id="rId8" Type="http://schemas.microsoft.com/office/2007/relationships/hdphoto" Target="../media/hdphoto21.wdp"/><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microsoft.com/office/2007/relationships/hdphoto" Target="../media/hdphoto20.wdp"/><Relationship Id="rId5" Type="http://schemas.openxmlformats.org/officeDocument/2006/relationships/image" Target="../media/image48.jpeg"/><Relationship Id="rId4" Type="http://schemas.microsoft.com/office/2007/relationships/hdphoto" Target="../media/hdphoto19.wdp"/><Relationship Id="rId9"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microsoft.com/office/2007/relationships/hdphoto" Target="../media/hdphoto23.wdp"/><Relationship Id="rId5" Type="http://schemas.openxmlformats.org/officeDocument/2006/relationships/image" Target="../media/image51.jpeg"/><Relationship Id="rId4" Type="http://schemas.microsoft.com/office/2007/relationships/hdphoto" Target="../media/hdphoto22.wdp"/></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24.wdp"/></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25.wdp"/></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microsoft.com/office/2007/relationships/hdphoto" Target="../media/hdphoto27.wdp"/><Relationship Id="rId5" Type="http://schemas.openxmlformats.org/officeDocument/2006/relationships/image" Target="../media/image54.jpeg"/><Relationship Id="rId4" Type="http://schemas.microsoft.com/office/2007/relationships/hdphoto" Target="../media/hdphoto26.wdp"/></Relationships>
</file>

<file path=ppt/slides/_rels/slide51.xml.rels><?xml version="1.0" encoding="UTF-8" standalone="yes"?>
<Relationships xmlns="http://schemas.openxmlformats.org/package/2006/relationships"><Relationship Id="rId8" Type="http://schemas.microsoft.com/office/2007/relationships/hdphoto" Target="../media/hdphoto30.wdp"/><Relationship Id="rId3" Type="http://schemas.openxmlformats.org/officeDocument/2006/relationships/image" Target="../media/image55.jpeg"/><Relationship Id="rId7"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microsoft.com/office/2007/relationships/hdphoto" Target="../media/hdphoto29.wdp"/><Relationship Id="rId5" Type="http://schemas.openxmlformats.org/officeDocument/2006/relationships/image" Target="../media/image56.jpeg"/><Relationship Id="rId4" Type="http://schemas.microsoft.com/office/2007/relationships/hdphoto" Target="../media/hdphoto28.wdp"/></Relationships>
</file>

<file path=ppt/slides/_rels/slide52.xml.rels><?xml version="1.0" encoding="UTF-8" standalone="yes"?>
<Relationships xmlns="http://schemas.openxmlformats.org/package/2006/relationships"><Relationship Id="rId8" Type="http://schemas.microsoft.com/office/2007/relationships/hdphoto" Target="../media/hdphoto33.wdp"/><Relationship Id="rId3" Type="http://schemas.openxmlformats.org/officeDocument/2006/relationships/image" Target="../media/image55.jpeg"/><Relationship Id="rId7"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microsoft.com/office/2007/relationships/hdphoto" Target="../media/hdphoto32.wdp"/><Relationship Id="rId5" Type="http://schemas.openxmlformats.org/officeDocument/2006/relationships/image" Target="../media/image24.png"/><Relationship Id="rId4" Type="http://schemas.microsoft.com/office/2007/relationships/hdphoto" Target="../media/hdphoto31.wdp"/></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3icoSeGqQtY"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59T97wPANz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0" y="990600"/>
            <a:ext cx="5791200" cy="3048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Mathematics Instructional Design, Delivery,</a:t>
            </a:r>
            <a:r>
              <a:rPr lang="en-US" sz="4400" b="0" i="0" u="none" strike="noStrike" cap="none" dirty="0" smtClean="0">
                <a:solidFill>
                  <a:schemeClr val="dk1"/>
                </a:solidFill>
                <a:latin typeface="Calibri"/>
                <a:ea typeface="Calibri"/>
                <a:cs typeface="Calibri"/>
                <a:sym typeface="Calibri"/>
              </a:rPr>
              <a:t> and Assessment</a:t>
            </a:r>
            <a:endParaRPr lang="en-US" sz="4400" b="0" i="0" u="none" strike="noStrike" cap="none" baseline="0" dirty="0">
              <a:solidFill>
                <a:schemeClr val="dk1"/>
              </a:solidFill>
              <a:latin typeface="Calibri"/>
              <a:ea typeface="Calibri"/>
              <a:cs typeface="Calibri"/>
              <a:sym typeface="Calibri"/>
            </a:endParaRPr>
          </a:p>
        </p:txBody>
      </p:sp>
      <p:sp>
        <p:nvSpPr>
          <p:cNvPr id="95" name="Shape 95"/>
          <p:cNvSpPr txBox="1">
            <a:spLocks noGrp="1"/>
          </p:cNvSpPr>
          <p:nvPr>
            <p:ph type="subTitle" idx="1"/>
          </p:nvPr>
        </p:nvSpPr>
        <p:spPr>
          <a:xfrm>
            <a:off x="1" y="4114800"/>
            <a:ext cx="5486400"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sz="2800" b="0" i="0" u="none" strike="noStrike" cap="none" baseline="0" dirty="0" smtClean="0">
                <a:solidFill>
                  <a:srgbClr val="888888"/>
                </a:solidFill>
                <a:latin typeface="Calibri"/>
                <a:ea typeface="Calibri"/>
                <a:cs typeface="Calibri"/>
                <a:sym typeface="Calibri"/>
              </a:rPr>
              <a:t>High School</a:t>
            </a:r>
          </a:p>
          <a:p>
            <a:pPr marL="0" marR="0" lvl="0" indent="0" algn="ctr" rtl="0">
              <a:spcBef>
                <a:spcPts val="0"/>
              </a:spcBef>
              <a:buClr>
                <a:srgbClr val="888888"/>
              </a:buClr>
              <a:buSzPct val="25000"/>
              <a:buFont typeface="Arial"/>
              <a:buNone/>
            </a:pPr>
            <a:r>
              <a:rPr lang="en-US" sz="2800" b="0" i="0" u="none" strike="noStrike" cap="none" baseline="0" dirty="0" smtClean="0">
                <a:solidFill>
                  <a:srgbClr val="888888"/>
                </a:solidFill>
                <a:latin typeface="Calibri"/>
                <a:ea typeface="Calibri"/>
                <a:cs typeface="Calibri"/>
                <a:sym typeface="Calibri"/>
              </a:rPr>
              <a:t>ISBE Math Foundational Services</a:t>
            </a:r>
          </a:p>
          <a:p>
            <a:pPr marL="0" marR="0" lvl="0" indent="0" algn="ctr" rtl="0">
              <a:spcBef>
                <a:spcPts val="0"/>
              </a:spcBef>
              <a:buClr>
                <a:srgbClr val="888888"/>
              </a:buClr>
              <a:buSzPct val="25000"/>
              <a:buFont typeface="Arial"/>
              <a:buNone/>
            </a:pPr>
            <a:r>
              <a:rPr lang="en-US" sz="2800" dirty="0" smtClean="0"/>
              <a:t>June 2016</a:t>
            </a:r>
            <a:endParaRPr lang="en-US" sz="2800" b="0" i="0" u="none" strike="noStrike" cap="none" baseline="0" dirty="0">
              <a:solidFill>
                <a:srgbClr val="888888"/>
              </a:solidFill>
              <a:latin typeface="Calibri"/>
              <a:ea typeface="Calibri"/>
              <a:cs typeface="Calibri"/>
              <a:sym typeface="Calibri"/>
            </a:endParaRPr>
          </a:p>
          <a:p>
            <a:pPr marL="0" marR="0" lvl="0" indent="0" algn="ctr" rtl="0">
              <a:spcBef>
                <a:spcPts val="640"/>
              </a:spcBef>
              <a:buClr>
                <a:srgbClr val="888888"/>
              </a:buClr>
              <a:buFont typeface="Arial"/>
              <a:buNone/>
            </a:pPr>
            <a:endParaRPr sz="3200" b="0" i="0" u="none" strike="noStrike" cap="none" baseline="0" dirty="0">
              <a:solidFill>
                <a:srgbClr val="888888"/>
              </a:solidFill>
              <a:latin typeface="Calibri"/>
              <a:ea typeface="Calibri"/>
              <a:cs typeface="Calibri"/>
              <a:sym typeface="Calibri"/>
            </a:endParaRPr>
          </a:p>
        </p:txBody>
      </p:sp>
      <p:pic>
        <p:nvPicPr>
          <p:cNvPr id="96" name="Shape 96"/>
          <p:cNvPicPr preferRelativeResize="0"/>
          <p:nvPr/>
        </p:nvPicPr>
        <p:blipFill rotWithShape="1">
          <a:blip r:embed="rId3">
            <a:alphaModFix amt="64000"/>
          </a:blip>
          <a:srcRect/>
          <a:stretch/>
        </p:blipFill>
        <p:spPr>
          <a:xfrm>
            <a:off x="5296182" y="639745"/>
            <a:ext cx="3850067" cy="587547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3570" y="685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dirty="0" smtClean="0">
                <a:solidFill>
                  <a:schemeClr val="dk1"/>
                </a:solidFill>
                <a:latin typeface="Calibri"/>
                <a:ea typeface="Calibri"/>
                <a:cs typeface="Calibri"/>
                <a:sym typeface="Calibri"/>
              </a:rPr>
              <a:t>Getting Started</a:t>
            </a:r>
            <a:endParaRPr lang="en-US" sz="3200" b="0" i="0" u="none" strike="noStrike" cap="none" baseline="0" dirty="0">
              <a:solidFill>
                <a:schemeClr val="dk1"/>
              </a:solidFill>
              <a:latin typeface="Calibri"/>
              <a:ea typeface="Calibri"/>
              <a:cs typeface="Calibri"/>
              <a:sym typeface="Calibri"/>
            </a:endParaRPr>
          </a:p>
        </p:txBody>
      </p:sp>
      <p:sp>
        <p:nvSpPr>
          <p:cNvPr id="229" name="Shape 229"/>
          <p:cNvSpPr txBox="1">
            <a:spLocks noGrp="1"/>
          </p:cNvSpPr>
          <p:nvPr>
            <p:ph type="body" idx="1"/>
          </p:nvPr>
        </p:nvSpPr>
        <p:spPr>
          <a:xfrm>
            <a:off x="457200" y="1905000"/>
            <a:ext cx="8229600" cy="4068764"/>
          </a:xfrm>
          <a:prstGeom prst="rect">
            <a:avLst/>
          </a:prstGeom>
          <a:noFill/>
          <a:ln>
            <a:noFill/>
          </a:ln>
        </p:spPr>
        <p:txBody>
          <a:bodyPr lIns="91425" tIns="45700" rIns="91425" bIns="45700" anchor="t" anchorCtr="0">
            <a:noAutofit/>
          </a:bodyPr>
          <a:lstStyle/>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smtClean="0">
                <a:solidFill>
                  <a:schemeClr val="dk1"/>
                </a:solidFill>
                <a:latin typeface="Calibri"/>
                <a:ea typeface="Calibri"/>
                <a:cs typeface="Calibri"/>
                <a:sym typeface="Calibri"/>
              </a:rPr>
              <a:t>Teacher </a:t>
            </a:r>
            <a:r>
              <a:rPr lang="en-US" sz="2960" b="0" i="0" u="none" strike="noStrike" cap="none" baseline="0" dirty="0">
                <a:solidFill>
                  <a:schemeClr val="dk1"/>
                </a:solidFill>
                <a:latin typeface="Calibri"/>
                <a:ea typeface="Calibri"/>
                <a:cs typeface="Calibri"/>
                <a:sym typeface="Calibri"/>
              </a:rPr>
              <a:t>poses a purposeful problem</a:t>
            </a: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a:solidFill>
                  <a:schemeClr val="dk1"/>
                </a:solidFill>
                <a:latin typeface="Calibri"/>
                <a:ea typeface="Calibri"/>
                <a:cs typeface="Calibri"/>
                <a:sym typeface="Calibri"/>
              </a:rPr>
              <a:t>Students signal when they are ready to give a solution</a:t>
            </a: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a:solidFill>
                  <a:schemeClr val="dk1"/>
                </a:solidFill>
                <a:latin typeface="Calibri"/>
                <a:ea typeface="Calibri"/>
                <a:cs typeface="Calibri"/>
                <a:sym typeface="Calibri"/>
              </a:rPr>
              <a:t>Teacher collects </a:t>
            </a:r>
            <a:r>
              <a:rPr lang="en-US" sz="2960" b="0" i="0" u="none" strike="noStrike" cap="none" baseline="0" dirty="0" smtClean="0">
                <a:solidFill>
                  <a:schemeClr val="dk1"/>
                </a:solidFill>
                <a:latin typeface="Calibri"/>
                <a:ea typeface="Calibri"/>
                <a:cs typeface="Calibri"/>
                <a:sym typeface="Calibri"/>
              </a:rPr>
              <a:t>answers orally</a:t>
            </a:r>
            <a:endParaRPr lang="en-US" sz="2960" b="0" i="0" u="none" strike="noStrike" cap="none" baseline="0" dirty="0">
              <a:solidFill>
                <a:schemeClr val="dk1"/>
              </a:solidFill>
              <a:latin typeface="Calibri"/>
              <a:ea typeface="Calibri"/>
              <a:cs typeface="Calibri"/>
              <a:sym typeface="Calibri"/>
            </a:endParaRP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a:solidFill>
                  <a:schemeClr val="dk1"/>
                </a:solidFill>
                <a:latin typeface="Calibri"/>
                <a:ea typeface="Calibri"/>
                <a:cs typeface="Calibri"/>
                <a:sym typeface="Calibri"/>
              </a:rPr>
              <a:t>Students explain or defend their answer</a:t>
            </a: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a:solidFill>
                  <a:schemeClr val="dk1"/>
                </a:solidFill>
                <a:latin typeface="Calibri"/>
                <a:ea typeface="Calibri"/>
                <a:cs typeface="Calibri"/>
                <a:sym typeface="Calibri"/>
              </a:rPr>
              <a:t>Teacher records student </a:t>
            </a:r>
            <a:r>
              <a:rPr lang="en-US" sz="2960" b="0" i="0" u="none" strike="noStrike" cap="none" baseline="0" dirty="0" smtClean="0">
                <a:solidFill>
                  <a:schemeClr val="dk1"/>
                </a:solidFill>
                <a:latin typeface="Calibri"/>
                <a:ea typeface="Calibri"/>
                <a:cs typeface="Calibri"/>
                <a:sym typeface="Calibri"/>
              </a:rPr>
              <a:t>strategies </a:t>
            </a:r>
            <a:endParaRPr lang="en-US" sz="2960" b="0" i="0" u="none" strike="noStrike" cap="none" baseline="0" dirty="0">
              <a:solidFill>
                <a:schemeClr val="dk1"/>
              </a:solidFill>
              <a:latin typeface="Calibri"/>
              <a:ea typeface="Calibri"/>
              <a:cs typeface="Calibri"/>
              <a:sym typeface="Calibri"/>
            </a:endParaRP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a:solidFill>
                  <a:schemeClr val="dk1"/>
                </a:solidFill>
                <a:latin typeface="Calibri"/>
                <a:ea typeface="Calibri"/>
                <a:cs typeface="Calibri"/>
                <a:sym typeface="Calibri"/>
              </a:rPr>
              <a:t>Teacher asks questions to facilitate Mathematical Discourse</a:t>
            </a: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smtClean="0">
                <a:solidFill>
                  <a:schemeClr val="dk1"/>
                </a:solidFill>
                <a:latin typeface="Calibri"/>
                <a:ea typeface="Calibri"/>
                <a:cs typeface="Calibri"/>
                <a:sym typeface="Calibri"/>
              </a:rPr>
              <a:t>Class comes </a:t>
            </a:r>
            <a:r>
              <a:rPr lang="en-US" sz="2960" b="0" i="0" u="none" strike="noStrike" cap="none" baseline="0" dirty="0">
                <a:solidFill>
                  <a:schemeClr val="dk1"/>
                </a:solidFill>
                <a:latin typeface="Calibri"/>
                <a:ea typeface="Calibri"/>
                <a:cs typeface="Calibri"/>
                <a:sym typeface="Calibri"/>
              </a:rPr>
              <a:t>to consensus </a:t>
            </a:r>
          </a:p>
        </p:txBody>
      </p:sp>
    </p:spTree>
    <p:extLst>
      <p:ext uri="{BB962C8B-B14F-4D97-AF65-F5344CB8AC3E}">
        <p14:creationId xmlns:p14="http://schemas.microsoft.com/office/powerpoint/2010/main" val="100022191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Opportunity for application </a:t>
            </a:r>
          </a:p>
        </p:txBody>
      </p:sp>
      <p:sp>
        <p:nvSpPr>
          <p:cNvPr id="352" name="Shape 352"/>
          <p:cNvSpPr txBox="1">
            <a:spLocks noGrp="1"/>
          </p:cNvSpPr>
          <p:nvPr>
            <p:ph type="body" idx="1"/>
          </p:nvPr>
        </p:nvSpPr>
        <p:spPr>
          <a:xfrm>
            <a:off x="457200" y="1600200"/>
            <a:ext cx="6172199"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tl val="0"/>
              </a:rPr>
              <a:t>Why reinvent the wheel?</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tl val="0"/>
              </a:rPr>
              <a:t>Il Math Teach and Talk </a:t>
            </a:r>
          </a:p>
          <a:p>
            <a:pPr marL="742950" marR="0" lvl="1" indent="-285750" algn="l" rtl="0">
              <a:lnSpc>
                <a:spcPct val="90000"/>
              </a:lnSpc>
              <a:spcBef>
                <a:spcPts val="560"/>
              </a:spcBef>
              <a:spcAft>
                <a:spcPts val="0"/>
              </a:spcAft>
              <a:buClr>
                <a:schemeClr val="dk1"/>
              </a:buClr>
              <a:buSzPct val="100000"/>
              <a:buFont typeface="Arial"/>
              <a:buChar char="–"/>
            </a:pPr>
            <a:r>
              <a:rPr lang="en-US" sz="2800" b="0" i="0" u="sng" strike="noStrike" cap="none" baseline="0">
                <a:solidFill>
                  <a:schemeClr val="hlink"/>
                </a:solidFill>
                <a:latin typeface="Calibri"/>
                <a:ea typeface="Calibri"/>
                <a:cs typeface="Calibri"/>
                <a:sym typeface="Calibri"/>
                <a:hlinkClick r:id="rId3"/>
                <a:rtl val="0"/>
              </a:rPr>
              <a:t>http://www.ilteachandtalk.org/</a:t>
            </a:r>
          </a:p>
          <a:p>
            <a:pPr marL="742950" marR="0" lvl="1" indent="-107950" algn="l" rtl="0">
              <a:lnSpc>
                <a:spcPct val="90000"/>
              </a:lnSpc>
              <a:spcBef>
                <a:spcPts val="560"/>
              </a:spcBef>
              <a:spcAft>
                <a:spcPts val="0"/>
              </a:spcAft>
              <a:buClr>
                <a:schemeClr val="dk1"/>
              </a:buClr>
              <a:buFont typeface="Arial"/>
              <a:buNone/>
            </a:pPr>
            <a:endParaRPr sz="2800" b="0" i="0" u="none" strike="noStrike" cap="none" baseline="0">
              <a:solidFill>
                <a:schemeClr val="dk1"/>
              </a:solidFill>
              <a:latin typeface="Calibri"/>
              <a:ea typeface="Calibri"/>
              <a:cs typeface="Calibri"/>
              <a:sym typeface="Calibri"/>
              <a:rtl val="0"/>
            </a:endParaRP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tl val="0"/>
              </a:rPr>
              <a:t>Take some time to review and then choose a standard and a ppt slide</a:t>
            </a:r>
          </a:p>
          <a:p>
            <a:pPr marL="342900" marR="0" lvl="0" indent="-139700" algn="l" rtl="0">
              <a:lnSpc>
                <a:spcPct val="90000"/>
              </a:lnSpc>
              <a:spcBef>
                <a:spcPts val="640"/>
              </a:spcBef>
              <a:spcAft>
                <a:spcPts val="0"/>
              </a:spcAft>
              <a:buClr>
                <a:schemeClr val="dk1"/>
              </a:buClr>
              <a:buFont typeface="Arial"/>
              <a:buNone/>
            </a:pPr>
            <a:endParaRPr sz="3200" b="0" i="0" u="none" strike="noStrike" cap="none" baseline="0">
              <a:solidFill>
                <a:schemeClr val="dk1"/>
              </a:solidFill>
              <a:latin typeface="Calibri"/>
              <a:ea typeface="Calibri"/>
              <a:cs typeface="Calibri"/>
              <a:sym typeface="Calibri"/>
              <a:rtl val="0"/>
            </a:endParaRP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tl val="0"/>
              </a:rPr>
              <a:t>Pick someone's at the table to do. </a:t>
            </a:r>
          </a:p>
        </p:txBody>
      </p:sp>
      <p:pic>
        <p:nvPicPr>
          <p:cNvPr id="353" name="Shape 353"/>
          <p:cNvPicPr preferRelativeResize="0"/>
          <p:nvPr/>
        </p:nvPicPr>
        <p:blipFill rotWithShape="1">
          <a:blip r:embed="rId4">
            <a:alphaModFix/>
          </a:blip>
          <a:srcRect/>
          <a:stretch/>
        </p:blipFill>
        <p:spPr>
          <a:xfrm>
            <a:off x="5262035" y="1524000"/>
            <a:ext cx="3861911" cy="4038598"/>
          </a:xfrm>
          <a:prstGeom prst="rect">
            <a:avLst/>
          </a:prstGeom>
          <a:noFill/>
          <a:ln>
            <a:noFill/>
          </a:ln>
        </p:spPr>
      </p:pic>
    </p:spTree>
    <p:extLst>
      <p:ext uri="{BB962C8B-B14F-4D97-AF65-F5344CB8AC3E}">
        <p14:creationId xmlns:p14="http://schemas.microsoft.com/office/powerpoint/2010/main" val="2048340137"/>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91100" y="1242110"/>
            <a:ext cx="3848100" cy="1200329"/>
          </a:xfrm>
          <a:prstGeom prst="rect">
            <a:avLst/>
          </a:prstGeom>
        </p:spPr>
        <p:txBody>
          <a:bodyPr wrap="square">
            <a:spAutoFit/>
          </a:bodyPr>
          <a:lstStyle/>
          <a:p>
            <a:r>
              <a:rPr lang="en-US" sz="1800" kern="1200" dirty="0">
                <a:latin typeface="Arial" panose="020B0604020202020204" pitchFamily="34" charset="0"/>
                <a:ea typeface="+mn-ea"/>
                <a:cs typeface="Arial" panose="020B0604020202020204" pitchFamily="34" charset="0"/>
              </a:rPr>
              <a:t> Reflect triangle ABC across the vertical line, parallel to the 𝑦-axis, going through point (1, 0). Label the transformed A’, B’, C’</a:t>
            </a:r>
          </a:p>
        </p:txBody>
      </p:sp>
      <p:sp>
        <p:nvSpPr>
          <p:cNvPr id="5" name="Rectangle 4"/>
          <p:cNvSpPr/>
          <p:nvPr/>
        </p:nvSpPr>
        <p:spPr>
          <a:xfrm>
            <a:off x="4991100" y="2837396"/>
            <a:ext cx="3562350" cy="1477328"/>
          </a:xfrm>
          <a:prstGeom prst="rect">
            <a:avLst/>
          </a:prstGeom>
        </p:spPr>
        <p:txBody>
          <a:bodyPr wrap="square">
            <a:spAutoFit/>
          </a:bodyPr>
          <a:lstStyle/>
          <a:p>
            <a:r>
              <a:rPr lang="en-US" sz="1800" kern="1200" dirty="0">
                <a:latin typeface="Arial" panose="020B0604020202020204" pitchFamily="34" charset="0"/>
                <a:ea typeface="+mn-ea"/>
                <a:cs typeface="Arial" panose="020B0604020202020204" pitchFamily="34" charset="0"/>
              </a:rPr>
              <a:t> Reflect triangle A’,B’,C’′ across the horizontal line, parallel to the 𝑥-axis going through point (0, −1). Label the transformed points of A’’, B’’, C’’ respectively</a:t>
            </a:r>
            <a:r>
              <a:rPr lang="en-US" sz="1350" kern="1200" dirty="0">
                <a:latin typeface="Arial" panose="020B0604020202020204" pitchFamily="34" charset="0"/>
                <a:ea typeface="+mn-ea"/>
                <a:cs typeface="Arial" panose="020B0604020202020204" pitchFamily="34" charset="0"/>
              </a:rPr>
              <a:t>.</a:t>
            </a:r>
          </a:p>
        </p:txBody>
      </p:sp>
      <p:grpSp>
        <p:nvGrpSpPr>
          <p:cNvPr id="2" name="Group 1"/>
          <p:cNvGrpSpPr/>
          <p:nvPr/>
        </p:nvGrpSpPr>
        <p:grpSpPr>
          <a:xfrm>
            <a:off x="305990" y="1225512"/>
            <a:ext cx="4504136" cy="3436048"/>
            <a:chOff x="217487" y="984243"/>
            <a:chExt cx="6005514" cy="458139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87" y="984243"/>
              <a:ext cx="6005514" cy="4465901"/>
            </a:xfrm>
            <a:prstGeom prst="rect">
              <a:avLst/>
            </a:prstGeom>
          </p:spPr>
        </p:pic>
        <p:cxnSp>
          <p:nvCxnSpPr>
            <p:cNvPr id="7" name="Straight Connector 6"/>
            <p:cNvCxnSpPr>
              <a:stCxn id="3" idx="1"/>
            </p:cNvCxnSpPr>
            <p:nvPr/>
          </p:nvCxnSpPr>
          <p:spPr>
            <a:xfrm flipV="1">
              <a:off x="217487" y="3217193"/>
              <a:ext cx="600551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6200" y="1099739"/>
              <a:ext cx="0" cy="4465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466725" y="5031480"/>
            <a:ext cx="9048750" cy="369332"/>
          </a:xfrm>
          <a:prstGeom prst="rect">
            <a:avLst/>
          </a:prstGeom>
        </p:spPr>
        <p:txBody>
          <a:bodyPr wrap="square">
            <a:spAutoFit/>
          </a:bodyPr>
          <a:lstStyle/>
          <a:p>
            <a:r>
              <a:rPr lang="en-US" sz="1800" kern="1200" dirty="0">
                <a:latin typeface="Arial" panose="020B0604020202020204" pitchFamily="34" charset="0"/>
                <a:ea typeface="+mn-ea"/>
                <a:cs typeface="Arial" panose="020B0604020202020204" pitchFamily="34" charset="0"/>
              </a:rPr>
              <a:t>Is there a single rigid motion that would map triangle ABC to triangle 𝐴′′𝐵′′𝐶′′? </a:t>
            </a:r>
          </a:p>
        </p:txBody>
      </p:sp>
    </p:spTree>
    <p:extLst>
      <p:ext uri="{BB962C8B-B14F-4D97-AF65-F5344CB8AC3E}">
        <p14:creationId xmlns:p14="http://schemas.microsoft.com/office/powerpoint/2010/main" val="289882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32259" y="1384022"/>
            <a:ext cx="4504136" cy="3436048"/>
            <a:chOff x="1243012" y="702362"/>
            <a:chExt cx="6005514" cy="4581397"/>
          </a:xfrm>
        </p:grpSpPr>
        <p:grpSp>
          <p:nvGrpSpPr>
            <p:cNvPr id="3" name="Group 2"/>
            <p:cNvGrpSpPr/>
            <p:nvPr/>
          </p:nvGrpSpPr>
          <p:grpSpPr>
            <a:xfrm>
              <a:off x="1243012" y="702362"/>
              <a:ext cx="6005514" cy="4581397"/>
              <a:chOff x="217487" y="984243"/>
              <a:chExt cx="6005514" cy="458139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87" y="984243"/>
                <a:ext cx="6005514" cy="4465901"/>
              </a:xfrm>
              <a:prstGeom prst="rect">
                <a:avLst/>
              </a:prstGeom>
            </p:spPr>
          </p:pic>
          <p:cxnSp>
            <p:nvCxnSpPr>
              <p:cNvPr id="5" name="Straight Connector 4"/>
              <p:cNvCxnSpPr>
                <a:stCxn id="4" idx="1"/>
              </p:cNvCxnSpPr>
              <p:nvPr/>
            </p:nvCxnSpPr>
            <p:spPr>
              <a:xfrm flipV="1">
                <a:off x="217487" y="3217193"/>
                <a:ext cx="600551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86200" y="1099739"/>
                <a:ext cx="0" cy="4465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Right Triangle 12"/>
            <p:cNvSpPr/>
            <p:nvPr/>
          </p:nvSpPr>
          <p:spPr>
            <a:xfrm flipH="1">
              <a:off x="3759200" y="1013750"/>
              <a:ext cx="381000" cy="11176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srgbClr val="FFFFFF"/>
                </a:solidFill>
              </a:endParaRPr>
            </a:p>
          </p:txBody>
        </p:sp>
        <p:sp>
          <p:nvSpPr>
            <p:cNvPr id="14" name="TextBox 13"/>
            <p:cNvSpPr txBox="1"/>
            <p:nvPr/>
          </p:nvSpPr>
          <p:spPr>
            <a:xfrm>
              <a:off x="3956050" y="752141"/>
              <a:ext cx="368300" cy="461665"/>
            </a:xfrm>
            <a:prstGeom prst="rect">
              <a:avLst/>
            </a:prstGeom>
            <a:noFill/>
          </p:spPr>
          <p:txBody>
            <a:bodyPr wrap="square" rtlCol="0">
              <a:spAutoFit/>
            </a:bodyPr>
            <a:lstStyle/>
            <a:p>
              <a:r>
                <a:rPr lang="en-US" sz="825" b="1" kern="1200" dirty="0">
                  <a:solidFill>
                    <a:srgbClr val="9A5315"/>
                  </a:solidFill>
                  <a:latin typeface="Arial" panose="020B0604020202020204" pitchFamily="34" charset="0"/>
                  <a:ea typeface="+mn-ea"/>
                  <a:cs typeface="Arial" panose="020B0604020202020204" pitchFamily="34" charset="0"/>
                </a:rPr>
                <a:t>C”</a:t>
              </a:r>
            </a:p>
          </p:txBody>
        </p:sp>
        <p:sp>
          <p:nvSpPr>
            <p:cNvPr id="15" name="TextBox 14"/>
            <p:cNvSpPr txBox="1"/>
            <p:nvPr/>
          </p:nvSpPr>
          <p:spPr>
            <a:xfrm>
              <a:off x="3302000" y="2131350"/>
              <a:ext cx="457200" cy="292388"/>
            </a:xfrm>
            <a:prstGeom prst="rect">
              <a:avLst/>
            </a:prstGeom>
            <a:noFill/>
          </p:spPr>
          <p:txBody>
            <a:bodyPr wrap="square" rtlCol="0">
              <a:spAutoFit/>
            </a:bodyPr>
            <a:lstStyle/>
            <a:p>
              <a:r>
                <a:rPr lang="en-US" sz="825" kern="1200" dirty="0">
                  <a:solidFill>
                    <a:srgbClr val="9A5315"/>
                  </a:solidFill>
                  <a:latin typeface="Arial" panose="020B0604020202020204" pitchFamily="34" charset="0"/>
                  <a:ea typeface="+mn-ea"/>
                  <a:cs typeface="Arial" panose="020B0604020202020204" pitchFamily="34" charset="0"/>
                </a:rPr>
                <a:t>A”</a:t>
              </a:r>
            </a:p>
          </p:txBody>
        </p:sp>
        <p:sp>
          <p:nvSpPr>
            <p:cNvPr id="16" name="TextBox 15"/>
            <p:cNvSpPr txBox="1"/>
            <p:nvPr/>
          </p:nvSpPr>
          <p:spPr>
            <a:xfrm>
              <a:off x="4140198" y="2131351"/>
              <a:ext cx="390525" cy="292388"/>
            </a:xfrm>
            <a:prstGeom prst="rect">
              <a:avLst/>
            </a:prstGeom>
            <a:noFill/>
          </p:spPr>
          <p:txBody>
            <a:bodyPr wrap="square" rtlCol="0">
              <a:spAutoFit/>
            </a:bodyPr>
            <a:lstStyle/>
            <a:p>
              <a:r>
                <a:rPr lang="en-US" sz="825" kern="1200" dirty="0">
                  <a:solidFill>
                    <a:srgbClr val="9A5315"/>
                  </a:solidFill>
                  <a:latin typeface="Arial" panose="020B0604020202020204" pitchFamily="34" charset="0"/>
                  <a:ea typeface="+mn-ea"/>
                  <a:cs typeface="Arial" panose="020B0604020202020204" pitchFamily="34" charset="0"/>
                </a:rPr>
                <a:t>B”</a:t>
              </a:r>
            </a:p>
          </p:txBody>
        </p:sp>
        <p:sp>
          <p:nvSpPr>
            <p:cNvPr id="17" name="Right Triangle 16"/>
            <p:cNvSpPr/>
            <p:nvPr/>
          </p:nvSpPr>
          <p:spPr>
            <a:xfrm flipH="1" flipV="1">
              <a:off x="3759200" y="3708400"/>
              <a:ext cx="380999" cy="11811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srgbClr val="FFFFFF"/>
                </a:solidFill>
              </a:endParaRPr>
            </a:p>
          </p:txBody>
        </p:sp>
      </p:grpSp>
      <p:sp>
        <p:nvSpPr>
          <p:cNvPr id="19" name="TextBox 18"/>
          <p:cNvSpPr txBox="1"/>
          <p:nvPr/>
        </p:nvSpPr>
        <p:spPr>
          <a:xfrm>
            <a:off x="6124575" y="1875079"/>
            <a:ext cx="1657350" cy="1338828"/>
          </a:xfrm>
          <a:prstGeom prst="rect">
            <a:avLst/>
          </a:prstGeom>
          <a:noFill/>
        </p:spPr>
        <p:txBody>
          <a:bodyPr wrap="square" rtlCol="0">
            <a:spAutoFit/>
          </a:bodyPr>
          <a:lstStyle/>
          <a:p>
            <a:r>
              <a:rPr lang="en-US" sz="1350" kern="1200" dirty="0">
                <a:solidFill>
                  <a:srgbClr val="9A5315"/>
                </a:solidFill>
                <a:latin typeface="Arial" panose="020B0604020202020204" pitchFamily="34" charset="0"/>
                <a:ea typeface="+mn-ea"/>
                <a:cs typeface="Arial" panose="020B0604020202020204" pitchFamily="34" charset="0"/>
              </a:rPr>
              <a:t>The final image could also be obtained by a rotation of 180º around the point (1,-1)</a:t>
            </a:r>
          </a:p>
        </p:txBody>
      </p:sp>
    </p:spTree>
    <p:extLst>
      <p:ext uri="{BB962C8B-B14F-4D97-AF65-F5344CB8AC3E}">
        <p14:creationId xmlns:p14="http://schemas.microsoft.com/office/powerpoint/2010/main" val="27856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Shape 269"/>
          <p:cNvSpPr/>
          <p:nvPr/>
        </p:nvSpPr>
        <p:spPr>
          <a:xfrm>
            <a:off x="1143000" y="1397000"/>
            <a:ext cx="6858000" cy="54610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path>
              <a:path w="120000" h="120000" fill="none" extrusionOk="0">
                <a:moveTo>
                  <a:pt x="-9999" y="22499"/>
                </a:moveTo>
                <a:lnTo>
                  <a:pt x="-45999" y="135000"/>
                </a:lnTo>
              </a:path>
            </a:pathLst>
          </a:custGeom>
          <a:noFill/>
          <a:ln>
            <a:noFill/>
          </a:ln>
        </p:spPr>
        <p:txBody>
          <a:bodyPr lIns="91425" tIns="45700" rIns="91425" bIns="45700" anchor="ctr" anchorCtr="1">
            <a:noAutofit/>
          </a:bodyPr>
          <a:lstStyle/>
          <a:p>
            <a:pPr marL="114300" marR="0" lvl="1" indent="12700" algn="l" rtl="0">
              <a:lnSpc>
                <a:spcPct val="75000"/>
              </a:lnSpc>
              <a:spcBef>
                <a:spcPts val="0"/>
              </a:spcBef>
              <a:spcAft>
                <a:spcPts val="200"/>
              </a:spcAft>
              <a:buClr>
                <a:schemeClr val="dk1"/>
              </a:buClr>
              <a:buFont typeface="Calibri"/>
              <a:buNone/>
            </a:pPr>
            <a:endParaRPr sz="2000" b="1" i="0" u="none" strike="noStrike" cap="none" baseline="0">
              <a:solidFill>
                <a:schemeClr val="dk1"/>
              </a:solidFill>
              <a:latin typeface="Calibri"/>
              <a:ea typeface="Calibri"/>
              <a:cs typeface="Calibri"/>
              <a:sym typeface="Calibri"/>
              <a:rtl val="0"/>
            </a:endParaRPr>
          </a:p>
        </p:txBody>
      </p:sp>
      <p:pic>
        <p:nvPicPr>
          <p:cNvPr id="270" name="Shape 270"/>
          <p:cNvPicPr preferRelativeResize="0"/>
          <p:nvPr/>
        </p:nvPicPr>
        <p:blipFill rotWithShape="1">
          <a:blip r:embed="rId3">
            <a:alphaModFix/>
          </a:blip>
          <a:srcRect/>
          <a:stretch/>
        </p:blipFill>
        <p:spPr>
          <a:xfrm>
            <a:off x="609600" y="838200"/>
            <a:ext cx="8001000" cy="5434013"/>
          </a:xfrm>
          <a:prstGeom prst="rect">
            <a:avLst/>
          </a:prstGeom>
          <a:noFill/>
          <a:ln>
            <a:noFill/>
          </a:ln>
        </p:spPr>
      </p:pic>
      <p:sp>
        <p:nvSpPr>
          <p:cNvPr id="271" name="Shape 271"/>
          <p:cNvSpPr txBox="1"/>
          <p:nvPr/>
        </p:nvSpPr>
        <p:spPr>
          <a:xfrm>
            <a:off x="990600" y="1524000"/>
            <a:ext cx="1752600"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dirty="0">
                <a:solidFill>
                  <a:srgbClr val="000000"/>
                </a:solidFill>
                <a:latin typeface="Arial"/>
                <a:ea typeface="Arial"/>
                <a:cs typeface="Arial"/>
                <a:sym typeface="Arial"/>
                <a:rtl val="0"/>
              </a:rPr>
              <a:t>Teacher Evaluation</a:t>
            </a:r>
          </a:p>
        </p:txBody>
      </p:sp>
      <p:sp>
        <p:nvSpPr>
          <p:cNvPr id="272" name="Shape 272"/>
          <p:cNvSpPr txBox="1"/>
          <p:nvPr/>
        </p:nvSpPr>
        <p:spPr>
          <a:xfrm>
            <a:off x="3962400" y="1676400"/>
            <a:ext cx="1371599" cy="95410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dirty="0">
                <a:solidFill>
                  <a:srgbClr val="000000"/>
                </a:solidFill>
                <a:latin typeface="Arial"/>
                <a:ea typeface="Arial"/>
                <a:cs typeface="Arial"/>
                <a:sym typeface="Arial"/>
                <a:rtl val="0"/>
              </a:rPr>
              <a:t>Math Talks</a:t>
            </a:r>
          </a:p>
        </p:txBody>
      </p:sp>
      <p:sp>
        <p:nvSpPr>
          <p:cNvPr id="273" name="Shape 273"/>
          <p:cNvSpPr txBox="1"/>
          <p:nvPr/>
        </p:nvSpPr>
        <p:spPr>
          <a:xfrm>
            <a:off x="6439807" y="4953000"/>
            <a:ext cx="1600199"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Growth Mindset</a:t>
            </a:r>
          </a:p>
        </p:txBody>
      </p:sp>
      <p:sp>
        <p:nvSpPr>
          <p:cNvPr id="274" name="Shape 274"/>
          <p:cNvSpPr txBox="1"/>
          <p:nvPr/>
        </p:nvSpPr>
        <p:spPr>
          <a:xfrm>
            <a:off x="1143000" y="4953000"/>
            <a:ext cx="1524000"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a:solidFill>
                  <a:srgbClr val="000000"/>
                </a:solidFill>
                <a:latin typeface="Arial"/>
                <a:ea typeface="Arial"/>
                <a:cs typeface="Arial"/>
                <a:sym typeface="Arial"/>
                <a:rtl val="0"/>
              </a:rPr>
              <a:t>Rigor</a:t>
            </a:r>
          </a:p>
        </p:txBody>
      </p:sp>
      <p:sp>
        <p:nvSpPr>
          <p:cNvPr id="275" name="Shape 275"/>
          <p:cNvSpPr txBox="1"/>
          <p:nvPr/>
        </p:nvSpPr>
        <p:spPr>
          <a:xfrm>
            <a:off x="6553200" y="1524000"/>
            <a:ext cx="1600199"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dirty="0">
                <a:solidFill>
                  <a:srgbClr val="000000"/>
                </a:solidFill>
                <a:latin typeface="Arial"/>
                <a:ea typeface="Arial"/>
                <a:cs typeface="Arial"/>
                <a:sym typeface="Arial"/>
                <a:rtl val="0"/>
              </a:rPr>
              <a:t>Fluency</a:t>
            </a:r>
          </a:p>
        </p:txBody>
      </p:sp>
      <p:sp>
        <p:nvSpPr>
          <p:cNvPr id="276" name="Shape 276"/>
          <p:cNvSpPr txBox="1"/>
          <p:nvPr/>
        </p:nvSpPr>
        <p:spPr>
          <a:xfrm>
            <a:off x="3581400" y="5181600"/>
            <a:ext cx="2057400"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dirty="0">
                <a:solidFill>
                  <a:srgbClr val="000000"/>
                </a:solidFill>
                <a:latin typeface="Arial"/>
                <a:ea typeface="Arial"/>
                <a:cs typeface="Arial"/>
                <a:sym typeface="Arial"/>
                <a:rtl val="0"/>
              </a:rPr>
              <a:t>Assessment</a:t>
            </a:r>
          </a:p>
        </p:txBody>
      </p:sp>
    </p:spTree>
    <p:extLst>
      <p:ext uri="{BB962C8B-B14F-4D97-AF65-F5344CB8AC3E}">
        <p14:creationId xmlns:p14="http://schemas.microsoft.com/office/powerpoint/2010/main" val="352571353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5-12 at 6.10.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8845895" cy="3104569"/>
          </a:xfrm>
          <a:prstGeom prst="rect">
            <a:avLst/>
          </a:prstGeom>
        </p:spPr>
      </p:pic>
    </p:spTree>
    <p:extLst>
      <p:ext uri="{BB962C8B-B14F-4D97-AF65-F5344CB8AC3E}">
        <p14:creationId xmlns:p14="http://schemas.microsoft.com/office/powerpoint/2010/main" val="38160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762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baseline="0" dirty="0">
                <a:solidFill>
                  <a:schemeClr val="dk1"/>
                </a:solidFill>
                <a:latin typeface="Calibri"/>
                <a:ea typeface="Calibri"/>
                <a:cs typeface="Calibri"/>
                <a:sym typeface="Calibri"/>
              </a:rPr>
              <a:t>Planning a Number Talk</a:t>
            </a:r>
            <a:br>
              <a:rPr lang="en-US" sz="3959" b="0" i="0" u="none" strike="noStrike" cap="none" baseline="0" dirty="0">
                <a:solidFill>
                  <a:schemeClr val="dk1"/>
                </a:solidFill>
                <a:latin typeface="Calibri"/>
                <a:ea typeface="Calibri"/>
                <a:cs typeface="Calibri"/>
                <a:sym typeface="Calibri"/>
              </a:rPr>
            </a:br>
            <a:endParaRPr lang="en-US" sz="3959" b="0" i="0" u="none" strike="noStrike" cap="none" baseline="0" dirty="0">
              <a:solidFill>
                <a:schemeClr val="dk1"/>
              </a:solidFill>
              <a:latin typeface="Calibri"/>
              <a:ea typeface="Calibri"/>
              <a:cs typeface="Calibri"/>
              <a:sym typeface="Calibri"/>
            </a:endParaRPr>
          </a:p>
        </p:txBody>
      </p:sp>
      <p:graphicFrame>
        <p:nvGraphicFramePr>
          <p:cNvPr id="367" name="Shape 367"/>
          <p:cNvGraphicFramePr/>
          <p:nvPr/>
        </p:nvGraphicFramePr>
        <p:xfrm>
          <a:off x="1219200" y="1905000"/>
          <a:ext cx="6934200" cy="3886200"/>
        </p:xfrm>
        <a:graphic>
          <a:graphicData uri="http://schemas.openxmlformats.org/drawingml/2006/table">
            <a:tbl>
              <a:tblPr>
                <a:noFill/>
                <a:tableStyleId>{B5FDE70A-39EB-47A1-9C77-5780D559015F}</a:tableStyleId>
              </a:tblPr>
              <a:tblGrid>
                <a:gridCol w="3467100"/>
                <a:gridCol w="3467100"/>
              </a:tblGrid>
              <a:tr h="1943100">
                <a:tc>
                  <a:txBody>
                    <a:bodyPr/>
                    <a:lstStyle/>
                    <a:p>
                      <a:pPr marL="0" marR="0" lvl="0" indent="0" algn="ctr" rtl="0">
                        <a:spcBef>
                          <a:spcPts val="0"/>
                        </a:spcBef>
                        <a:buSzPct val="25000"/>
                        <a:buNone/>
                      </a:pPr>
                      <a:r>
                        <a:rPr lang="en-US" sz="2800" b="1" u="none" strike="noStrike" cap="none" baseline="0">
                          <a:solidFill>
                            <a:schemeClr val="dk1"/>
                          </a:solidFill>
                          <a:latin typeface="Droid Sans Mono"/>
                          <a:ea typeface="Droid Sans Mono"/>
                          <a:cs typeface="Droid Sans Mono"/>
                          <a:sym typeface="Droid Sans Mono"/>
                        </a:rPr>
                        <a:t>Anticipate different strategies</a:t>
                      </a:r>
                    </a:p>
                  </a:txBody>
                  <a:tcPr marL="91450" marR="91450" marT="45725" marB="45725" anchor="ctr">
                    <a:solidFill>
                      <a:srgbClr val="FFFF00"/>
                    </a:solidFill>
                  </a:tcPr>
                </a:tc>
                <a:tc>
                  <a:txBody>
                    <a:bodyPr/>
                    <a:lstStyle/>
                    <a:p>
                      <a:pPr marL="0" marR="0" lvl="0" indent="0" algn="ctr" rtl="0">
                        <a:spcBef>
                          <a:spcPts val="0"/>
                        </a:spcBef>
                        <a:buSzPct val="25000"/>
                        <a:buNone/>
                      </a:pPr>
                      <a:r>
                        <a:rPr lang="en-US" sz="2800" b="1" u="none" strike="noStrike" cap="none" baseline="0">
                          <a:solidFill>
                            <a:schemeClr val="dk1"/>
                          </a:solidFill>
                          <a:latin typeface="Droid Sans Mono"/>
                          <a:ea typeface="Droid Sans Mono"/>
                          <a:cs typeface="Droid Sans Mono"/>
                          <a:sym typeface="Droid Sans Mono"/>
                        </a:rPr>
                        <a:t>Recording Methods</a:t>
                      </a:r>
                    </a:p>
                    <a:p>
                      <a:pPr marL="0" marR="0" lvl="0" indent="0" algn="ctr" rtl="0">
                        <a:spcBef>
                          <a:spcPts val="0"/>
                        </a:spcBef>
                        <a:buNone/>
                      </a:pPr>
                      <a:endParaRPr sz="2800" b="1" u="none" strike="noStrike" cap="none" baseline="0">
                        <a:solidFill>
                          <a:schemeClr val="dk1"/>
                        </a:solidFill>
                        <a:latin typeface="Droid Sans Mono"/>
                        <a:ea typeface="Droid Sans Mono"/>
                        <a:cs typeface="Droid Sans Mono"/>
                        <a:sym typeface="Droid Sans Mono"/>
                      </a:endParaRPr>
                    </a:p>
                  </a:txBody>
                  <a:tcPr marL="91450" marR="91450" marT="45725" marB="45725" anchor="ctr">
                    <a:solidFill>
                      <a:schemeClr val="accent3"/>
                    </a:solidFill>
                  </a:tcPr>
                </a:tc>
              </a:tr>
              <a:tr h="1943100">
                <a:tc>
                  <a:txBody>
                    <a:bodyPr/>
                    <a:lstStyle/>
                    <a:p>
                      <a:pPr marL="0" marR="0" lvl="0" indent="0" algn="ctr" rtl="0">
                        <a:spcBef>
                          <a:spcPts val="0"/>
                        </a:spcBef>
                        <a:buSzPct val="25000"/>
                        <a:buNone/>
                      </a:pPr>
                      <a:r>
                        <a:rPr lang="en-US" sz="2800" b="1" u="none" strike="noStrike" cap="none" baseline="0">
                          <a:solidFill>
                            <a:schemeClr val="dk1"/>
                          </a:solidFill>
                          <a:latin typeface="Droid Sans Mono"/>
                          <a:ea typeface="Droid Sans Mono"/>
                          <a:cs typeface="Droid Sans Mono"/>
                          <a:sym typeface="Droid Sans Mono"/>
                        </a:rPr>
                        <a:t>Questions </a:t>
                      </a:r>
                    </a:p>
                  </a:txBody>
                  <a:tcPr marL="91450" marR="91450" marT="45725" marB="45725" anchor="ctr">
                    <a:solidFill>
                      <a:srgbClr val="CCC0D9"/>
                    </a:solidFill>
                  </a:tcPr>
                </a:tc>
                <a:tc>
                  <a:txBody>
                    <a:bodyPr/>
                    <a:lstStyle/>
                    <a:p>
                      <a:pPr marL="0" marR="0" lvl="0" indent="0" algn="ctr" rtl="0">
                        <a:spcBef>
                          <a:spcPts val="0"/>
                        </a:spcBef>
                        <a:buSzPct val="25000"/>
                        <a:buNone/>
                      </a:pPr>
                      <a:r>
                        <a:rPr lang="en-US" sz="2800" b="1" u="none" strike="noStrike" cap="none" baseline="0">
                          <a:solidFill>
                            <a:schemeClr val="dk1"/>
                          </a:solidFill>
                          <a:latin typeface="Droid Sans Mono"/>
                          <a:ea typeface="Droid Sans Mono"/>
                          <a:cs typeface="Droid Sans Mono"/>
                          <a:sym typeface="Droid Sans Mono"/>
                        </a:rPr>
                        <a:t>Reflections </a:t>
                      </a:r>
                    </a:p>
                  </a:txBody>
                  <a:tcPr marL="91450" marR="91450" marT="45725" marB="45725" anchor="ctr">
                    <a:solidFill>
                      <a:srgbClr val="FFC000"/>
                    </a:solidFill>
                  </a:tcPr>
                </a:tc>
              </a:tr>
            </a:tbl>
          </a:graphicData>
        </a:graphic>
      </p:graphicFrame>
    </p:spTree>
    <p:extLst>
      <p:ext uri="{BB962C8B-B14F-4D97-AF65-F5344CB8AC3E}">
        <p14:creationId xmlns:p14="http://schemas.microsoft.com/office/powerpoint/2010/main" val="1544530338"/>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609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Jigsaw </a:t>
            </a:r>
            <a:r>
              <a:rPr lang="en-US" sz="4400" b="0" i="0" u="none" strike="noStrike" cap="none" baseline="0" dirty="0" smtClean="0">
                <a:solidFill>
                  <a:schemeClr val="dk1"/>
                </a:solidFill>
                <a:latin typeface="Calibri"/>
                <a:ea typeface="Calibri"/>
                <a:cs typeface="Calibri"/>
                <a:sym typeface="Calibri"/>
              </a:rPr>
              <a:t>Concerns</a:t>
            </a:r>
            <a:endParaRPr lang="en-US" sz="4400" b="0" i="0" u="none" strike="noStrike" cap="none" baseline="0" dirty="0">
              <a:solidFill>
                <a:schemeClr val="dk1"/>
              </a:solidFill>
              <a:latin typeface="Calibri"/>
              <a:ea typeface="Calibri"/>
              <a:cs typeface="Calibri"/>
              <a:sym typeface="Calibri"/>
            </a:endParaRPr>
          </a:p>
        </p:txBody>
      </p:sp>
      <p:sp>
        <p:nvSpPr>
          <p:cNvPr id="306" name="Shape 306"/>
          <p:cNvSpPr txBox="1">
            <a:spLocks noGrp="1"/>
          </p:cNvSpPr>
          <p:nvPr>
            <p:ph type="body" idx="1"/>
          </p:nvPr>
        </p:nvSpPr>
        <p:spPr>
          <a:xfrm>
            <a:off x="457200" y="1981200"/>
            <a:ext cx="5334000" cy="4144963"/>
          </a:xfrm>
          <a:prstGeom prst="rect">
            <a:avLst/>
          </a:prstGeom>
          <a:noFill/>
          <a:ln>
            <a:noFill/>
          </a:ln>
        </p:spPr>
        <p:txBody>
          <a:bodyPr lIns="91425" tIns="45700" rIns="91425" bIns="45700" anchor="t" anchorCtr="0">
            <a:noAutofit/>
          </a:bodyPr>
          <a:lstStyle/>
          <a:p>
            <a:pPr marL="514350" marR="0" lvl="0" indent="-514350" algn="l" rtl="0">
              <a:lnSpc>
                <a:spcPct val="90000"/>
              </a:lnSpc>
              <a:spcBef>
                <a:spcPts val="0"/>
              </a:spcBef>
              <a:buClr>
                <a:schemeClr val="dk1"/>
              </a:buClr>
              <a:buSzPct val="97350"/>
              <a:buFont typeface="+mj-lt"/>
              <a:buAutoNum type="arabicPeriod"/>
            </a:pPr>
            <a:r>
              <a:rPr lang="en-US" sz="2960" b="0" i="0" u="none" strike="noStrike" cap="none" baseline="0" dirty="0" smtClean="0">
                <a:solidFill>
                  <a:schemeClr val="dk1"/>
                </a:solidFill>
                <a:latin typeface="Calibri"/>
                <a:ea typeface="Calibri"/>
                <a:cs typeface="Calibri"/>
                <a:sym typeface="Calibri"/>
              </a:rPr>
              <a:t>Trouble getting students to participate</a:t>
            </a:r>
            <a:endParaRPr lang="en-US" sz="2960" b="0" i="0" u="none" strike="noStrike" cap="none" baseline="0" dirty="0">
              <a:solidFill>
                <a:schemeClr val="dk1"/>
              </a:solidFill>
              <a:latin typeface="Calibri"/>
              <a:ea typeface="Calibri"/>
              <a:cs typeface="Calibri"/>
              <a:sym typeface="Calibri"/>
            </a:endParaRPr>
          </a:p>
          <a:p>
            <a:pPr marL="514350" marR="0" lvl="0" indent="-514350" algn="l" rtl="0">
              <a:lnSpc>
                <a:spcPct val="90000"/>
              </a:lnSpc>
              <a:spcBef>
                <a:spcPts val="592"/>
              </a:spcBef>
              <a:buClr>
                <a:schemeClr val="dk1"/>
              </a:buClr>
              <a:buSzPct val="97350"/>
              <a:buFont typeface="+mj-lt"/>
              <a:buAutoNum type="arabicPeriod"/>
            </a:pPr>
            <a:r>
              <a:rPr lang="en-US" sz="2960" b="0" i="0" u="none" strike="noStrike" cap="none" baseline="0" dirty="0">
                <a:solidFill>
                  <a:schemeClr val="dk1"/>
                </a:solidFill>
                <a:latin typeface="Calibri"/>
                <a:ea typeface="Calibri"/>
                <a:cs typeface="Calibri"/>
                <a:sym typeface="Calibri"/>
              </a:rPr>
              <a:t>I don’t understand what the student is saying</a:t>
            </a:r>
          </a:p>
          <a:p>
            <a:pPr marL="514350" marR="0" lvl="0" indent="-514350" algn="l" rtl="0">
              <a:lnSpc>
                <a:spcPct val="90000"/>
              </a:lnSpc>
              <a:spcBef>
                <a:spcPts val="592"/>
              </a:spcBef>
              <a:buClr>
                <a:schemeClr val="dk1"/>
              </a:buClr>
              <a:buSzPct val="97350"/>
              <a:buFont typeface="+mj-lt"/>
              <a:buAutoNum type="arabicPeriod"/>
            </a:pPr>
            <a:r>
              <a:rPr lang="en-US" sz="2960" b="0" i="0" u="none" strike="noStrike" cap="none" baseline="0" dirty="0" smtClean="0">
                <a:solidFill>
                  <a:schemeClr val="dk1"/>
                </a:solidFill>
                <a:latin typeface="Calibri"/>
                <a:ea typeface="Calibri"/>
                <a:cs typeface="Calibri"/>
                <a:sym typeface="Calibri"/>
              </a:rPr>
              <a:t>Only a few students participate</a:t>
            </a:r>
            <a:endParaRPr lang="en-US" sz="2960" b="0" i="0" u="none" strike="noStrike" cap="none" baseline="0" dirty="0">
              <a:solidFill>
                <a:schemeClr val="dk1"/>
              </a:solidFill>
              <a:latin typeface="Calibri"/>
              <a:ea typeface="Calibri"/>
              <a:cs typeface="Calibri"/>
              <a:sym typeface="Calibri"/>
            </a:endParaRPr>
          </a:p>
          <a:p>
            <a:pPr marL="514350" marR="0" lvl="0" indent="-514350" algn="l" rtl="0">
              <a:lnSpc>
                <a:spcPct val="90000"/>
              </a:lnSpc>
              <a:spcBef>
                <a:spcPts val="592"/>
              </a:spcBef>
              <a:buClr>
                <a:schemeClr val="dk1"/>
              </a:buClr>
              <a:buSzPct val="97350"/>
              <a:buFont typeface="+mj-lt"/>
              <a:buAutoNum type="arabicPeriod"/>
            </a:pPr>
            <a:r>
              <a:rPr lang="en-US" sz="2960" b="0" i="0" u="none" strike="noStrike" cap="none" baseline="0" dirty="0" smtClean="0">
                <a:solidFill>
                  <a:schemeClr val="dk1"/>
                </a:solidFill>
                <a:latin typeface="Calibri"/>
                <a:ea typeface="Calibri"/>
                <a:cs typeface="Calibri"/>
                <a:sym typeface="Calibri"/>
              </a:rPr>
              <a:t>How to handle mistakes (student</a:t>
            </a:r>
            <a:r>
              <a:rPr lang="en-US" sz="2960" b="0" i="0" u="none" strike="noStrike" cap="none" dirty="0" smtClean="0">
                <a:solidFill>
                  <a:schemeClr val="dk1"/>
                </a:solidFill>
                <a:latin typeface="Calibri"/>
                <a:ea typeface="Calibri"/>
                <a:cs typeface="Calibri"/>
                <a:sym typeface="Calibri"/>
              </a:rPr>
              <a:t> and teacher)</a:t>
            </a:r>
          </a:p>
          <a:p>
            <a:pPr marL="514350" marR="0" lvl="0" indent="-514350" algn="l" rtl="0">
              <a:lnSpc>
                <a:spcPct val="90000"/>
              </a:lnSpc>
              <a:spcBef>
                <a:spcPts val="592"/>
              </a:spcBef>
              <a:buClr>
                <a:schemeClr val="dk1"/>
              </a:buClr>
              <a:buSzPct val="97350"/>
              <a:buFont typeface="+mj-lt"/>
              <a:buAutoNum type="arabicPeriod"/>
            </a:pPr>
            <a:r>
              <a:rPr lang="en-US" sz="2960" b="0" i="0" u="none" strike="noStrike" cap="none" baseline="0" dirty="0" smtClean="0">
                <a:solidFill>
                  <a:schemeClr val="dk1"/>
                </a:solidFill>
                <a:latin typeface="Calibri"/>
                <a:ea typeface="Calibri"/>
                <a:cs typeface="Calibri"/>
                <a:sym typeface="Calibri"/>
              </a:rPr>
              <a:t>How do I keep the conversation going?</a:t>
            </a:r>
            <a:endParaRPr lang="en-US" sz="2960" b="0" i="0" u="none" strike="noStrike" cap="none" baseline="0" dirty="0">
              <a:solidFill>
                <a:schemeClr val="dk1"/>
              </a:solidFill>
              <a:latin typeface="Calibri"/>
              <a:ea typeface="Calibri"/>
              <a:cs typeface="Calibri"/>
              <a:sym typeface="Calibri"/>
            </a:endParaRPr>
          </a:p>
        </p:txBody>
      </p:sp>
      <p:pic>
        <p:nvPicPr>
          <p:cNvPr id="2" name="Picture 1" descr="businessman silhouette on puzz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133600"/>
            <a:ext cx="2914650" cy="3886200"/>
          </a:xfrm>
          <a:prstGeom prst="rect">
            <a:avLst/>
          </a:prstGeom>
        </p:spPr>
      </p:pic>
    </p:spTree>
    <p:extLst>
      <p:ext uri="{BB962C8B-B14F-4D97-AF65-F5344CB8AC3E}">
        <p14:creationId xmlns:p14="http://schemas.microsoft.com/office/powerpoint/2010/main" val="1390857150"/>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12 at 6.10.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38200"/>
            <a:ext cx="8013700" cy="5321300"/>
          </a:xfrm>
          <a:prstGeom prst="rect">
            <a:avLst/>
          </a:prstGeom>
        </p:spPr>
      </p:pic>
    </p:spTree>
    <p:extLst>
      <p:ext uri="{BB962C8B-B14F-4D97-AF65-F5344CB8AC3E}">
        <p14:creationId xmlns:p14="http://schemas.microsoft.com/office/powerpoint/2010/main" val="3195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2" name="Shape 342"/>
          <p:cNvPicPr preferRelativeResize="0"/>
          <p:nvPr/>
        </p:nvPicPr>
        <p:blipFill rotWithShape="1">
          <a:blip r:embed="rId3">
            <a:alphaModFix/>
          </a:blip>
          <a:srcRect/>
          <a:stretch/>
        </p:blipFill>
        <p:spPr>
          <a:xfrm>
            <a:off x="5391151" y="2198325"/>
            <a:ext cx="3752848" cy="4078649"/>
          </a:xfrm>
          <a:prstGeom prst="rect">
            <a:avLst/>
          </a:prstGeom>
          <a:noFill/>
          <a:ln>
            <a:noFill/>
          </a:ln>
        </p:spPr>
      </p:pic>
      <p:pic>
        <p:nvPicPr>
          <p:cNvPr id="343" name="Shape 343"/>
          <p:cNvPicPr preferRelativeResize="0"/>
          <p:nvPr/>
        </p:nvPicPr>
        <p:blipFill rotWithShape="1">
          <a:blip r:embed="rId4">
            <a:alphaModFix/>
          </a:blip>
          <a:srcRect/>
          <a:stretch/>
        </p:blipFill>
        <p:spPr>
          <a:xfrm>
            <a:off x="152400" y="3464287"/>
            <a:ext cx="1169580" cy="2091600"/>
          </a:xfrm>
          <a:prstGeom prst="rect">
            <a:avLst/>
          </a:prstGeom>
          <a:noFill/>
          <a:ln>
            <a:noFill/>
          </a:ln>
        </p:spPr>
      </p:pic>
      <p:pic>
        <p:nvPicPr>
          <p:cNvPr id="344" name="Shape 344"/>
          <p:cNvPicPr preferRelativeResize="0"/>
          <p:nvPr/>
        </p:nvPicPr>
        <p:blipFill rotWithShape="1">
          <a:blip r:embed="rId5">
            <a:alphaModFix/>
          </a:blip>
          <a:srcRect/>
          <a:stretch/>
        </p:blipFill>
        <p:spPr>
          <a:xfrm>
            <a:off x="317577" y="2036400"/>
            <a:ext cx="5486399" cy="5278800"/>
          </a:xfrm>
          <a:prstGeom prst="rect">
            <a:avLst/>
          </a:prstGeom>
          <a:noFill/>
          <a:ln>
            <a:noFill/>
          </a:ln>
        </p:spPr>
      </p:pic>
      <p:sp>
        <p:nvSpPr>
          <p:cNvPr id="345" name="Shape 345"/>
          <p:cNvSpPr txBox="1"/>
          <p:nvPr/>
        </p:nvSpPr>
        <p:spPr>
          <a:xfrm rot="-556216">
            <a:off x="1882649" y="2925038"/>
            <a:ext cx="2514599" cy="31700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Share with a partner</a:t>
            </a:r>
          </a:p>
          <a:p>
            <a:pPr marL="0" marR="0" lvl="0" indent="0" algn="l" rtl="0">
              <a:lnSpc>
                <a:spcPct val="100000"/>
              </a:lnSpc>
              <a:spcBef>
                <a:spcPts val="0"/>
              </a:spcBef>
              <a:spcAft>
                <a:spcPts val="0"/>
              </a:spcAft>
              <a:buClr>
                <a:srgbClr val="000000"/>
              </a:buClr>
              <a:buFont typeface="Arial"/>
              <a:buNone/>
            </a:pPr>
            <a:endParaRPr sz="2000" b="1"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Make sure all components are present</a:t>
            </a:r>
          </a:p>
          <a:p>
            <a:pPr marL="0" marR="0" lvl="0" indent="0" algn="l" rtl="0">
              <a:lnSpc>
                <a:spcPct val="100000"/>
              </a:lnSpc>
              <a:spcBef>
                <a:spcPts val="0"/>
              </a:spcBef>
              <a:spcAft>
                <a:spcPts val="0"/>
              </a:spcAft>
              <a:buClr>
                <a:srgbClr val="000000"/>
              </a:buClr>
              <a:buFont typeface="Arial"/>
              <a:buNone/>
            </a:pPr>
            <a:endParaRPr sz="2000" b="1"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Think about, reflect or practice how you will facilitate this problem</a:t>
            </a:r>
          </a:p>
        </p:txBody>
      </p:sp>
      <p:sp>
        <p:nvSpPr>
          <p:cNvPr id="341" name="Shape 341"/>
          <p:cNvSpPr txBox="1">
            <a:spLocks noGrp="1"/>
          </p:cNvSpPr>
          <p:nvPr>
            <p:ph type="title"/>
          </p:nvPr>
        </p:nvSpPr>
        <p:spPr>
          <a:xfrm>
            <a:off x="457200" y="609600"/>
            <a:ext cx="8229600" cy="19351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9" b="0" i="0" u="none" strike="noStrike" cap="none" baseline="0" dirty="0">
                <a:solidFill>
                  <a:schemeClr val="dk1"/>
                </a:solidFill>
                <a:latin typeface="Calibri"/>
                <a:ea typeface="Calibri"/>
                <a:cs typeface="Calibri"/>
                <a:sym typeface="Calibri"/>
                <a:rtl val="0"/>
              </a:rPr>
              <a:t>Create your own Math Talk based on </a:t>
            </a:r>
            <a:r>
              <a:rPr lang="en-US" sz="3959" dirty="0" smtClean="0"/>
              <a:t>the following</a:t>
            </a:r>
            <a:r>
              <a:rPr lang="en-US" sz="3959" b="0" i="0" u="none" strike="noStrike" cap="none" baseline="0" dirty="0" smtClean="0">
                <a:solidFill>
                  <a:schemeClr val="dk1"/>
                </a:solidFill>
                <a:latin typeface="Calibri"/>
                <a:ea typeface="Calibri"/>
                <a:cs typeface="Calibri"/>
                <a:sym typeface="Calibri"/>
                <a:rtl val="0"/>
              </a:rPr>
              <a:t> </a:t>
            </a:r>
            <a:r>
              <a:rPr lang="en-US" sz="3959" b="0" i="0" u="none" strike="noStrike" cap="none" baseline="0" dirty="0">
                <a:solidFill>
                  <a:schemeClr val="dk1"/>
                </a:solidFill>
                <a:latin typeface="Calibri"/>
                <a:ea typeface="Calibri"/>
                <a:cs typeface="Calibri"/>
                <a:sym typeface="Calibri"/>
                <a:rtl val="0"/>
              </a:rPr>
              <a:t>PARCC </a:t>
            </a:r>
            <a:r>
              <a:rPr lang="en-US" sz="3959" b="0" i="0" u="none" strike="noStrike" cap="none" baseline="0" dirty="0" smtClean="0">
                <a:solidFill>
                  <a:schemeClr val="dk1"/>
                </a:solidFill>
                <a:latin typeface="Calibri"/>
                <a:ea typeface="Calibri"/>
                <a:cs typeface="Calibri"/>
                <a:sym typeface="Calibri"/>
                <a:rtl val="0"/>
              </a:rPr>
              <a:t>Problem</a:t>
            </a:r>
            <a:endParaRPr lang="en-US" sz="3959"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896111473"/>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r>
              <a:rPr lang="en-US" b="1" dirty="0"/>
              <a:t>Mathematics Instructional Design, Delivery, and Assessments</a:t>
            </a:r>
            <a:r>
              <a:rPr lang="en-US" dirty="0"/>
              <a:t> </a:t>
            </a:r>
            <a:r>
              <a:rPr lang="en-US" dirty="0" smtClean="0"/>
              <a:t/>
            </a:r>
            <a:br>
              <a:rPr lang="en-US" dirty="0" smtClean="0"/>
            </a:br>
            <a:r>
              <a:rPr lang="en-US" dirty="0" smtClean="0"/>
              <a:t>Pre </a:t>
            </a:r>
            <a:r>
              <a:rPr lang="en-US" dirty="0"/>
              <a:t>Post</a:t>
            </a:r>
            <a:br>
              <a:rPr lang="en-US" dirty="0"/>
            </a:br>
            <a:endParaRPr lang="en-US" dirty="0"/>
          </a:p>
        </p:txBody>
      </p:sp>
      <p:sp>
        <p:nvSpPr>
          <p:cNvPr id="3" name="Text Placeholder 2"/>
          <p:cNvSpPr>
            <a:spLocks noGrp="1"/>
          </p:cNvSpPr>
          <p:nvPr>
            <p:ph type="body" idx="1"/>
          </p:nvPr>
        </p:nvSpPr>
        <p:spPr>
          <a:xfrm>
            <a:off x="228600" y="2514600"/>
            <a:ext cx="8686800" cy="3886200"/>
          </a:xfrm>
        </p:spPr>
        <p:txBody>
          <a:bodyPr/>
          <a:lstStyle/>
          <a:p>
            <a:r>
              <a:rPr lang="en-US" sz="2200" dirty="0" smtClean="0"/>
              <a:t>I </a:t>
            </a:r>
            <a:r>
              <a:rPr lang="en-US" sz="2200" dirty="0"/>
              <a:t>can use the Math Implementation Guides to drive curricular </a:t>
            </a:r>
            <a:r>
              <a:rPr lang="en-US" sz="2200" dirty="0" smtClean="0"/>
              <a:t>decisions</a:t>
            </a:r>
            <a:endParaRPr lang="en-US" sz="2200" dirty="0"/>
          </a:p>
          <a:p>
            <a:r>
              <a:rPr lang="en-US" sz="2200" dirty="0"/>
              <a:t>I can facilitate a number talk in a math classroom utilizing the IL Teach and </a:t>
            </a:r>
            <a:r>
              <a:rPr lang="en-US" sz="2200" dirty="0" smtClean="0"/>
              <a:t>Talk</a:t>
            </a:r>
            <a:r>
              <a:rPr lang="en-US" sz="2200" dirty="0"/>
              <a:t> </a:t>
            </a:r>
          </a:p>
          <a:p>
            <a:r>
              <a:rPr lang="en-US" sz="2200" dirty="0"/>
              <a:t>I can assess using open-ended questions representative of the instructional shifts for Math </a:t>
            </a:r>
          </a:p>
          <a:p>
            <a:r>
              <a:rPr lang="en-US" sz="2200" dirty="0"/>
              <a:t>I can embed the PARCC</a:t>
            </a:r>
            <a:r>
              <a:rPr lang="en-US" sz="2200" b="1" dirty="0"/>
              <a:t> </a:t>
            </a:r>
            <a:r>
              <a:rPr lang="en-US" sz="2200" b="1" dirty="0" smtClean="0"/>
              <a:t>Released </a:t>
            </a:r>
            <a:r>
              <a:rPr lang="en-US" sz="2200" b="1" dirty="0"/>
              <a:t>Items (3-12) </a:t>
            </a:r>
            <a:r>
              <a:rPr lang="en-US" sz="2200" dirty="0"/>
              <a:t>where appropriate in my curriculum throughout the year </a:t>
            </a:r>
          </a:p>
          <a:p>
            <a:r>
              <a:rPr lang="en-US" sz="2200" dirty="0" smtClean="0"/>
              <a:t>I </a:t>
            </a:r>
            <a:r>
              <a:rPr lang="en-US" sz="2200" dirty="0"/>
              <a:t>can use appropriate models of instruction in the </a:t>
            </a:r>
            <a:r>
              <a:rPr lang="en-US" sz="2200" b="1" dirty="0" smtClean="0"/>
              <a:t>9-12 </a:t>
            </a:r>
            <a:r>
              <a:rPr lang="en-US" sz="2200" b="1" dirty="0"/>
              <a:t>classroom </a:t>
            </a:r>
            <a:r>
              <a:rPr lang="en-US" sz="2200" b="1" dirty="0" smtClean="0"/>
              <a:t>including </a:t>
            </a:r>
            <a:r>
              <a:rPr lang="en-US" sz="2200" b="1" dirty="0"/>
              <a:t>geometric and algebraic transformations, modeling and reasoning (9-12 only)</a:t>
            </a:r>
            <a:r>
              <a:rPr lang="en-US" sz="2200" dirty="0"/>
              <a:t> </a:t>
            </a:r>
          </a:p>
          <a:p>
            <a:endParaRPr lang="en-US" sz="1400" dirty="0"/>
          </a:p>
        </p:txBody>
      </p:sp>
    </p:spTree>
    <p:extLst>
      <p:ext uri="{BB962C8B-B14F-4D97-AF65-F5344CB8AC3E}">
        <p14:creationId xmlns:p14="http://schemas.microsoft.com/office/powerpoint/2010/main" val="2656660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228600" y="949056"/>
            <a:ext cx="8846751" cy="5680344"/>
          </a:xfrm>
          <a:prstGeom prst="rect">
            <a:avLst/>
          </a:prstGeom>
        </p:spPr>
      </p:pic>
      <p:pic>
        <p:nvPicPr>
          <p:cNvPr id="5" name="Picture 4"/>
          <p:cNvPicPr>
            <a:picLocks noChangeAspect="1"/>
          </p:cNvPicPr>
          <p:nvPr/>
        </p:nvPicPr>
        <p:blipFill>
          <a:blip r:embed="rId5"/>
          <a:stretch>
            <a:fillRect/>
          </a:stretch>
        </p:blipFill>
        <p:spPr>
          <a:xfrm>
            <a:off x="6314795" y="0"/>
            <a:ext cx="2837793" cy="914400"/>
          </a:xfrm>
          <a:prstGeom prst="rect">
            <a:avLst/>
          </a:prstGeom>
        </p:spPr>
      </p:pic>
    </p:spTree>
    <p:extLst>
      <p:ext uri="{BB962C8B-B14F-4D97-AF65-F5344CB8AC3E}">
        <p14:creationId xmlns:p14="http://schemas.microsoft.com/office/powerpoint/2010/main" val="150429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2" name="Shape 342"/>
          <p:cNvPicPr preferRelativeResize="0"/>
          <p:nvPr/>
        </p:nvPicPr>
        <p:blipFill rotWithShape="1">
          <a:blip r:embed="rId3">
            <a:alphaModFix/>
          </a:blip>
          <a:srcRect/>
          <a:stretch/>
        </p:blipFill>
        <p:spPr>
          <a:xfrm>
            <a:off x="5391151" y="2198325"/>
            <a:ext cx="3752848" cy="4078649"/>
          </a:xfrm>
          <a:prstGeom prst="rect">
            <a:avLst/>
          </a:prstGeom>
          <a:noFill/>
          <a:ln>
            <a:noFill/>
          </a:ln>
        </p:spPr>
      </p:pic>
      <p:pic>
        <p:nvPicPr>
          <p:cNvPr id="343" name="Shape 343"/>
          <p:cNvPicPr preferRelativeResize="0"/>
          <p:nvPr/>
        </p:nvPicPr>
        <p:blipFill rotWithShape="1">
          <a:blip r:embed="rId4">
            <a:alphaModFix/>
          </a:blip>
          <a:srcRect/>
          <a:stretch/>
        </p:blipFill>
        <p:spPr>
          <a:xfrm>
            <a:off x="152400" y="3464287"/>
            <a:ext cx="1169580" cy="2091600"/>
          </a:xfrm>
          <a:prstGeom prst="rect">
            <a:avLst/>
          </a:prstGeom>
          <a:noFill/>
          <a:ln>
            <a:noFill/>
          </a:ln>
        </p:spPr>
      </p:pic>
      <p:pic>
        <p:nvPicPr>
          <p:cNvPr id="344" name="Shape 344"/>
          <p:cNvPicPr preferRelativeResize="0"/>
          <p:nvPr/>
        </p:nvPicPr>
        <p:blipFill rotWithShape="1">
          <a:blip r:embed="rId5">
            <a:alphaModFix/>
          </a:blip>
          <a:srcRect/>
          <a:stretch/>
        </p:blipFill>
        <p:spPr>
          <a:xfrm>
            <a:off x="317577" y="2036400"/>
            <a:ext cx="5486399" cy="5278800"/>
          </a:xfrm>
          <a:prstGeom prst="rect">
            <a:avLst/>
          </a:prstGeom>
          <a:noFill/>
          <a:ln>
            <a:noFill/>
          </a:ln>
        </p:spPr>
      </p:pic>
      <p:sp>
        <p:nvSpPr>
          <p:cNvPr id="345" name="Shape 345"/>
          <p:cNvSpPr txBox="1"/>
          <p:nvPr/>
        </p:nvSpPr>
        <p:spPr>
          <a:xfrm rot="-556216">
            <a:off x="1882649" y="2925038"/>
            <a:ext cx="2514599" cy="31700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a:solidFill>
                  <a:schemeClr val="dk1"/>
                </a:solidFill>
                <a:latin typeface="Calibri"/>
                <a:ea typeface="Calibri"/>
                <a:cs typeface="Calibri"/>
                <a:sym typeface="Calibri"/>
                <a:rtl val="0"/>
              </a:rPr>
              <a:t>Share with a partner</a:t>
            </a:r>
          </a:p>
          <a:p>
            <a:pPr marL="0" marR="0" lvl="0" indent="0" algn="l" rtl="0">
              <a:lnSpc>
                <a:spcPct val="100000"/>
              </a:lnSpc>
              <a:spcBef>
                <a:spcPts val="0"/>
              </a:spcBef>
              <a:spcAft>
                <a:spcPts val="0"/>
              </a:spcAft>
              <a:buClr>
                <a:srgbClr val="000000"/>
              </a:buClr>
              <a:buFont typeface="Arial"/>
              <a:buNone/>
            </a:pPr>
            <a:endParaRPr sz="2000" b="1"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a:solidFill>
                  <a:schemeClr val="dk1"/>
                </a:solidFill>
                <a:latin typeface="Calibri"/>
                <a:ea typeface="Calibri"/>
                <a:cs typeface="Calibri"/>
                <a:sym typeface="Calibri"/>
                <a:rtl val="0"/>
              </a:rPr>
              <a:t>Make sure all components are present</a:t>
            </a:r>
          </a:p>
          <a:p>
            <a:pPr marL="0" marR="0" lvl="0" indent="0" algn="l" rtl="0">
              <a:lnSpc>
                <a:spcPct val="100000"/>
              </a:lnSpc>
              <a:spcBef>
                <a:spcPts val="0"/>
              </a:spcBef>
              <a:spcAft>
                <a:spcPts val="0"/>
              </a:spcAft>
              <a:buClr>
                <a:srgbClr val="000000"/>
              </a:buClr>
              <a:buFont typeface="Arial"/>
              <a:buNone/>
            </a:pPr>
            <a:endParaRPr sz="2000" b="1"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a:solidFill>
                  <a:schemeClr val="dk1"/>
                </a:solidFill>
                <a:latin typeface="Calibri"/>
                <a:ea typeface="Calibri"/>
                <a:cs typeface="Calibri"/>
                <a:sym typeface="Calibri"/>
                <a:rtl val="0"/>
              </a:rPr>
              <a:t>Think about, reflect or practice how you will facilitate this problem</a:t>
            </a:r>
          </a:p>
        </p:txBody>
      </p:sp>
      <p:sp>
        <p:nvSpPr>
          <p:cNvPr id="341" name="Shape 341"/>
          <p:cNvSpPr txBox="1">
            <a:spLocks noGrp="1"/>
          </p:cNvSpPr>
          <p:nvPr>
            <p:ph type="title"/>
          </p:nvPr>
        </p:nvSpPr>
        <p:spPr>
          <a:xfrm>
            <a:off x="457200" y="609600"/>
            <a:ext cx="8229600" cy="19351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9" b="0" i="0" u="none" strike="noStrike" cap="none" baseline="0" dirty="0">
                <a:solidFill>
                  <a:schemeClr val="dk1"/>
                </a:solidFill>
                <a:latin typeface="Calibri"/>
                <a:ea typeface="Calibri"/>
                <a:cs typeface="Calibri"/>
                <a:sym typeface="Calibri"/>
                <a:rtl val="0"/>
              </a:rPr>
              <a:t>Create your own Math Talk based on a PARCC Problem and an upcoming lesson in your classroom </a:t>
            </a:r>
          </a:p>
        </p:txBody>
      </p:sp>
    </p:spTree>
    <p:extLst>
      <p:ext uri="{BB962C8B-B14F-4D97-AF65-F5344CB8AC3E}">
        <p14:creationId xmlns:p14="http://schemas.microsoft.com/office/powerpoint/2010/main" val="1720297182"/>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6096000" cy="1143000"/>
          </a:xfrm>
        </p:spPr>
        <p:txBody>
          <a:bodyPr/>
          <a:lstStyle/>
          <a:p>
            <a:r>
              <a:rPr lang="en-US" dirty="0" smtClean="0"/>
              <a:t>Re-engagement Tasks</a:t>
            </a:r>
            <a:endParaRPr lang="en-US" dirty="0"/>
          </a:p>
        </p:txBody>
      </p:sp>
      <p:sp>
        <p:nvSpPr>
          <p:cNvPr id="3" name="Text Placeholder 2"/>
          <p:cNvSpPr>
            <a:spLocks noGrp="1"/>
          </p:cNvSpPr>
          <p:nvPr>
            <p:ph type="body" idx="1"/>
          </p:nvPr>
        </p:nvSpPr>
        <p:spPr>
          <a:xfrm>
            <a:off x="457200" y="1676400"/>
            <a:ext cx="8077200" cy="4525963"/>
          </a:xfrm>
        </p:spPr>
        <p:txBody>
          <a:bodyPr/>
          <a:lstStyle/>
          <a:p>
            <a:pPr indent="0">
              <a:buNone/>
            </a:pPr>
            <a:r>
              <a:rPr lang="en-US" dirty="0"/>
              <a:t>Re-engagement is not Re-teaching. Re-teaching presents the same material again to a group of students. Re-engagement involves </a:t>
            </a:r>
            <a:r>
              <a:rPr lang="en-US" dirty="0" smtClean="0"/>
              <a:t>students </a:t>
            </a:r>
            <a:r>
              <a:rPr lang="en-US" dirty="0"/>
              <a:t>thinking about mathematical concepts in a new way. Formative re-engaging lessons are directly tied to the results of formative assessments. They reengage students in the core mathematical ideas of the assessment task in order to deepen their understanding of the core math and build a better conceptual foundation to learn further </a:t>
            </a:r>
            <a:r>
              <a:rPr lang="en-US" dirty="0" smtClean="0"/>
              <a:t>mathematics.</a:t>
            </a:r>
            <a:endParaRPr lang="en-US" dirty="0"/>
          </a:p>
          <a:p>
            <a:endParaRPr lang="en-US" dirty="0"/>
          </a:p>
        </p:txBody>
      </p:sp>
      <p:pic>
        <p:nvPicPr>
          <p:cNvPr id="5" name="Picture 4"/>
          <p:cNvPicPr>
            <a:picLocks noChangeAspect="1"/>
          </p:cNvPicPr>
          <p:nvPr/>
        </p:nvPicPr>
        <p:blipFill>
          <a:blip r:embed="rId3"/>
          <a:stretch>
            <a:fillRect/>
          </a:stretch>
        </p:blipFill>
        <p:spPr>
          <a:xfrm>
            <a:off x="5506512" y="23088"/>
            <a:ext cx="3637488" cy="1196111"/>
          </a:xfrm>
          <a:prstGeom prst="rect">
            <a:avLst/>
          </a:prstGeom>
        </p:spPr>
      </p:pic>
    </p:spTree>
    <p:extLst>
      <p:ext uri="{BB962C8B-B14F-4D97-AF65-F5344CB8AC3E}">
        <p14:creationId xmlns:p14="http://schemas.microsoft.com/office/powerpoint/2010/main" val="301683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6-03 at 11.11.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9102436" cy="3200400"/>
          </a:xfrm>
          <a:prstGeom prst="rect">
            <a:avLst/>
          </a:prstGeom>
        </p:spPr>
      </p:pic>
      <p:pic>
        <p:nvPicPr>
          <p:cNvPr id="7" name="Picture 6"/>
          <p:cNvPicPr>
            <a:picLocks noChangeAspect="1"/>
          </p:cNvPicPr>
          <p:nvPr/>
        </p:nvPicPr>
        <p:blipFill>
          <a:blip r:embed="rId4"/>
          <a:stretch>
            <a:fillRect/>
          </a:stretch>
        </p:blipFill>
        <p:spPr>
          <a:xfrm>
            <a:off x="5506512" y="23088"/>
            <a:ext cx="3637488" cy="1196111"/>
          </a:xfrm>
          <a:prstGeom prst="rect">
            <a:avLst/>
          </a:prstGeom>
        </p:spPr>
      </p:pic>
    </p:spTree>
    <p:extLst>
      <p:ext uri="{BB962C8B-B14F-4D97-AF65-F5344CB8AC3E}">
        <p14:creationId xmlns:p14="http://schemas.microsoft.com/office/powerpoint/2010/main" val="1861191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990600"/>
            <a:ext cx="8229600" cy="4525963"/>
          </a:xfrm>
        </p:spPr>
        <p:txBody>
          <a:bodyPr/>
          <a:lstStyle/>
          <a:p>
            <a:pPr indent="0">
              <a:buNone/>
            </a:pPr>
            <a:r>
              <a:rPr lang="en-US" sz="2800" dirty="0" smtClean="0"/>
              <a:t>The above-ground swimming pool in Lien’s backyard is shaped like a right circular cylinder with diameter 12 feet and height 4 feet.  The pool is filled with water to a height of 3.5 feet.  One person who is completely in the water will displace about 18 gallons of water. (Note: 1 cubic foot is approximately 7.48 gallons.) </a:t>
            </a:r>
          </a:p>
          <a:p>
            <a:pPr indent="0">
              <a:buNone/>
            </a:pPr>
            <a:endParaRPr lang="en-US" sz="2800" dirty="0"/>
          </a:p>
          <a:p>
            <a:pPr indent="0">
              <a:buNone/>
            </a:pPr>
            <a:r>
              <a:rPr lang="en-US" sz="2800" dirty="0" smtClean="0"/>
              <a:t>Lien is inviting high school classmates to swim in the pool.  Create a model to determine the greatest number of classmates who can be in the pool before the water overflows. Explain your reasoning.  </a:t>
            </a:r>
            <a:endParaRPr lang="en-US" sz="2800" dirty="0"/>
          </a:p>
        </p:txBody>
      </p:sp>
      <p:pic>
        <p:nvPicPr>
          <p:cNvPr id="5" name="Picture 4"/>
          <p:cNvPicPr>
            <a:picLocks noChangeAspect="1"/>
          </p:cNvPicPr>
          <p:nvPr/>
        </p:nvPicPr>
        <p:blipFill>
          <a:blip r:embed="rId3"/>
          <a:stretch>
            <a:fillRect/>
          </a:stretch>
        </p:blipFill>
        <p:spPr>
          <a:xfrm>
            <a:off x="6314795" y="0"/>
            <a:ext cx="2837793" cy="914400"/>
          </a:xfrm>
          <a:prstGeom prst="rect">
            <a:avLst/>
          </a:prstGeom>
        </p:spPr>
      </p:pic>
    </p:spTree>
    <p:extLst>
      <p:ext uri="{BB962C8B-B14F-4D97-AF65-F5344CB8AC3E}">
        <p14:creationId xmlns:p14="http://schemas.microsoft.com/office/powerpoint/2010/main" val="3857581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rotWithShape="1">
          <a:blip r:embed="rId3"/>
          <a:srcRect r="815"/>
          <a:stretch/>
        </p:blipFill>
        <p:spPr>
          <a:xfrm>
            <a:off x="152400" y="774700"/>
            <a:ext cx="6713906" cy="3797300"/>
          </a:xfrm>
          <a:prstGeom prst="rect">
            <a:avLst/>
          </a:prstGeom>
        </p:spPr>
      </p:pic>
      <p:pic>
        <p:nvPicPr>
          <p:cNvPr id="6" name="Picture 5"/>
          <p:cNvPicPr>
            <a:picLocks noChangeAspect="1"/>
          </p:cNvPicPr>
          <p:nvPr/>
        </p:nvPicPr>
        <p:blipFill rotWithShape="1">
          <a:blip r:embed="rId4"/>
          <a:srcRect t="3028"/>
          <a:stretch/>
        </p:blipFill>
        <p:spPr>
          <a:xfrm>
            <a:off x="2586789" y="3810205"/>
            <a:ext cx="6578600" cy="3078850"/>
          </a:xfrm>
          <a:prstGeom prst="rect">
            <a:avLst/>
          </a:prstGeom>
        </p:spPr>
      </p:pic>
      <p:sp>
        <p:nvSpPr>
          <p:cNvPr id="7" name="Title 1"/>
          <p:cNvSpPr txBox="1">
            <a:spLocks/>
          </p:cNvSpPr>
          <p:nvPr/>
        </p:nvSpPr>
        <p:spPr>
          <a:xfrm>
            <a:off x="304800" y="228600"/>
            <a:ext cx="3962400" cy="792163"/>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r>
              <a:rPr lang="en-US" smtClean="0"/>
              <a:t>Student 1</a:t>
            </a:r>
            <a:endParaRPr lang="en-US" dirty="0"/>
          </a:p>
        </p:txBody>
      </p:sp>
      <p:pic>
        <p:nvPicPr>
          <p:cNvPr id="8" name="Picture 7"/>
          <p:cNvPicPr>
            <a:picLocks noChangeAspect="1"/>
          </p:cNvPicPr>
          <p:nvPr/>
        </p:nvPicPr>
        <p:blipFill>
          <a:blip r:embed="rId5"/>
          <a:stretch>
            <a:fillRect/>
          </a:stretch>
        </p:blipFill>
        <p:spPr>
          <a:xfrm>
            <a:off x="6314795" y="0"/>
            <a:ext cx="2837793" cy="914400"/>
          </a:xfrm>
          <a:prstGeom prst="rect">
            <a:avLst/>
          </a:prstGeom>
        </p:spPr>
      </p:pic>
      <p:sp>
        <p:nvSpPr>
          <p:cNvPr id="2" name="Title 1"/>
          <p:cNvSpPr>
            <a:spLocks noGrp="1"/>
          </p:cNvSpPr>
          <p:nvPr>
            <p:ph type="title"/>
          </p:nvPr>
        </p:nvSpPr>
        <p:spPr>
          <a:xfrm>
            <a:off x="4267200" y="3048000"/>
            <a:ext cx="3962400" cy="792163"/>
          </a:xfrm>
          <a:solidFill>
            <a:schemeClr val="bg1"/>
          </a:solidFill>
        </p:spPr>
        <p:txBody>
          <a:bodyPr/>
          <a:lstStyle/>
          <a:p>
            <a:r>
              <a:rPr lang="en-US" dirty="0" smtClean="0"/>
              <a:t>Student 2</a:t>
            </a:r>
            <a:endParaRPr lang="en-US" dirty="0"/>
          </a:p>
        </p:txBody>
      </p:sp>
    </p:spTree>
    <p:extLst>
      <p:ext uri="{BB962C8B-B14F-4D97-AF65-F5344CB8AC3E}">
        <p14:creationId xmlns:p14="http://schemas.microsoft.com/office/powerpoint/2010/main" val="3228898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5</a:t>
            </a:r>
            <a:r>
              <a:rPr lang="en-US" baseline="30000" dirty="0" smtClean="0"/>
              <a:t>th</a:t>
            </a:r>
            <a:r>
              <a:rPr lang="en-US" dirty="0" smtClean="0"/>
              <a:t> Grade Re-engagement Lesson Video</a:t>
            </a:r>
            <a:endParaRPr lang="en-US" dirty="0"/>
          </a:p>
        </p:txBody>
      </p:sp>
      <p:pic>
        <p:nvPicPr>
          <p:cNvPr id="5" name="Picture 4">
            <a:hlinkClick r:id="rId3"/>
          </p:cNvPr>
          <p:cNvPicPr>
            <a:picLocks noChangeAspect="1"/>
          </p:cNvPicPr>
          <p:nvPr/>
        </p:nvPicPr>
        <p:blipFill>
          <a:blip r:embed="rId4"/>
          <a:stretch>
            <a:fillRect/>
          </a:stretch>
        </p:blipFill>
        <p:spPr>
          <a:xfrm>
            <a:off x="685800" y="2209800"/>
            <a:ext cx="7721765" cy="4318000"/>
          </a:xfrm>
          <a:prstGeom prst="rect">
            <a:avLst/>
          </a:prstGeom>
        </p:spPr>
      </p:pic>
    </p:spTree>
    <p:extLst>
      <p:ext uri="{BB962C8B-B14F-4D97-AF65-F5344CB8AC3E}">
        <p14:creationId xmlns:p14="http://schemas.microsoft.com/office/powerpoint/2010/main" val="3231460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2" name="Shape 342"/>
          <p:cNvPicPr preferRelativeResize="0"/>
          <p:nvPr/>
        </p:nvPicPr>
        <p:blipFill rotWithShape="1">
          <a:blip r:embed="rId3">
            <a:alphaModFix/>
          </a:blip>
          <a:srcRect/>
          <a:stretch/>
        </p:blipFill>
        <p:spPr>
          <a:xfrm>
            <a:off x="5391151" y="2198325"/>
            <a:ext cx="3752848" cy="4078649"/>
          </a:xfrm>
          <a:prstGeom prst="rect">
            <a:avLst/>
          </a:prstGeom>
          <a:noFill/>
          <a:ln>
            <a:noFill/>
          </a:ln>
        </p:spPr>
      </p:pic>
      <p:pic>
        <p:nvPicPr>
          <p:cNvPr id="343" name="Shape 343"/>
          <p:cNvPicPr preferRelativeResize="0"/>
          <p:nvPr/>
        </p:nvPicPr>
        <p:blipFill rotWithShape="1">
          <a:blip r:embed="rId4">
            <a:alphaModFix/>
          </a:blip>
          <a:srcRect/>
          <a:stretch/>
        </p:blipFill>
        <p:spPr>
          <a:xfrm>
            <a:off x="152400" y="3464287"/>
            <a:ext cx="1169580" cy="2091600"/>
          </a:xfrm>
          <a:prstGeom prst="rect">
            <a:avLst/>
          </a:prstGeom>
          <a:noFill/>
          <a:ln>
            <a:noFill/>
          </a:ln>
        </p:spPr>
      </p:pic>
      <p:pic>
        <p:nvPicPr>
          <p:cNvPr id="344" name="Shape 344"/>
          <p:cNvPicPr preferRelativeResize="0"/>
          <p:nvPr/>
        </p:nvPicPr>
        <p:blipFill rotWithShape="1">
          <a:blip r:embed="rId5">
            <a:alphaModFix/>
          </a:blip>
          <a:srcRect/>
          <a:stretch/>
        </p:blipFill>
        <p:spPr>
          <a:xfrm>
            <a:off x="317577" y="2036400"/>
            <a:ext cx="5549823" cy="4135800"/>
          </a:xfrm>
          <a:prstGeom prst="rect">
            <a:avLst/>
          </a:prstGeom>
          <a:noFill/>
          <a:ln>
            <a:noFill/>
          </a:ln>
        </p:spPr>
      </p:pic>
      <p:sp>
        <p:nvSpPr>
          <p:cNvPr id="345" name="Shape 345"/>
          <p:cNvSpPr txBox="1"/>
          <p:nvPr/>
        </p:nvSpPr>
        <p:spPr>
          <a:xfrm rot="-556216">
            <a:off x="1805066" y="2931328"/>
            <a:ext cx="2514599" cy="22068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Share with a partner</a:t>
            </a:r>
          </a:p>
          <a:p>
            <a:pPr marL="0" marR="0" lvl="0" indent="0" algn="l" rtl="0">
              <a:lnSpc>
                <a:spcPct val="100000"/>
              </a:lnSpc>
              <a:spcBef>
                <a:spcPts val="0"/>
              </a:spcBef>
              <a:spcAft>
                <a:spcPts val="0"/>
              </a:spcAft>
              <a:buClr>
                <a:srgbClr val="000000"/>
              </a:buClr>
              <a:buFont typeface="Arial"/>
              <a:buNone/>
            </a:pPr>
            <a:endParaRPr sz="2000" b="1"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Think about, reflect or practice how you will facilitate this problem</a:t>
            </a:r>
          </a:p>
        </p:txBody>
      </p:sp>
      <p:sp>
        <p:nvSpPr>
          <p:cNvPr id="341" name="Shape 341"/>
          <p:cNvSpPr txBox="1">
            <a:spLocks noGrp="1"/>
          </p:cNvSpPr>
          <p:nvPr>
            <p:ph type="title"/>
          </p:nvPr>
        </p:nvSpPr>
        <p:spPr>
          <a:xfrm>
            <a:off x="457200" y="609600"/>
            <a:ext cx="8229600" cy="19351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9" b="0" i="0" u="none" strike="noStrike" cap="none" baseline="0" dirty="0">
                <a:solidFill>
                  <a:schemeClr val="dk1"/>
                </a:solidFill>
                <a:latin typeface="Calibri"/>
                <a:ea typeface="Calibri"/>
                <a:cs typeface="Calibri"/>
                <a:sym typeface="Calibri"/>
                <a:rtl val="0"/>
              </a:rPr>
              <a:t>Create your own </a:t>
            </a:r>
            <a:r>
              <a:rPr lang="en-US" sz="3959" dirty="0" smtClean="0"/>
              <a:t>Re-engagement Lesson</a:t>
            </a:r>
            <a:r>
              <a:rPr lang="en-US" sz="3959" b="0" i="0" u="none" strike="noStrike" cap="none" baseline="0" dirty="0" smtClean="0">
                <a:solidFill>
                  <a:schemeClr val="dk1"/>
                </a:solidFill>
                <a:latin typeface="Calibri"/>
                <a:ea typeface="Calibri"/>
                <a:cs typeface="Calibri"/>
                <a:sym typeface="Calibri"/>
                <a:rtl val="0"/>
              </a:rPr>
              <a:t> </a:t>
            </a:r>
            <a:r>
              <a:rPr lang="en-US" sz="3959" b="0" i="0" u="none" strike="noStrike" cap="none" baseline="0" dirty="0">
                <a:solidFill>
                  <a:schemeClr val="dk1"/>
                </a:solidFill>
                <a:latin typeface="Calibri"/>
                <a:ea typeface="Calibri"/>
                <a:cs typeface="Calibri"/>
                <a:sym typeface="Calibri"/>
                <a:rtl val="0"/>
              </a:rPr>
              <a:t>based on a PARCC Problem and an upcoming lesson in your classroom </a:t>
            </a:r>
          </a:p>
        </p:txBody>
      </p:sp>
    </p:spTree>
    <p:extLst>
      <p:ext uri="{BB962C8B-B14F-4D97-AF65-F5344CB8AC3E}">
        <p14:creationId xmlns:p14="http://schemas.microsoft.com/office/powerpoint/2010/main" val="430623116"/>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p:txBody>
          <a:bodyPr/>
          <a:lstStyle/>
          <a:p>
            <a:pPr marL="203200" indent="0">
              <a:buNone/>
            </a:pPr>
            <a:r>
              <a:rPr lang="en-US" b="1" dirty="0"/>
              <a:t>Number Talks</a:t>
            </a:r>
            <a:r>
              <a:rPr lang="en-US" dirty="0"/>
              <a:t> - Helping Children Build Mental Math and Computation Strategies (K-5), by Sherry Parrish</a:t>
            </a:r>
            <a:br>
              <a:rPr lang="en-US" dirty="0"/>
            </a:br>
            <a:r>
              <a:rPr lang="en-US" dirty="0"/>
              <a:t/>
            </a:r>
            <a:br>
              <a:rPr lang="en-US" dirty="0"/>
            </a:br>
            <a:r>
              <a:rPr lang="en-US" b="1" dirty="0" smtClean="0"/>
              <a:t>Making </a:t>
            </a:r>
            <a:r>
              <a:rPr lang="en-US" b="1" dirty="0"/>
              <a:t>Number Talks Matter</a:t>
            </a:r>
            <a:r>
              <a:rPr lang="en-US" dirty="0"/>
              <a:t> - Developing Mathematical Practices and Deepening Understanding, Grades 4-10, by Cathy Humphreys &amp; Ruth Parker.</a:t>
            </a:r>
          </a:p>
        </p:txBody>
      </p:sp>
    </p:spTree>
    <p:extLst>
      <p:ext uri="{BB962C8B-B14F-4D97-AF65-F5344CB8AC3E}">
        <p14:creationId xmlns:p14="http://schemas.microsoft.com/office/powerpoint/2010/main" val="2494739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r>
              <a:rPr lang="en-US" b="1" dirty="0"/>
              <a:t>Mathematics Instructional Design, Delivery, and Assessments</a:t>
            </a:r>
            <a:r>
              <a:rPr lang="en-US" dirty="0"/>
              <a:t> </a:t>
            </a:r>
            <a:r>
              <a:rPr lang="en-US" dirty="0" smtClean="0"/>
              <a:t/>
            </a:r>
            <a:br>
              <a:rPr lang="en-US" dirty="0" smtClean="0"/>
            </a:br>
            <a:r>
              <a:rPr lang="en-US" dirty="0" smtClean="0"/>
              <a:t>Pre </a:t>
            </a:r>
            <a:r>
              <a:rPr lang="en-US" dirty="0"/>
              <a:t>Post</a:t>
            </a:r>
            <a:br>
              <a:rPr lang="en-US" dirty="0"/>
            </a:br>
            <a:endParaRPr lang="en-US" dirty="0"/>
          </a:p>
        </p:txBody>
      </p:sp>
      <p:sp>
        <p:nvSpPr>
          <p:cNvPr id="3" name="Text Placeholder 2"/>
          <p:cNvSpPr>
            <a:spLocks noGrp="1"/>
          </p:cNvSpPr>
          <p:nvPr>
            <p:ph type="body" idx="1"/>
          </p:nvPr>
        </p:nvSpPr>
        <p:spPr>
          <a:xfrm>
            <a:off x="228600" y="2514600"/>
            <a:ext cx="8686800" cy="3886200"/>
          </a:xfrm>
        </p:spPr>
        <p:txBody>
          <a:bodyPr/>
          <a:lstStyle/>
          <a:p>
            <a:r>
              <a:rPr lang="en-US" sz="2200" dirty="0" smtClean="0"/>
              <a:t>I </a:t>
            </a:r>
            <a:r>
              <a:rPr lang="en-US" sz="2200" dirty="0"/>
              <a:t>can use the Math Implementation Guides to drive curricular </a:t>
            </a:r>
            <a:r>
              <a:rPr lang="en-US" sz="2200" dirty="0" smtClean="0"/>
              <a:t>decisions</a:t>
            </a:r>
            <a:endParaRPr lang="en-US" sz="2200" dirty="0"/>
          </a:p>
          <a:p>
            <a:r>
              <a:rPr lang="en-US" sz="2200" dirty="0"/>
              <a:t>I can facilitate a number talk in a math classroom utilizing the IL Teach and </a:t>
            </a:r>
            <a:r>
              <a:rPr lang="en-US" sz="2200" dirty="0" smtClean="0"/>
              <a:t>Talk</a:t>
            </a:r>
            <a:r>
              <a:rPr lang="en-US" sz="2200" dirty="0"/>
              <a:t> </a:t>
            </a:r>
          </a:p>
          <a:p>
            <a:r>
              <a:rPr lang="en-US" sz="2200" dirty="0"/>
              <a:t>I can assess using open-ended questions representative of the instructional shifts for Math </a:t>
            </a:r>
          </a:p>
          <a:p>
            <a:r>
              <a:rPr lang="en-US" sz="2200" dirty="0"/>
              <a:t>I can embed the PARCC</a:t>
            </a:r>
            <a:r>
              <a:rPr lang="en-US" sz="2200" b="1" dirty="0"/>
              <a:t> </a:t>
            </a:r>
            <a:r>
              <a:rPr lang="en-US" sz="2200" b="1" dirty="0" smtClean="0"/>
              <a:t>Released </a:t>
            </a:r>
            <a:r>
              <a:rPr lang="en-US" sz="2200" b="1" dirty="0"/>
              <a:t>Items (3-12) </a:t>
            </a:r>
            <a:r>
              <a:rPr lang="en-US" sz="2200" dirty="0"/>
              <a:t>where appropriate in my curriculum throughout the year </a:t>
            </a:r>
          </a:p>
          <a:p>
            <a:r>
              <a:rPr lang="en-US" sz="2200" dirty="0" smtClean="0"/>
              <a:t>I </a:t>
            </a:r>
            <a:r>
              <a:rPr lang="en-US" sz="2200" dirty="0"/>
              <a:t>can use appropriate models of instruction in the </a:t>
            </a:r>
            <a:r>
              <a:rPr lang="en-US" sz="2200" b="1" dirty="0" smtClean="0"/>
              <a:t>9-12 </a:t>
            </a:r>
            <a:r>
              <a:rPr lang="en-US" sz="2200" b="1" dirty="0"/>
              <a:t>classroom </a:t>
            </a:r>
            <a:r>
              <a:rPr lang="en-US" sz="2200" b="1" dirty="0" smtClean="0"/>
              <a:t>including </a:t>
            </a:r>
            <a:r>
              <a:rPr lang="en-US" sz="2200" b="1" dirty="0"/>
              <a:t>geometric and algebraic transformations, modeling and reasoning (9-12 only)</a:t>
            </a:r>
            <a:r>
              <a:rPr lang="en-US" sz="2200" dirty="0"/>
              <a:t> </a:t>
            </a:r>
          </a:p>
        </p:txBody>
      </p:sp>
    </p:spTree>
    <p:extLst>
      <p:ext uri="{BB962C8B-B14F-4D97-AF65-F5344CB8AC3E}">
        <p14:creationId xmlns:p14="http://schemas.microsoft.com/office/powerpoint/2010/main" val="341012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43000"/>
          </a:xfrm>
        </p:spPr>
        <p:txBody>
          <a:bodyPr/>
          <a:lstStyle/>
          <a:p>
            <a:r>
              <a:rPr lang="en-US" b="1" dirty="0" smtClean="0"/>
              <a:t>Professional Learning Standards</a:t>
            </a:r>
            <a:endParaRPr lang="en-US" b="1" dirty="0"/>
          </a:p>
        </p:txBody>
      </p:sp>
      <p:sp>
        <p:nvSpPr>
          <p:cNvPr id="3" name="Text Placeholder 2"/>
          <p:cNvSpPr>
            <a:spLocks noGrp="1"/>
          </p:cNvSpPr>
          <p:nvPr>
            <p:ph type="body" idx="1"/>
          </p:nvPr>
        </p:nvSpPr>
        <p:spPr>
          <a:xfrm>
            <a:off x="457200" y="2514600"/>
            <a:ext cx="8229600" cy="4343400"/>
          </a:xfrm>
        </p:spPr>
        <p:txBody>
          <a:bodyPr/>
          <a:lstStyle/>
          <a:p>
            <a:r>
              <a:rPr lang="en-US" b="1" dirty="0" smtClean="0"/>
              <a:t>Resources</a:t>
            </a:r>
            <a:r>
              <a:rPr lang="en-US" dirty="0" smtClean="0"/>
              <a:t>: We will show you how to find and use the </a:t>
            </a:r>
            <a:r>
              <a:rPr lang="en-US" dirty="0" err="1" smtClean="0"/>
              <a:t>ILTeachandTalk.org</a:t>
            </a:r>
            <a:r>
              <a:rPr lang="en-US" dirty="0" smtClean="0"/>
              <a:t> and </a:t>
            </a:r>
            <a:r>
              <a:rPr lang="en-US" dirty="0" err="1" smtClean="0"/>
              <a:t>PRC.PARCConline.org</a:t>
            </a:r>
            <a:r>
              <a:rPr lang="en-US" dirty="0" smtClean="0"/>
              <a:t>.</a:t>
            </a:r>
          </a:p>
          <a:p>
            <a:r>
              <a:rPr lang="en-US" b="1" dirty="0" smtClean="0"/>
              <a:t>Learning Design</a:t>
            </a:r>
            <a:r>
              <a:rPr lang="en-US" dirty="0" smtClean="0"/>
              <a:t>: Integrate the theories of Number Talks and Re-engagement Lessons in student learning.</a:t>
            </a:r>
          </a:p>
          <a:p>
            <a:r>
              <a:rPr lang="en-US" b="1" dirty="0" smtClean="0"/>
              <a:t>Implementation: </a:t>
            </a:r>
            <a:r>
              <a:rPr lang="en-US" dirty="0" smtClean="0"/>
              <a:t>We continue on the path of implementing the Illinois Learning Standards.</a:t>
            </a:r>
            <a:endParaRPr lang="en-US" b="1" dirty="0" smtClean="0"/>
          </a:p>
          <a:p>
            <a:endParaRPr lang="en-US" dirty="0"/>
          </a:p>
        </p:txBody>
      </p:sp>
      <p:pic>
        <p:nvPicPr>
          <p:cNvPr id="4" name="Picture 3"/>
          <p:cNvPicPr>
            <a:picLocks noChangeAspect="1"/>
          </p:cNvPicPr>
          <p:nvPr/>
        </p:nvPicPr>
        <p:blipFill>
          <a:blip r:embed="rId3"/>
          <a:stretch>
            <a:fillRect/>
          </a:stretch>
        </p:blipFill>
        <p:spPr>
          <a:xfrm>
            <a:off x="381000" y="-457200"/>
            <a:ext cx="8623300" cy="2273300"/>
          </a:xfrm>
          <a:prstGeom prst="rect">
            <a:avLst/>
          </a:prstGeom>
        </p:spPr>
      </p:pic>
    </p:spTree>
    <p:extLst>
      <p:ext uri="{BB962C8B-B14F-4D97-AF65-F5344CB8AC3E}">
        <p14:creationId xmlns:p14="http://schemas.microsoft.com/office/powerpoint/2010/main" val="2510762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6377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Additional Slides</a:t>
            </a:r>
            <a:endParaRPr lang="en-US" dirty="0"/>
          </a:p>
        </p:txBody>
      </p:sp>
      <p:sp>
        <p:nvSpPr>
          <p:cNvPr id="5" name="Subtitle 4"/>
          <p:cNvSpPr>
            <a:spLocks noGrp="1"/>
          </p:cNvSpPr>
          <p:nvPr>
            <p:ph type="subTitle" idx="1"/>
          </p:nvPr>
        </p:nvSpPr>
        <p:spPr/>
        <p:txBody>
          <a:bodyPr/>
          <a:lstStyle/>
          <a:p>
            <a:r>
              <a:rPr lang="en-US" dirty="0" smtClean="0"/>
              <a:t>First few are for Math Talks</a:t>
            </a:r>
          </a:p>
          <a:p>
            <a:r>
              <a:rPr lang="en-US" dirty="0" smtClean="0"/>
              <a:t>Next are from PARCC and can/should be used for Math Talks</a:t>
            </a:r>
            <a:endParaRPr lang="en-US" dirty="0"/>
          </a:p>
        </p:txBody>
      </p:sp>
    </p:spTree>
    <p:extLst>
      <p:ext uri="{BB962C8B-B14F-4D97-AF65-F5344CB8AC3E}">
        <p14:creationId xmlns:p14="http://schemas.microsoft.com/office/powerpoint/2010/main" val="2418701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1765300"/>
            <a:ext cx="6007100" cy="3314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750" y="1023384"/>
            <a:ext cx="1866900" cy="736600"/>
          </a:xfrm>
          <a:prstGeom prst="rect">
            <a:avLst/>
          </a:prstGeom>
        </p:spPr>
      </p:pic>
    </p:spTree>
    <p:extLst>
      <p:ext uri="{BB962C8B-B14F-4D97-AF65-F5344CB8AC3E}">
        <p14:creationId xmlns:p14="http://schemas.microsoft.com/office/powerpoint/2010/main" val="1002800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85800"/>
            <a:ext cx="6057900" cy="5905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900" y="1295400"/>
            <a:ext cx="1866900" cy="736600"/>
          </a:xfrm>
          <a:prstGeom prst="rect">
            <a:avLst/>
          </a:prstGeom>
        </p:spPr>
      </p:pic>
    </p:spTree>
    <p:extLst>
      <p:ext uri="{BB962C8B-B14F-4D97-AF65-F5344CB8AC3E}">
        <p14:creationId xmlns:p14="http://schemas.microsoft.com/office/powerpoint/2010/main" val="2097768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0683" y="381000"/>
            <a:ext cx="9083760" cy="6477000"/>
          </a:xfrm>
          <a:prstGeom prst="rect">
            <a:avLst/>
          </a:prstGeom>
        </p:spPr>
      </p:pic>
      <p:pic>
        <p:nvPicPr>
          <p:cNvPr id="5" name="Picture 4"/>
          <p:cNvPicPr>
            <a:picLocks noChangeAspect="1"/>
          </p:cNvPicPr>
          <p:nvPr/>
        </p:nvPicPr>
        <p:blipFill>
          <a:blip r:embed="rId5"/>
          <a:stretch>
            <a:fillRect/>
          </a:stretch>
        </p:blipFill>
        <p:spPr>
          <a:xfrm>
            <a:off x="6787760" y="0"/>
            <a:ext cx="2364828" cy="762000"/>
          </a:xfrm>
          <a:prstGeom prst="rect">
            <a:avLst/>
          </a:prstGeom>
        </p:spPr>
      </p:pic>
    </p:spTree>
    <p:extLst>
      <p:ext uri="{BB962C8B-B14F-4D97-AF65-F5344CB8AC3E}">
        <p14:creationId xmlns:p14="http://schemas.microsoft.com/office/powerpoint/2010/main" val="2314001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8305" y="533400"/>
            <a:ext cx="9011725" cy="5867400"/>
          </a:xfrm>
          <a:prstGeom prst="rect">
            <a:avLst/>
          </a:prstGeom>
        </p:spPr>
      </p:pic>
      <p:pic>
        <p:nvPicPr>
          <p:cNvPr id="5" name="Picture 4"/>
          <p:cNvPicPr>
            <a:picLocks noChangeAspect="1"/>
          </p:cNvPicPr>
          <p:nvPr/>
        </p:nvPicPr>
        <p:blipFill>
          <a:blip r:embed="rId5"/>
          <a:stretch>
            <a:fillRect/>
          </a:stretch>
        </p:blipFill>
        <p:spPr>
          <a:xfrm>
            <a:off x="6298827" y="5943600"/>
            <a:ext cx="2837793" cy="914400"/>
          </a:xfrm>
          <a:prstGeom prst="rect">
            <a:avLst/>
          </a:prstGeom>
        </p:spPr>
      </p:pic>
    </p:spTree>
    <p:extLst>
      <p:ext uri="{BB962C8B-B14F-4D97-AF65-F5344CB8AC3E}">
        <p14:creationId xmlns:p14="http://schemas.microsoft.com/office/powerpoint/2010/main" val="2621396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6200" y="0"/>
            <a:ext cx="8340485" cy="6858000"/>
          </a:xfrm>
          <a:prstGeom prst="rect">
            <a:avLst/>
          </a:prstGeom>
        </p:spPr>
      </p:pic>
      <p:pic>
        <p:nvPicPr>
          <p:cNvPr id="5" name="Picture 4"/>
          <p:cNvPicPr>
            <a:picLocks noChangeAspect="1"/>
          </p:cNvPicPr>
          <p:nvPr/>
        </p:nvPicPr>
        <p:blipFill>
          <a:blip r:embed="rId5"/>
          <a:stretch>
            <a:fillRect/>
          </a:stretch>
        </p:blipFill>
        <p:spPr>
          <a:xfrm>
            <a:off x="6306207" y="5943600"/>
            <a:ext cx="2837793" cy="914400"/>
          </a:xfrm>
          <a:prstGeom prst="rect">
            <a:avLst/>
          </a:prstGeom>
        </p:spPr>
      </p:pic>
    </p:spTree>
    <p:extLst>
      <p:ext uri="{BB962C8B-B14F-4D97-AF65-F5344CB8AC3E}">
        <p14:creationId xmlns:p14="http://schemas.microsoft.com/office/powerpoint/2010/main" val="2022609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r="50480" b="21783"/>
          <a:stretch/>
        </p:blipFill>
        <p:spPr>
          <a:xfrm>
            <a:off x="-1" y="33934"/>
            <a:ext cx="6423641" cy="4233266"/>
          </a:xfrm>
          <a:prstGeom prst="rect">
            <a:avLst/>
          </a:prstGeom>
        </p:spPr>
      </p:pic>
      <p:pic>
        <p:nvPicPr>
          <p:cNvPr id="6" name="Picture 5"/>
          <p:cNvPicPr>
            <a:picLocks noChangeAspect="1"/>
          </p:cNvPicPr>
          <p:nvPr/>
        </p:nvPicPr>
        <p:blipFill>
          <a:blip r:embed="rId5"/>
          <a:stretch>
            <a:fillRect/>
          </a:stretch>
        </p:blipFill>
        <p:spPr>
          <a:xfrm>
            <a:off x="6314795" y="0"/>
            <a:ext cx="2837793" cy="914400"/>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6">
                    <a14:imgEffect>
                      <a14:sharpenSoften amount="50000"/>
                    </a14:imgEffect>
                  </a14:imgLayer>
                </a14:imgProps>
              </a:ext>
            </a:extLst>
          </a:blip>
          <a:srcRect l="50266" b="69949"/>
          <a:stretch/>
        </p:blipFill>
        <p:spPr>
          <a:xfrm>
            <a:off x="62339" y="4419600"/>
            <a:ext cx="8853061" cy="2231852"/>
          </a:xfrm>
          <a:prstGeom prst="rect">
            <a:avLst/>
          </a:prstGeom>
        </p:spPr>
      </p:pic>
    </p:spTree>
    <p:extLst>
      <p:ext uri="{BB962C8B-B14F-4D97-AF65-F5344CB8AC3E}">
        <p14:creationId xmlns:p14="http://schemas.microsoft.com/office/powerpoint/2010/main" val="2936709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85800" y="0"/>
            <a:ext cx="5703455" cy="6858000"/>
          </a:xfrm>
          <a:prstGeom prst="rect">
            <a:avLst/>
          </a:prstGeom>
        </p:spPr>
      </p:pic>
      <p:pic>
        <p:nvPicPr>
          <p:cNvPr id="5" name="Picture 4"/>
          <p:cNvPicPr>
            <a:picLocks noChangeAspect="1"/>
          </p:cNvPicPr>
          <p:nvPr/>
        </p:nvPicPr>
        <p:blipFill>
          <a:blip r:embed="rId5"/>
          <a:stretch>
            <a:fillRect/>
          </a:stretch>
        </p:blipFill>
        <p:spPr>
          <a:xfrm>
            <a:off x="6314795" y="0"/>
            <a:ext cx="2837793" cy="914400"/>
          </a:xfrm>
          <a:prstGeom prst="rect">
            <a:avLst/>
          </a:prstGeom>
        </p:spPr>
      </p:pic>
    </p:spTree>
    <p:extLst>
      <p:ext uri="{BB962C8B-B14F-4D97-AF65-F5344CB8AC3E}">
        <p14:creationId xmlns:p14="http://schemas.microsoft.com/office/powerpoint/2010/main" val="2171938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816100"/>
            <a:ext cx="9144000" cy="3210251"/>
          </a:xfrm>
          <a:prstGeom prst="rect">
            <a:avLst/>
          </a:prstGeom>
        </p:spPr>
      </p:pic>
      <p:pic>
        <p:nvPicPr>
          <p:cNvPr id="5" name="Picture 4"/>
          <p:cNvPicPr>
            <a:picLocks noChangeAspect="1"/>
          </p:cNvPicPr>
          <p:nvPr/>
        </p:nvPicPr>
        <p:blipFill>
          <a:blip r:embed="rId5"/>
          <a:stretch>
            <a:fillRect/>
          </a:stretch>
        </p:blipFill>
        <p:spPr>
          <a:xfrm>
            <a:off x="6314795" y="0"/>
            <a:ext cx="2837793" cy="914400"/>
          </a:xfrm>
          <a:prstGeom prst="rect">
            <a:avLst/>
          </a:prstGeom>
        </p:spPr>
      </p:pic>
    </p:spTree>
    <p:extLst>
      <p:ext uri="{BB962C8B-B14F-4D97-AF65-F5344CB8AC3E}">
        <p14:creationId xmlns:p14="http://schemas.microsoft.com/office/powerpoint/2010/main" val="52418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Footer Placeholder 1"/>
          <p:cNvSpPr>
            <a:spLocks noGrp="1"/>
          </p:cNvSpPr>
          <p:nvPr>
            <p:ph type="ftr" sz="quarter" idx="11"/>
            <p:custDataLst>
              <p:tags r:id="rId2"/>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Times New Roman" charset="0"/>
                <a:ea typeface="ＭＳ Ｐゴシック" charset="0"/>
                <a:cs typeface="ＭＳ Ｐゴシック" charset="0"/>
              </a:defRPr>
            </a:lvl1pPr>
            <a:lvl2pPr marL="742950" indent="-285750" eaLnBrk="0" hangingPunct="0">
              <a:defRPr sz="1400">
                <a:solidFill>
                  <a:schemeClr val="tx1"/>
                </a:solidFill>
                <a:latin typeface="Times New Roman" charset="0"/>
                <a:ea typeface="ＭＳ Ｐゴシック" charset="0"/>
              </a:defRPr>
            </a:lvl2pPr>
            <a:lvl3pPr marL="1143000" indent="-228600" eaLnBrk="0" hangingPunct="0">
              <a:defRPr sz="1400">
                <a:solidFill>
                  <a:schemeClr val="tx1"/>
                </a:solidFill>
                <a:latin typeface="Times New Roman" charset="0"/>
                <a:ea typeface="ＭＳ Ｐゴシック" charset="0"/>
              </a:defRPr>
            </a:lvl3pPr>
            <a:lvl4pPr marL="1600200" indent="-228600" eaLnBrk="0" hangingPunct="0">
              <a:defRPr sz="1400">
                <a:solidFill>
                  <a:schemeClr val="tx1"/>
                </a:solidFill>
                <a:latin typeface="Times New Roman" charset="0"/>
                <a:ea typeface="ＭＳ Ｐゴシック" charset="0"/>
              </a:defRPr>
            </a:lvl4pPr>
            <a:lvl5pPr marL="2057400" indent="-228600" eaLnBrk="0" hangingPunct="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endParaRPr lang="en-US"/>
          </a:p>
        </p:txBody>
      </p:sp>
      <p:sp>
        <p:nvSpPr>
          <p:cNvPr id="30727" name="Slide Number Placeholder 2"/>
          <p:cNvSpPr>
            <a:spLocks noGrp="1"/>
          </p:cNvSpPr>
          <p:nvPr>
            <p:ph type="sldNum" sz="quarter" idx="12"/>
            <p:custDataLst>
              <p:tags r:id="rId3"/>
            </p:custDataLst>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charset="0"/>
                <a:ea typeface="ＭＳ Ｐゴシック" charset="0"/>
                <a:cs typeface="ＭＳ Ｐゴシック" charset="0"/>
              </a:defRPr>
            </a:lvl1pPr>
            <a:lvl2pPr marL="742950" indent="-285750" eaLnBrk="0" hangingPunct="0">
              <a:defRPr sz="1400">
                <a:solidFill>
                  <a:schemeClr val="tx1"/>
                </a:solidFill>
                <a:latin typeface="Times New Roman" charset="0"/>
                <a:ea typeface="ＭＳ Ｐゴシック" charset="0"/>
              </a:defRPr>
            </a:lvl2pPr>
            <a:lvl3pPr marL="1143000" indent="-228600" eaLnBrk="0" hangingPunct="0">
              <a:defRPr sz="1400">
                <a:solidFill>
                  <a:schemeClr val="tx1"/>
                </a:solidFill>
                <a:latin typeface="Times New Roman" charset="0"/>
                <a:ea typeface="ＭＳ Ｐゴシック" charset="0"/>
              </a:defRPr>
            </a:lvl3pPr>
            <a:lvl4pPr marL="1600200" indent="-228600" eaLnBrk="0" hangingPunct="0">
              <a:defRPr sz="1400">
                <a:solidFill>
                  <a:schemeClr val="tx1"/>
                </a:solidFill>
                <a:latin typeface="Times New Roman" charset="0"/>
                <a:ea typeface="ＭＳ Ｐゴシック" charset="0"/>
              </a:defRPr>
            </a:lvl4pPr>
            <a:lvl5pPr marL="2057400" indent="-228600" eaLnBrk="0" hangingPunct="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B27028C4-6964-EE47-9350-265C1AC70D46}" type="slidenum">
              <a:rPr lang="en-US"/>
              <a:pPr/>
              <a:t>4</a:t>
            </a:fld>
            <a:endParaRPr lang="en-US"/>
          </a:p>
        </p:txBody>
      </p:sp>
      <p:sp>
        <p:nvSpPr>
          <p:cNvPr id="2" name="Title 1"/>
          <p:cNvSpPr>
            <a:spLocks noGrp="1"/>
          </p:cNvSpPr>
          <p:nvPr>
            <p:ph type="title"/>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537775299"/>
              </p:ext>
            </p:extLst>
          </p:nvPr>
        </p:nvGraphicFramePr>
        <p:xfrm>
          <a:off x="0" y="381000"/>
          <a:ext cx="9144000" cy="62060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Rectangle 3"/>
          <p:cNvSpPr txBox="1">
            <a:spLocks noChangeArrowheads="1"/>
          </p:cNvSpPr>
          <p:nvPr>
            <p:custDataLst>
              <p:tags r:id="rId4"/>
            </p:custDataLst>
          </p:nvPr>
        </p:nvSpPr>
        <p:spPr>
          <a:xfrm>
            <a:off x="965200" y="5291138"/>
            <a:ext cx="4114800" cy="709612"/>
          </a:xfrm>
          <a:prstGeom prst="rect">
            <a:avLst/>
          </a:prstGeom>
          <a:noFill/>
          <a:ln>
            <a:noFill/>
          </a:ln>
        </p:spPr>
        <p:txBody>
          <a:bodyPr lIns="91425" tIns="91425" rIns="91425" bIns="91425" anchor="t" anchorCtr="0">
            <a:normAutofit/>
          </a:bodyPr>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1079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a:lnSpc>
                <a:spcPct val="85000"/>
              </a:lnSpc>
              <a:spcBef>
                <a:spcPct val="0"/>
              </a:spcBef>
              <a:buFontTx/>
              <a:buNone/>
            </a:pPr>
            <a:endParaRPr lang="en-US" sz="2000" b="1" i="1" dirty="0">
              <a:latin typeface="Times" charset="0"/>
              <a:ea typeface="ＭＳ Ｐゴシック" charset="0"/>
            </a:endParaRPr>
          </a:p>
        </p:txBody>
      </p:sp>
    </p:spTree>
    <p:custDataLst>
      <p:tags r:id="rId1"/>
    </p:custDataLst>
    <p:extLst>
      <p:ext uri="{BB962C8B-B14F-4D97-AF65-F5344CB8AC3E}">
        <p14:creationId xmlns:p14="http://schemas.microsoft.com/office/powerpoint/2010/main" val="21481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89000" y="0"/>
            <a:ext cx="7340803" cy="6858000"/>
          </a:xfrm>
          <a:prstGeom prst="rect">
            <a:avLst/>
          </a:prstGeom>
        </p:spPr>
      </p:pic>
      <p:pic>
        <p:nvPicPr>
          <p:cNvPr id="5" name="Picture 4"/>
          <p:cNvPicPr>
            <a:picLocks noChangeAspect="1"/>
          </p:cNvPicPr>
          <p:nvPr/>
        </p:nvPicPr>
        <p:blipFill>
          <a:blip r:embed="rId5"/>
          <a:stretch>
            <a:fillRect/>
          </a:stretch>
        </p:blipFill>
        <p:spPr>
          <a:xfrm>
            <a:off x="6314795" y="0"/>
            <a:ext cx="2837793" cy="914400"/>
          </a:xfrm>
          <a:prstGeom prst="rect">
            <a:avLst/>
          </a:prstGeom>
        </p:spPr>
      </p:pic>
    </p:spTree>
    <p:extLst>
      <p:ext uri="{BB962C8B-B14F-4D97-AF65-F5344CB8AC3E}">
        <p14:creationId xmlns:p14="http://schemas.microsoft.com/office/powerpoint/2010/main" val="2368066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04800" y="342900"/>
            <a:ext cx="8420100" cy="6515100"/>
          </a:xfrm>
          <a:prstGeom prst="rect">
            <a:avLst/>
          </a:prstGeom>
        </p:spPr>
      </p:pic>
      <p:pic>
        <p:nvPicPr>
          <p:cNvPr id="6" name="Picture 5"/>
          <p:cNvPicPr>
            <a:picLocks noChangeAspect="1"/>
          </p:cNvPicPr>
          <p:nvPr/>
        </p:nvPicPr>
        <p:blipFill>
          <a:blip r:embed="rId5"/>
          <a:stretch>
            <a:fillRect/>
          </a:stretch>
        </p:blipFill>
        <p:spPr>
          <a:xfrm>
            <a:off x="6314795" y="0"/>
            <a:ext cx="2837793" cy="914400"/>
          </a:xfrm>
          <a:prstGeom prst="rect">
            <a:avLst/>
          </a:prstGeom>
        </p:spPr>
      </p:pic>
    </p:spTree>
    <p:extLst>
      <p:ext uri="{BB962C8B-B14F-4D97-AF65-F5344CB8AC3E}">
        <p14:creationId xmlns:p14="http://schemas.microsoft.com/office/powerpoint/2010/main" val="1920798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r="35555" b="94746"/>
          <a:stretch/>
        </p:blipFill>
        <p:spPr>
          <a:xfrm>
            <a:off x="304800" y="342900"/>
            <a:ext cx="5426387" cy="342273"/>
          </a:xfrm>
          <a:prstGeom prst="rect">
            <a:avLst/>
          </a:prstGeom>
        </p:spPr>
      </p:pic>
      <p:pic>
        <p:nvPicPr>
          <p:cNvPr id="7" name="Picture 6"/>
          <p:cNvPicPr>
            <a:picLocks noChangeAspect="1"/>
          </p:cNvPicPr>
          <p:nvPr/>
        </p:nvPicPr>
        <p:blipFill rotWithShape="1">
          <a:blip r:embed="rId5"/>
          <a:srcRect l="43395" t="28400" r="3224" b="1573"/>
          <a:stretch/>
        </p:blipFill>
        <p:spPr>
          <a:xfrm>
            <a:off x="152400" y="685800"/>
            <a:ext cx="4494721" cy="4562252"/>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592173" y="838200"/>
            <a:ext cx="6551828" cy="6019800"/>
          </a:xfrm>
          <a:prstGeom prst="rect">
            <a:avLst/>
          </a:prstGeom>
        </p:spPr>
      </p:pic>
      <p:pic>
        <p:nvPicPr>
          <p:cNvPr id="6" name="Picture 5"/>
          <p:cNvPicPr>
            <a:picLocks noChangeAspect="1"/>
          </p:cNvPicPr>
          <p:nvPr/>
        </p:nvPicPr>
        <p:blipFill>
          <a:blip r:embed="rId8"/>
          <a:stretch>
            <a:fillRect/>
          </a:stretch>
        </p:blipFill>
        <p:spPr>
          <a:xfrm>
            <a:off x="6314795" y="0"/>
            <a:ext cx="2837793" cy="914400"/>
          </a:xfrm>
          <a:prstGeom prst="rect">
            <a:avLst/>
          </a:prstGeom>
        </p:spPr>
      </p:pic>
    </p:spTree>
    <p:extLst>
      <p:ext uri="{BB962C8B-B14F-4D97-AF65-F5344CB8AC3E}">
        <p14:creationId xmlns:p14="http://schemas.microsoft.com/office/powerpoint/2010/main" val="1583037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219200"/>
            <a:ext cx="9144000" cy="5131165"/>
          </a:xfrm>
          <a:prstGeom prst="rect">
            <a:avLst/>
          </a:prstGeom>
        </p:spPr>
      </p:pic>
      <p:pic>
        <p:nvPicPr>
          <p:cNvPr id="5" name="Picture 4"/>
          <p:cNvPicPr>
            <a:picLocks noChangeAspect="1"/>
          </p:cNvPicPr>
          <p:nvPr/>
        </p:nvPicPr>
        <p:blipFill>
          <a:blip r:embed="rId5"/>
          <a:stretch>
            <a:fillRect/>
          </a:stretch>
        </p:blipFill>
        <p:spPr>
          <a:xfrm>
            <a:off x="6314795" y="0"/>
            <a:ext cx="2837793" cy="914400"/>
          </a:xfrm>
          <a:prstGeom prst="rect">
            <a:avLst/>
          </a:prstGeom>
        </p:spPr>
      </p:pic>
    </p:spTree>
    <p:extLst>
      <p:ext uri="{BB962C8B-B14F-4D97-AF65-F5344CB8AC3E}">
        <p14:creationId xmlns:p14="http://schemas.microsoft.com/office/powerpoint/2010/main" val="2943894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314795" y="0"/>
            <a:ext cx="2837793" cy="914400"/>
          </a:xfrm>
          <a:prstGeom prst="rect">
            <a:avLst/>
          </a:prstGeom>
        </p:spPr>
      </p:pic>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0" y="13720"/>
            <a:ext cx="6534736" cy="2577079"/>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4943" y="2362200"/>
            <a:ext cx="4969494" cy="6400800"/>
          </a:xfrm>
          <a:prstGeom prst="rect">
            <a:avLst/>
          </a:prstGeom>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640773" y="4953000"/>
            <a:ext cx="8503227" cy="1905000"/>
          </a:xfrm>
          <a:prstGeom prst="rect">
            <a:avLst/>
          </a:prstGeom>
        </p:spPr>
      </p:pic>
    </p:spTree>
    <p:extLst>
      <p:ext uri="{BB962C8B-B14F-4D97-AF65-F5344CB8AC3E}">
        <p14:creationId xmlns:p14="http://schemas.microsoft.com/office/powerpoint/2010/main" val="41727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6057900" cy="660400"/>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0" y="568514"/>
            <a:ext cx="5410200" cy="6289486"/>
          </a:xfrm>
          <a:prstGeom prst="rect">
            <a:avLst/>
          </a:prstGeom>
        </p:spPr>
      </p:pic>
      <p:pic>
        <p:nvPicPr>
          <p:cNvPr id="7" name="Picture 6"/>
          <p:cNvPicPr>
            <a:picLocks noChangeAspect="1"/>
          </p:cNvPicPr>
          <p:nvPr/>
        </p:nvPicPr>
        <p:blipFill>
          <a:blip r:embed="rId7"/>
          <a:stretch>
            <a:fillRect/>
          </a:stretch>
        </p:blipFill>
        <p:spPr>
          <a:xfrm>
            <a:off x="6314795" y="0"/>
            <a:ext cx="2837793" cy="914400"/>
          </a:xfrm>
          <a:prstGeom prst="rect">
            <a:avLst/>
          </a:prstGeom>
        </p:spPr>
      </p:pic>
    </p:spTree>
    <p:extLst>
      <p:ext uri="{BB962C8B-B14F-4D97-AF65-F5344CB8AC3E}">
        <p14:creationId xmlns:p14="http://schemas.microsoft.com/office/powerpoint/2010/main" val="2693442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6057900" cy="660400"/>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0" y="568514"/>
            <a:ext cx="5410200" cy="6289486"/>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990600" y="888267"/>
            <a:ext cx="8153400" cy="5969734"/>
          </a:xfrm>
          <a:prstGeom prst="rect">
            <a:avLst/>
          </a:prstGeom>
        </p:spPr>
      </p:pic>
      <p:pic>
        <p:nvPicPr>
          <p:cNvPr id="7" name="Picture 6"/>
          <p:cNvPicPr>
            <a:picLocks noChangeAspect="1"/>
          </p:cNvPicPr>
          <p:nvPr/>
        </p:nvPicPr>
        <p:blipFill>
          <a:blip r:embed="rId9"/>
          <a:stretch>
            <a:fillRect/>
          </a:stretch>
        </p:blipFill>
        <p:spPr>
          <a:xfrm>
            <a:off x="6314795" y="0"/>
            <a:ext cx="2837793" cy="914400"/>
          </a:xfrm>
          <a:prstGeom prst="rect">
            <a:avLst/>
          </a:prstGeom>
        </p:spPr>
      </p:pic>
    </p:spTree>
    <p:extLst>
      <p:ext uri="{BB962C8B-B14F-4D97-AF65-F5344CB8AC3E}">
        <p14:creationId xmlns:p14="http://schemas.microsoft.com/office/powerpoint/2010/main" val="1795129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266" y="1295400"/>
            <a:ext cx="9144000" cy="2347929"/>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0" y="3810000"/>
            <a:ext cx="9144000" cy="2111829"/>
          </a:xfrm>
          <a:prstGeom prst="rect">
            <a:avLst/>
          </a:prstGeom>
        </p:spPr>
      </p:pic>
      <p:pic>
        <p:nvPicPr>
          <p:cNvPr id="6" name="Picture 5"/>
          <p:cNvPicPr>
            <a:picLocks noChangeAspect="1"/>
          </p:cNvPicPr>
          <p:nvPr/>
        </p:nvPicPr>
        <p:blipFill>
          <a:blip r:embed="rId7"/>
          <a:stretch>
            <a:fillRect/>
          </a:stretch>
        </p:blipFill>
        <p:spPr>
          <a:xfrm>
            <a:off x="6314795" y="0"/>
            <a:ext cx="2837793" cy="914400"/>
          </a:xfrm>
          <a:prstGeom prst="rect">
            <a:avLst/>
          </a:prstGeom>
        </p:spPr>
      </p:pic>
    </p:spTree>
    <p:extLst>
      <p:ext uri="{BB962C8B-B14F-4D97-AF65-F5344CB8AC3E}">
        <p14:creationId xmlns:p14="http://schemas.microsoft.com/office/powerpoint/2010/main" val="3406785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5000" y="1600200"/>
            <a:ext cx="2971800" cy="4525963"/>
          </a:xfrm>
        </p:spPr>
        <p:txBody>
          <a:bodyPr/>
          <a:lstStyle/>
          <a:p>
            <a:pPr indent="0">
              <a:buNone/>
            </a:pPr>
            <a:r>
              <a:rPr lang="en-US" sz="2400" dirty="0" smtClean="0"/>
              <a:t>Part A</a:t>
            </a:r>
          </a:p>
          <a:p>
            <a:pPr indent="0">
              <a:buNone/>
            </a:pPr>
            <a:r>
              <a:rPr lang="en-US" sz="2400" dirty="0" smtClean="0"/>
              <a:t>Create a model that shows the total cost to deliver to all the stores for each type of vehicle based only on the information provided.  Justify your models, including any assumptions you made.  </a:t>
            </a:r>
            <a:endParaRPr lang="en-US" sz="24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8600" y="9311"/>
            <a:ext cx="5942273" cy="6858000"/>
          </a:xfrm>
          <a:prstGeom prst="rect">
            <a:avLst/>
          </a:prstGeom>
        </p:spPr>
      </p:pic>
      <p:pic>
        <p:nvPicPr>
          <p:cNvPr id="7" name="Picture 6"/>
          <p:cNvPicPr>
            <a:picLocks noChangeAspect="1"/>
          </p:cNvPicPr>
          <p:nvPr/>
        </p:nvPicPr>
        <p:blipFill>
          <a:blip r:embed="rId5"/>
          <a:stretch>
            <a:fillRect/>
          </a:stretch>
        </p:blipFill>
        <p:spPr>
          <a:xfrm>
            <a:off x="6314795" y="0"/>
            <a:ext cx="2837793" cy="914400"/>
          </a:xfrm>
          <a:prstGeom prst="rect">
            <a:avLst/>
          </a:prstGeom>
        </p:spPr>
      </p:pic>
    </p:spTree>
    <p:extLst>
      <p:ext uri="{BB962C8B-B14F-4D97-AF65-F5344CB8AC3E}">
        <p14:creationId xmlns:p14="http://schemas.microsoft.com/office/powerpoint/2010/main" val="2907050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67400" y="1828800"/>
            <a:ext cx="2895600" cy="4525963"/>
          </a:xfrm>
        </p:spPr>
        <p:txBody>
          <a:bodyPr/>
          <a:lstStyle/>
          <a:p>
            <a:pPr indent="0">
              <a:buNone/>
            </a:pPr>
            <a:r>
              <a:rPr lang="en-US" sz="2800" dirty="0" smtClean="0"/>
              <a:t>Part B</a:t>
            </a:r>
          </a:p>
          <a:p>
            <a:pPr indent="0">
              <a:buNone/>
            </a:pPr>
            <a:r>
              <a:rPr lang="en-US" sz="2800" dirty="0" smtClean="0"/>
              <a:t>Determine when it is more cost efficient to use the van for deliveries than it is to use the truck.  Justify your answer. </a:t>
            </a:r>
            <a:endParaRPr lang="en-US" sz="28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8600" y="9311"/>
            <a:ext cx="5942273" cy="6858000"/>
          </a:xfrm>
          <a:prstGeom prst="rect">
            <a:avLst/>
          </a:prstGeom>
        </p:spPr>
      </p:pic>
      <p:pic>
        <p:nvPicPr>
          <p:cNvPr id="7" name="Picture 6"/>
          <p:cNvPicPr>
            <a:picLocks noChangeAspect="1"/>
          </p:cNvPicPr>
          <p:nvPr/>
        </p:nvPicPr>
        <p:blipFill>
          <a:blip r:embed="rId5"/>
          <a:stretch>
            <a:fillRect/>
          </a:stretch>
        </p:blipFill>
        <p:spPr>
          <a:xfrm>
            <a:off x="6314795" y="0"/>
            <a:ext cx="2837793" cy="914400"/>
          </a:xfrm>
          <a:prstGeom prst="rect">
            <a:avLst/>
          </a:prstGeom>
        </p:spPr>
      </p:pic>
    </p:spTree>
    <p:extLst>
      <p:ext uri="{BB962C8B-B14F-4D97-AF65-F5344CB8AC3E}">
        <p14:creationId xmlns:p14="http://schemas.microsoft.com/office/powerpoint/2010/main" val="273636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5-12 at 6.10.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0600"/>
            <a:ext cx="8140700" cy="4267200"/>
          </a:xfrm>
          <a:prstGeom prst="rect">
            <a:avLst/>
          </a:prstGeom>
        </p:spPr>
      </p:pic>
      <p:sp>
        <p:nvSpPr>
          <p:cNvPr id="3" name="Text Placeholder 2"/>
          <p:cNvSpPr txBox="1">
            <a:spLocks/>
          </p:cNvSpPr>
          <p:nvPr/>
        </p:nvSpPr>
        <p:spPr>
          <a:xfrm>
            <a:off x="1066800" y="3733800"/>
            <a:ext cx="7010400" cy="2819400"/>
          </a:xfrm>
          <a:prstGeom prst="rect">
            <a:avLst/>
          </a:prstGeom>
          <a:solidFill>
            <a:schemeClr val="bg1"/>
          </a:solidFill>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r>
              <a:rPr lang="en-US" sz="2800" dirty="0" smtClean="0">
                <a:solidFill>
                  <a:srgbClr val="800000"/>
                </a:solidFill>
              </a:rPr>
              <a:t>Look at the 9-12 Implementation Guides.  </a:t>
            </a:r>
          </a:p>
          <a:p>
            <a:r>
              <a:rPr lang="en-US" sz="2800" dirty="0" smtClean="0">
                <a:solidFill>
                  <a:srgbClr val="800000"/>
                </a:solidFill>
              </a:rPr>
              <a:t>Read through Primary Resources, Materials (Curriculum) and Classroom Culture.  </a:t>
            </a:r>
          </a:p>
          <a:p>
            <a:r>
              <a:rPr lang="en-US" sz="2800" dirty="0" smtClean="0">
                <a:solidFill>
                  <a:srgbClr val="800000"/>
                </a:solidFill>
              </a:rPr>
              <a:t>Consider where you are in your implementation.  </a:t>
            </a:r>
            <a:endParaRPr lang="en-US" sz="2800" dirty="0">
              <a:solidFill>
                <a:srgbClr val="800000"/>
              </a:solidFill>
            </a:endParaRPr>
          </a:p>
        </p:txBody>
      </p:sp>
    </p:spTree>
    <p:extLst>
      <p:ext uri="{BB962C8B-B14F-4D97-AF65-F5344CB8AC3E}">
        <p14:creationId xmlns:p14="http://schemas.microsoft.com/office/powerpoint/2010/main" val="3661241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882" y="0"/>
            <a:ext cx="6696733" cy="4343400"/>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064606" y="-29036"/>
            <a:ext cx="2079394" cy="6858000"/>
          </a:xfrm>
          <a:prstGeom prst="rect">
            <a:avLst/>
          </a:prstGeom>
        </p:spPr>
      </p:pic>
      <p:pic>
        <p:nvPicPr>
          <p:cNvPr id="6" name="Picture 5"/>
          <p:cNvPicPr>
            <a:picLocks noChangeAspect="1"/>
          </p:cNvPicPr>
          <p:nvPr/>
        </p:nvPicPr>
        <p:blipFill>
          <a:blip r:embed="rId7"/>
          <a:stretch>
            <a:fillRect/>
          </a:stretch>
        </p:blipFill>
        <p:spPr>
          <a:xfrm>
            <a:off x="0" y="5943600"/>
            <a:ext cx="2837793" cy="914400"/>
          </a:xfrm>
          <a:prstGeom prst="rect">
            <a:avLst/>
          </a:prstGeom>
        </p:spPr>
      </p:pic>
    </p:spTree>
    <p:extLst>
      <p:ext uri="{BB962C8B-B14F-4D97-AF65-F5344CB8AC3E}">
        <p14:creationId xmlns:p14="http://schemas.microsoft.com/office/powerpoint/2010/main" val="1536455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r="501" b="87027"/>
          <a:stretch/>
        </p:blipFill>
        <p:spPr>
          <a:xfrm>
            <a:off x="0" y="0"/>
            <a:ext cx="6591422" cy="889704"/>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200400" y="1600200"/>
            <a:ext cx="5886450" cy="3581400"/>
          </a:xfrm>
          <a:prstGeom prst="rect">
            <a:avLst/>
          </a:prstGeom>
        </p:spPr>
      </p:pic>
      <p:pic>
        <p:nvPicPr>
          <p:cNvPr id="7" name="Picture 6"/>
          <p:cNvPicPr>
            <a:picLocks noChangeAspect="1"/>
          </p:cNvPicPr>
          <p:nvPr/>
        </p:nvPicPr>
        <p:blipFill>
          <a:blip r:embed="rId7"/>
          <a:stretch>
            <a:fillRect/>
          </a:stretch>
        </p:blipFill>
        <p:spPr>
          <a:xfrm>
            <a:off x="6306207" y="5943600"/>
            <a:ext cx="2837793" cy="914400"/>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8">
                    <a14:imgEffect>
                      <a14:sharpenSoften amount="50000"/>
                    </a14:imgEffect>
                  </a14:imgLayer>
                </a14:imgProps>
              </a:ext>
            </a:extLst>
          </a:blip>
          <a:srcRect l="26844" t="14017" r="26494" b="695"/>
          <a:stretch/>
        </p:blipFill>
        <p:spPr>
          <a:xfrm>
            <a:off x="0" y="1008958"/>
            <a:ext cx="3091165" cy="5849042"/>
          </a:xfrm>
          <a:prstGeom prst="rect">
            <a:avLst/>
          </a:prstGeom>
        </p:spPr>
      </p:pic>
    </p:spTree>
    <p:extLst>
      <p:ext uri="{BB962C8B-B14F-4D97-AF65-F5344CB8AC3E}">
        <p14:creationId xmlns:p14="http://schemas.microsoft.com/office/powerpoint/2010/main" val="1363646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r="501" b="87027"/>
          <a:stretch/>
        </p:blipFill>
        <p:spPr>
          <a:xfrm>
            <a:off x="0" y="0"/>
            <a:ext cx="6591422" cy="889704"/>
          </a:xfrm>
          <a:prstGeom prst="rect">
            <a:avLst/>
          </a:prstGeom>
        </p:spPr>
      </p:pic>
      <p:pic>
        <p:nvPicPr>
          <p:cNvPr id="7" name="Picture 6"/>
          <p:cNvPicPr>
            <a:picLocks noChangeAspect="1"/>
          </p:cNvPicPr>
          <p:nvPr/>
        </p:nvPicPr>
        <p:blipFill>
          <a:blip r:embed="rId5"/>
          <a:stretch>
            <a:fillRect/>
          </a:stretch>
        </p:blipFill>
        <p:spPr>
          <a:xfrm>
            <a:off x="6306207" y="5943600"/>
            <a:ext cx="2837793" cy="914400"/>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6">
                    <a14:imgEffect>
                      <a14:sharpenSoften amount="50000"/>
                    </a14:imgEffect>
                  </a14:imgLayer>
                </a14:imgProps>
              </a:ext>
            </a:extLst>
          </a:blip>
          <a:srcRect l="26844" t="14017" r="26494" b="695"/>
          <a:stretch/>
        </p:blipFill>
        <p:spPr>
          <a:xfrm>
            <a:off x="0" y="1008958"/>
            <a:ext cx="3091165" cy="5849042"/>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3124200" y="762000"/>
            <a:ext cx="5984383" cy="5181600"/>
          </a:xfrm>
          <a:prstGeom prst="rect">
            <a:avLst/>
          </a:prstGeom>
        </p:spPr>
      </p:pic>
    </p:spTree>
    <p:extLst>
      <p:ext uri="{BB962C8B-B14F-4D97-AF65-F5344CB8AC3E}">
        <p14:creationId xmlns:p14="http://schemas.microsoft.com/office/powerpoint/2010/main" val="303800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183444" y="1164200"/>
            <a:ext cx="9327444" cy="4627000"/>
          </a:xfrm>
          <a:prstGeom prst="rect">
            <a:avLst/>
          </a:prstGeom>
        </p:spPr>
      </p:pic>
    </p:spTree>
    <p:extLst>
      <p:ext uri="{BB962C8B-B14F-4D97-AF65-F5344CB8AC3E}">
        <p14:creationId xmlns:p14="http://schemas.microsoft.com/office/powerpoint/2010/main" val="1551737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
            <a:ext cx="8763000" cy="2123857"/>
          </a:xfrm>
          <a:prstGeom prst="rect">
            <a:avLst/>
          </a:prstGeom>
        </p:spPr>
      </p:pic>
      <p:sp>
        <p:nvSpPr>
          <p:cNvPr id="203" name="Shape 203"/>
          <p:cNvSpPr txBox="1">
            <a:spLocks noGrp="1"/>
          </p:cNvSpPr>
          <p:nvPr>
            <p:ph type="title"/>
          </p:nvPr>
        </p:nvSpPr>
        <p:spPr>
          <a:xfrm>
            <a:off x="457200" y="1447800"/>
            <a:ext cx="7772400" cy="457200"/>
          </a:xfrm>
          <a:prstGeom prst="rect">
            <a:avLst/>
          </a:prstGeom>
          <a:noFill/>
          <a:ln>
            <a:noFill/>
          </a:ln>
        </p:spPr>
        <p:txBody>
          <a:bodyPr lIns="91425" tIns="45700" rIns="91425" bIns="45700" anchor="ctr" anchorCtr="0">
            <a:noAutofit/>
          </a:bodyPr>
          <a:lstStyle/>
          <a:p>
            <a:pPr lvl="0">
              <a:buSzPct val="25000"/>
            </a:pP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The </a:t>
            </a:r>
            <a:r>
              <a:rPr lang="en-US" sz="3200" dirty="0"/>
              <a:t>National Council of Teachers of Mathematics (NCTM) in their 1991 professional standards describes</a:t>
            </a:r>
            <a:br>
              <a:rPr lang="en-US" sz="3200" dirty="0"/>
            </a:br>
            <a:r>
              <a:rPr lang="en-US" sz="3200" dirty="0">
                <a:solidFill>
                  <a:srgbClr val="FF0000"/>
                </a:solidFill>
              </a:rPr>
              <a:t>discourse</a:t>
            </a:r>
            <a:r>
              <a:rPr lang="en-US" sz="3200" dirty="0"/>
              <a:t> as ways of representing, thinking, talking, agreeing, and disagreeing; the way ideas are </a:t>
            </a:r>
            <a:r>
              <a:rPr lang="en-US" sz="3200" dirty="0" smtClean="0"/>
              <a:t>exchanged and </a:t>
            </a:r>
            <a:r>
              <a:rPr lang="en-US" sz="3200" dirty="0"/>
              <a:t>what the ideas entail; and as being shaped by the tasks in which students engage as well as by the</a:t>
            </a:r>
            <a:br>
              <a:rPr lang="en-US" sz="3200" dirty="0"/>
            </a:br>
            <a:r>
              <a:rPr lang="en-US" sz="3200" dirty="0"/>
              <a:t>nature of the learning environment. </a:t>
            </a:r>
            <a:endParaRPr lang="en-US" sz="3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395520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82600" y="64783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Math Talks</a:t>
            </a:r>
          </a:p>
        </p:txBody>
      </p:sp>
      <p:sp>
        <p:nvSpPr>
          <p:cNvPr id="212" name="Shape 21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0" marR="0" lvl="0" indent="0" algn="l" rtl="0">
              <a:spcBef>
                <a:spcPts val="64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In your Table Groups discuss: </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What are some main components of a Math Talk?</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How do you do a Math Talk?</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213" name="Shape 213"/>
          <p:cNvPicPr preferRelativeResize="0"/>
          <p:nvPr/>
        </p:nvPicPr>
        <p:blipFill rotWithShape="1">
          <a:blip r:embed="rId3">
            <a:alphaModFix/>
          </a:blip>
          <a:srcRect/>
          <a:stretch/>
        </p:blipFill>
        <p:spPr>
          <a:xfrm rot="-372405">
            <a:off x="6228675" y="3786998"/>
            <a:ext cx="2524477" cy="2591161"/>
          </a:xfrm>
          <a:prstGeom prst="rect">
            <a:avLst/>
          </a:prstGeom>
          <a:noFill/>
          <a:ln>
            <a:noFill/>
          </a:ln>
        </p:spPr>
      </p:pic>
      <p:pic>
        <p:nvPicPr>
          <p:cNvPr id="214" name="Shape 214"/>
          <p:cNvPicPr preferRelativeResize="0"/>
          <p:nvPr/>
        </p:nvPicPr>
        <p:blipFill rotWithShape="1">
          <a:blip r:embed="rId4">
            <a:alphaModFix/>
          </a:blip>
          <a:srcRect/>
          <a:stretch/>
        </p:blipFill>
        <p:spPr>
          <a:xfrm>
            <a:off x="0" y="228600"/>
            <a:ext cx="457200" cy="502646"/>
          </a:xfrm>
          <a:prstGeom prst="rect">
            <a:avLst/>
          </a:prstGeom>
          <a:noFill/>
          <a:ln>
            <a:noFill/>
          </a:ln>
        </p:spPr>
      </p:pic>
    </p:spTree>
    <p:extLst>
      <p:ext uri="{BB962C8B-B14F-4D97-AF65-F5344CB8AC3E}">
        <p14:creationId xmlns:p14="http://schemas.microsoft.com/office/powerpoint/2010/main" val="233021716"/>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number talk</a:t>
            </a:r>
            <a:endParaRPr lang="en-US" dirty="0"/>
          </a:p>
        </p:txBody>
      </p:sp>
      <p:sp>
        <p:nvSpPr>
          <p:cNvPr id="3" name="Text Placeholder 2"/>
          <p:cNvSpPr>
            <a:spLocks noGrp="1"/>
          </p:cNvSpPr>
          <p:nvPr>
            <p:ph type="body" idx="1"/>
          </p:nvPr>
        </p:nvSpPr>
        <p:spPr/>
        <p:txBody>
          <a:bodyPr/>
          <a:lstStyle/>
          <a:p>
            <a:pPr marL="203200" indent="0">
              <a:buNone/>
            </a:pPr>
            <a:r>
              <a:rPr lang="en-US" dirty="0">
                <a:hlinkClick r:id="rId3"/>
              </a:rPr>
              <a:t>https://www.youtube.com/watch?v=</a:t>
            </a:r>
            <a:r>
              <a:rPr lang="en-US" dirty="0" smtClean="0">
                <a:hlinkClick r:id="rId3"/>
              </a:rPr>
              <a:t>59T97wPANzU</a:t>
            </a:r>
            <a:endParaRPr lang="en-US" dirty="0" smtClean="0"/>
          </a:p>
          <a:p>
            <a:pPr marL="203200" indent="0">
              <a:buNone/>
            </a:pPr>
            <a:endParaRPr lang="en-US" dirty="0"/>
          </a:p>
        </p:txBody>
      </p:sp>
      <p:pic>
        <p:nvPicPr>
          <p:cNvPr id="4" name="Picture 3" descr="Screen Shot 2016-05-17 at 11.44.4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048000"/>
            <a:ext cx="7924800" cy="3517900"/>
          </a:xfrm>
          <a:prstGeom prst="rect">
            <a:avLst/>
          </a:prstGeom>
        </p:spPr>
      </p:pic>
    </p:spTree>
    <p:extLst>
      <p:ext uri="{BB962C8B-B14F-4D97-AF65-F5344CB8AC3E}">
        <p14:creationId xmlns:p14="http://schemas.microsoft.com/office/powerpoint/2010/main" val="4125923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uYAgKnjfjTjGapmCO0AQNx"/>
</p:tagLst>
</file>

<file path=ppt/tags/tag2.xml><?xml version="1.0" encoding="utf-8"?>
<p:tagLst xmlns:a="http://schemas.openxmlformats.org/drawingml/2006/main" xmlns:r="http://schemas.openxmlformats.org/officeDocument/2006/relationships" xmlns:p="http://schemas.openxmlformats.org/presentationml/2006/main">
  <p:tag name="DVSHAPEID" val="bRlX2rBtdJCDOlQFyI9qG9"/>
</p:tagLst>
</file>

<file path=ppt/tags/tag3.xml><?xml version="1.0" encoding="utf-8"?>
<p:tagLst xmlns:a="http://schemas.openxmlformats.org/drawingml/2006/main" xmlns:r="http://schemas.openxmlformats.org/officeDocument/2006/relationships" xmlns:p="http://schemas.openxmlformats.org/presentationml/2006/main">
  <p:tag name="DVSHAPEID" val="ZdqajkOIsne9D425xslorx"/>
</p:tagLst>
</file>

<file path=ppt/tags/tag4.xml><?xml version="1.0" encoding="utf-8"?>
<p:tagLst xmlns:a="http://schemas.openxmlformats.org/drawingml/2006/main" xmlns:r="http://schemas.openxmlformats.org/officeDocument/2006/relationships" xmlns:p="http://schemas.openxmlformats.org/presentationml/2006/main">
  <p:tag name="DVSHAPEID" val="Nk1CLupcwKvZ7TuieVIK6s"/>
</p:tagLst>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14216</TotalTime>
  <Words>2429</Words>
  <Application>Microsoft Office PowerPoint</Application>
  <PresentationFormat>On-screen Show (4:3)</PresentationFormat>
  <Paragraphs>459</Paragraphs>
  <Slides>52</Slides>
  <Notes>45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52</vt:i4>
      </vt:variant>
    </vt:vector>
  </HeadingPairs>
  <TitlesOfParts>
    <vt:vector size="63" baseType="lpstr">
      <vt:lpstr>ＭＳ Ｐゴシック</vt:lpstr>
      <vt:lpstr>Arial</vt:lpstr>
      <vt:lpstr>Calibri</vt:lpstr>
      <vt:lpstr>Droid Sans Mono</vt:lpstr>
      <vt:lpstr>Segoe Print</vt:lpstr>
      <vt:lpstr>Times</vt:lpstr>
      <vt:lpstr>Times New Roman</vt:lpstr>
      <vt:lpstr>1_Office Theme</vt:lpstr>
      <vt:lpstr>Office Theme</vt:lpstr>
      <vt:lpstr>Nature Illustration 16x9</vt:lpstr>
      <vt:lpstr>1_Nature Illustration 16x9</vt:lpstr>
      <vt:lpstr>Mathematics Instructional Design, Delivery, and Assessment</vt:lpstr>
      <vt:lpstr>Mathematics Instructional Design, Delivery, and Assessments  Pre Post </vt:lpstr>
      <vt:lpstr>Professional Learning Standards</vt:lpstr>
      <vt:lpstr>PowerPoint Presentation</vt:lpstr>
      <vt:lpstr>PowerPoint Presentation</vt:lpstr>
      <vt:lpstr>PowerPoint Presentation</vt:lpstr>
      <vt:lpstr>          The National Council of Teachers of Mathematics (NCTM) in their 1991 professional standards describes discourse as ways of representing, thinking, talking, agreeing, and disagreeing; the way ideas are exchanged and what the ideas entail; and as being shaped by the tasks in which students engage as well as by the nature of the learning environment. </vt:lpstr>
      <vt:lpstr>Math Talks</vt:lpstr>
      <vt:lpstr>High School number talk</vt:lpstr>
      <vt:lpstr>Getting Started</vt:lpstr>
      <vt:lpstr>Opportunity for application </vt:lpstr>
      <vt:lpstr>PowerPoint Presentation</vt:lpstr>
      <vt:lpstr>PowerPoint Presentation</vt:lpstr>
      <vt:lpstr>PowerPoint Presentation</vt:lpstr>
      <vt:lpstr>PowerPoint Presentation</vt:lpstr>
      <vt:lpstr>Planning a Number Talk </vt:lpstr>
      <vt:lpstr>Jigsaw Concerns</vt:lpstr>
      <vt:lpstr>PowerPoint Presentation</vt:lpstr>
      <vt:lpstr>Create your own Math Talk based on the following PARCC Problem</vt:lpstr>
      <vt:lpstr>PowerPoint Presentation</vt:lpstr>
      <vt:lpstr>Create your own Math Talk based on a PARCC Problem and an upcoming lesson in your classroom </vt:lpstr>
      <vt:lpstr>Re-engagement Tasks</vt:lpstr>
      <vt:lpstr>PowerPoint Presentation</vt:lpstr>
      <vt:lpstr>PowerPoint Presentation</vt:lpstr>
      <vt:lpstr>Student 2</vt:lpstr>
      <vt:lpstr>5th Grade Re-engagement Lesson Video</vt:lpstr>
      <vt:lpstr>Create your own Re-engagement Lesson based on a PARCC Problem and an upcoming lesson in your classroom </vt:lpstr>
      <vt:lpstr>Resources</vt:lpstr>
      <vt:lpstr>Mathematics Instructional Design, Delivery, and Assessments  Pre Post </vt:lpstr>
      <vt:lpstr>PowerPoint Presentation</vt:lpstr>
      <vt:lpstr>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Math Talks</dc:title>
  <dc:creator>Owner</dc:creator>
  <cp:lastModifiedBy>Suzy Dees</cp:lastModifiedBy>
  <cp:revision>73</cp:revision>
  <cp:lastPrinted>2015-12-08T14:25:44Z</cp:lastPrinted>
  <dcterms:modified xsi:type="dcterms:W3CDTF">2016-08-17T18:17:00Z</dcterms:modified>
</cp:coreProperties>
</file>