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9" r:id="rId3"/>
    <p:sldMasterId id="2147483685" r:id="rId4"/>
  </p:sldMasterIdLst>
  <p:notesMasterIdLst>
    <p:notesMasterId r:id="rId24"/>
  </p:notesMasterIdLst>
  <p:handoutMasterIdLst>
    <p:handoutMasterId r:id="rId25"/>
  </p:handoutMasterIdLst>
  <p:sldIdLst>
    <p:sldId id="257" r:id="rId5"/>
    <p:sldId id="432" r:id="rId6"/>
    <p:sldId id="418" r:id="rId7"/>
    <p:sldId id="425" r:id="rId8"/>
    <p:sldId id="413" r:id="rId9"/>
    <p:sldId id="417" r:id="rId10"/>
    <p:sldId id="424" r:id="rId11"/>
    <p:sldId id="430" r:id="rId12"/>
    <p:sldId id="431" r:id="rId13"/>
    <p:sldId id="406" r:id="rId14"/>
    <p:sldId id="403" r:id="rId15"/>
    <p:sldId id="402" r:id="rId16"/>
    <p:sldId id="428" r:id="rId17"/>
    <p:sldId id="405" r:id="rId18"/>
    <p:sldId id="404" r:id="rId19"/>
    <p:sldId id="429" r:id="rId20"/>
    <p:sldId id="407" r:id="rId21"/>
    <p:sldId id="422" r:id="rId22"/>
    <p:sldId id="426"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4">
          <p15:clr>
            <a:srgbClr val="A4A3A4"/>
          </p15:clr>
        </p15:guide>
        <p15:guide id="2" pos="27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E9F9"/>
    <a:srgbClr val="68E43C"/>
    <a:srgbClr val="3CE468"/>
    <a:srgbClr val="E7E083"/>
    <a:srgbClr val="D397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64093" autoAdjust="0"/>
  </p:normalViewPr>
  <p:slideViewPr>
    <p:cSldViewPr snapToGrid="0" snapToObjects="1" showGuides="1">
      <p:cViewPr varScale="1">
        <p:scale>
          <a:sx n="33" d="100"/>
          <a:sy n="33" d="100"/>
        </p:scale>
        <p:origin x="1458" y="42"/>
      </p:cViewPr>
      <p:guideLst>
        <p:guide orient="horz" pos="2134"/>
        <p:guide pos="2775"/>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7F8A7-CB97-4A34-A208-24A1B043C06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2C50B923-20E9-4DA7-B660-628AC2F5EB4B}">
      <dgm:prSet phldrT="[Text]" custT="1"/>
      <dgm:spPr/>
      <dgm:t>
        <a:bodyPr/>
        <a:lstStyle/>
        <a:p>
          <a:r>
            <a:rPr lang="en-US" sz="3600" dirty="0" smtClean="0">
              <a:solidFill>
                <a:schemeClr val="bg1"/>
              </a:solidFill>
            </a:rPr>
            <a:t>Statewide Training</a:t>
          </a:r>
          <a:endParaRPr lang="en-US" sz="3600" dirty="0"/>
        </a:p>
      </dgm:t>
    </dgm:pt>
    <dgm:pt modelId="{719EC0EF-7EB0-4A2B-9C6C-7C11D3EB9011}" type="parTrans" cxnId="{26BE387A-EDD1-4635-A242-C2AA1C4B42D4}">
      <dgm:prSet/>
      <dgm:spPr/>
      <dgm:t>
        <a:bodyPr/>
        <a:lstStyle/>
        <a:p>
          <a:endParaRPr lang="en-US"/>
        </a:p>
      </dgm:t>
    </dgm:pt>
    <dgm:pt modelId="{17B8E793-6661-4371-A168-2CEAAA9D7F4E}" type="sibTrans" cxnId="{26BE387A-EDD1-4635-A242-C2AA1C4B42D4}">
      <dgm:prSet/>
      <dgm:spPr/>
      <dgm:t>
        <a:bodyPr/>
        <a:lstStyle/>
        <a:p>
          <a:endParaRPr lang="en-US"/>
        </a:p>
      </dgm:t>
    </dgm:pt>
    <dgm:pt modelId="{9A8BF447-51A0-4BE5-9616-739FD3B62DFF}">
      <dgm:prSet phldrT="[Text]" custT="1"/>
      <dgm:spPr/>
      <dgm:t>
        <a:bodyPr/>
        <a:lstStyle/>
        <a:p>
          <a:r>
            <a:rPr lang="en-US" sz="1800" dirty="0" smtClean="0"/>
            <a:t>for </a:t>
          </a:r>
          <a:r>
            <a:rPr lang="en-US" sz="1800" b="1" dirty="0" smtClean="0"/>
            <a:t>AREA Coordinators </a:t>
          </a:r>
          <a:r>
            <a:rPr lang="en-US" sz="1800" b="0" dirty="0" smtClean="0"/>
            <a:t>hired by Area Fiscal Agents</a:t>
          </a:r>
          <a:endParaRPr lang="en-US" sz="1800" b="0" dirty="0"/>
        </a:p>
      </dgm:t>
    </dgm:pt>
    <dgm:pt modelId="{9D4F1FEA-B9BC-46F7-84DD-E533D419D6C8}" type="parTrans" cxnId="{A1526A86-BBC6-4784-B61A-9E27259E8D8F}">
      <dgm:prSet/>
      <dgm:spPr/>
      <dgm:t>
        <a:bodyPr/>
        <a:lstStyle/>
        <a:p>
          <a:endParaRPr lang="en-US"/>
        </a:p>
      </dgm:t>
    </dgm:pt>
    <dgm:pt modelId="{E45AC48A-9A5C-43B5-B8B5-1E594D982336}" type="sibTrans" cxnId="{A1526A86-BBC6-4784-B61A-9E27259E8D8F}">
      <dgm:prSet/>
      <dgm:spPr/>
      <dgm:t>
        <a:bodyPr/>
        <a:lstStyle/>
        <a:p>
          <a:endParaRPr lang="en-US"/>
        </a:p>
      </dgm:t>
    </dgm:pt>
    <dgm:pt modelId="{3A9A43E4-9695-4666-8781-E98399282A46}">
      <dgm:prSet phldrT="[Text]" custT="1"/>
      <dgm:spPr/>
      <dgm:t>
        <a:bodyPr/>
        <a:lstStyle/>
        <a:p>
          <a:r>
            <a:rPr lang="en-US" sz="3400" dirty="0" smtClean="0">
              <a:solidFill>
                <a:srgbClr val="FFC000"/>
              </a:solidFill>
            </a:rPr>
            <a:t>Regional Capacity Building </a:t>
          </a:r>
          <a:endParaRPr lang="en-US" sz="3400" dirty="0">
            <a:solidFill>
              <a:srgbClr val="FFC000"/>
            </a:solidFill>
          </a:endParaRPr>
        </a:p>
      </dgm:t>
    </dgm:pt>
    <dgm:pt modelId="{28EAB2B7-0F22-4508-A0F8-D9DFF07A23F2}" type="parTrans" cxnId="{3C431C45-C8E5-4797-9959-6FFCF6302DDB}">
      <dgm:prSet/>
      <dgm:spPr/>
      <dgm:t>
        <a:bodyPr/>
        <a:lstStyle/>
        <a:p>
          <a:endParaRPr lang="en-US"/>
        </a:p>
      </dgm:t>
    </dgm:pt>
    <dgm:pt modelId="{4C93E329-7261-4A8A-B403-07CBF5B8C700}" type="sibTrans" cxnId="{3C431C45-C8E5-4797-9959-6FFCF6302DDB}">
      <dgm:prSet/>
      <dgm:spPr/>
      <dgm:t>
        <a:bodyPr/>
        <a:lstStyle/>
        <a:p>
          <a:endParaRPr lang="en-US"/>
        </a:p>
      </dgm:t>
    </dgm:pt>
    <dgm:pt modelId="{17615B22-9B3E-42F2-9B4B-CD9DE02FD130}">
      <dgm:prSet phldrT="[Text]" custT="1"/>
      <dgm:spPr/>
      <dgm:t>
        <a:bodyPr/>
        <a:lstStyle/>
        <a:p>
          <a:r>
            <a:rPr lang="en-US" sz="1800" dirty="0" smtClean="0"/>
            <a:t>for </a:t>
          </a:r>
          <a:r>
            <a:rPr lang="en-US" sz="1800" b="1" dirty="0" smtClean="0"/>
            <a:t>Service Providers representing ROEs/ISCs</a:t>
          </a:r>
          <a:endParaRPr lang="en-US" sz="1800" b="1" dirty="0"/>
        </a:p>
      </dgm:t>
    </dgm:pt>
    <dgm:pt modelId="{7DBBB806-7D00-4A1E-9789-18642B05F7F2}" type="parTrans" cxnId="{8A0BF501-8BA8-466B-8D3C-08B2E1A9ABF0}">
      <dgm:prSet/>
      <dgm:spPr/>
      <dgm:t>
        <a:bodyPr/>
        <a:lstStyle/>
        <a:p>
          <a:endParaRPr lang="en-US"/>
        </a:p>
      </dgm:t>
    </dgm:pt>
    <dgm:pt modelId="{B2F3AB36-D9F2-437B-BEC1-C7B15BDC2E6E}" type="sibTrans" cxnId="{8A0BF501-8BA8-466B-8D3C-08B2E1A9ABF0}">
      <dgm:prSet/>
      <dgm:spPr/>
      <dgm:t>
        <a:bodyPr/>
        <a:lstStyle/>
        <a:p>
          <a:endParaRPr lang="en-US"/>
        </a:p>
      </dgm:t>
    </dgm:pt>
    <dgm:pt modelId="{64D3F07D-9717-4F11-823B-0865501721BC}">
      <dgm:prSet phldrT="[Text]"/>
      <dgm:spPr/>
      <dgm:t>
        <a:bodyPr/>
        <a:lstStyle/>
        <a:p>
          <a:endParaRPr lang="en-US" b="1" dirty="0"/>
        </a:p>
      </dgm:t>
    </dgm:pt>
    <dgm:pt modelId="{D610A611-4483-4AA5-BBE3-44A6014DE0C4}" type="parTrans" cxnId="{154D14EB-FE04-4FFF-8E05-A785499D6829}">
      <dgm:prSet/>
      <dgm:spPr/>
      <dgm:t>
        <a:bodyPr/>
        <a:lstStyle/>
        <a:p>
          <a:endParaRPr lang="en-US"/>
        </a:p>
      </dgm:t>
    </dgm:pt>
    <dgm:pt modelId="{E8DC0200-A355-4466-85B2-E033BBFCE95C}" type="sibTrans" cxnId="{154D14EB-FE04-4FFF-8E05-A785499D6829}">
      <dgm:prSet/>
      <dgm:spPr/>
      <dgm:t>
        <a:bodyPr/>
        <a:lstStyle/>
        <a:p>
          <a:endParaRPr lang="en-US"/>
        </a:p>
      </dgm:t>
    </dgm:pt>
    <dgm:pt modelId="{510DDD13-48FC-4FCA-9098-7109DC549FC4}">
      <dgm:prSet phldrT="[Text]" custT="1"/>
      <dgm:spPr/>
      <dgm:t>
        <a:bodyPr/>
        <a:lstStyle/>
        <a:p>
          <a:r>
            <a:rPr lang="en-US" sz="3600" dirty="0" smtClean="0">
              <a:solidFill>
                <a:srgbClr val="FFFF00"/>
              </a:solidFill>
            </a:rPr>
            <a:t>Local Delivery</a:t>
          </a:r>
          <a:r>
            <a:rPr lang="en-US" sz="1900" dirty="0" smtClean="0"/>
            <a:t> </a:t>
          </a:r>
          <a:endParaRPr lang="en-US" sz="1900" dirty="0"/>
        </a:p>
      </dgm:t>
    </dgm:pt>
    <dgm:pt modelId="{2331DA3E-6E95-4A0D-8219-E33C6A68F470}" type="parTrans" cxnId="{53E527D6-90FE-4DF3-93EC-574CFCE90B06}">
      <dgm:prSet/>
      <dgm:spPr/>
      <dgm:t>
        <a:bodyPr/>
        <a:lstStyle/>
        <a:p>
          <a:endParaRPr lang="en-US"/>
        </a:p>
      </dgm:t>
    </dgm:pt>
    <dgm:pt modelId="{41A75D8A-AEA9-47D0-9765-D4AFB697BE7E}" type="sibTrans" cxnId="{53E527D6-90FE-4DF3-93EC-574CFCE90B06}">
      <dgm:prSet/>
      <dgm:spPr/>
      <dgm:t>
        <a:bodyPr/>
        <a:lstStyle/>
        <a:p>
          <a:endParaRPr lang="en-US"/>
        </a:p>
      </dgm:t>
    </dgm:pt>
    <dgm:pt modelId="{87546670-E65B-49FC-AE08-F28F72F7C037}">
      <dgm:prSet phldrT="[Text]" custT="1"/>
      <dgm:spPr/>
      <dgm:t>
        <a:bodyPr/>
        <a:lstStyle/>
        <a:p>
          <a:r>
            <a:rPr lang="en-US" sz="3200" dirty="0" smtClean="0"/>
            <a:t>for </a:t>
          </a:r>
          <a:r>
            <a:rPr lang="en-US" sz="3200" b="1" dirty="0" smtClean="0"/>
            <a:t>Districts</a:t>
          </a:r>
          <a:endParaRPr lang="en-US" sz="3200" b="1" dirty="0"/>
        </a:p>
      </dgm:t>
    </dgm:pt>
    <dgm:pt modelId="{8AB16821-49DC-4612-AF59-CACF91FDA91D}" type="parTrans" cxnId="{F5B1C894-1AA0-428D-8806-596553730762}">
      <dgm:prSet/>
      <dgm:spPr/>
      <dgm:t>
        <a:bodyPr/>
        <a:lstStyle/>
        <a:p>
          <a:endParaRPr lang="en-US"/>
        </a:p>
      </dgm:t>
    </dgm:pt>
    <dgm:pt modelId="{F31F903D-1A58-4940-ACA4-0D566C84E61B}" type="sibTrans" cxnId="{F5B1C894-1AA0-428D-8806-596553730762}">
      <dgm:prSet/>
      <dgm:spPr/>
      <dgm:t>
        <a:bodyPr/>
        <a:lstStyle/>
        <a:p>
          <a:endParaRPr lang="en-US"/>
        </a:p>
      </dgm:t>
    </dgm:pt>
    <dgm:pt modelId="{FAFBE288-F86A-4030-8706-E363DE2F2D49}" type="pres">
      <dgm:prSet presAssocID="{FF27F8A7-CB97-4A34-A208-24A1B043C061}" presName="Name0" presStyleCnt="0">
        <dgm:presLayoutVars>
          <dgm:dir/>
          <dgm:animLvl val="lvl"/>
          <dgm:resizeHandles val="exact"/>
        </dgm:presLayoutVars>
      </dgm:prSet>
      <dgm:spPr/>
      <dgm:t>
        <a:bodyPr/>
        <a:lstStyle/>
        <a:p>
          <a:endParaRPr lang="en-US"/>
        </a:p>
      </dgm:t>
    </dgm:pt>
    <dgm:pt modelId="{775D9461-B3B8-41AC-870B-33E52AC37B1B}" type="pres">
      <dgm:prSet presAssocID="{510DDD13-48FC-4FCA-9098-7109DC549FC4}" presName="boxAndChildren" presStyleCnt="0"/>
      <dgm:spPr/>
    </dgm:pt>
    <dgm:pt modelId="{A301FD44-B934-4DDC-A795-2FE997C35B87}" type="pres">
      <dgm:prSet presAssocID="{510DDD13-48FC-4FCA-9098-7109DC549FC4}" presName="parentTextBox" presStyleLbl="node1" presStyleIdx="0" presStyleCnt="3"/>
      <dgm:spPr/>
      <dgm:t>
        <a:bodyPr/>
        <a:lstStyle/>
        <a:p>
          <a:endParaRPr lang="en-US"/>
        </a:p>
      </dgm:t>
    </dgm:pt>
    <dgm:pt modelId="{15B40B4A-C0AF-4723-B2BC-7833D5CFEA92}" type="pres">
      <dgm:prSet presAssocID="{510DDD13-48FC-4FCA-9098-7109DC549FC4}" presName="entireBox" presStyleLbl="node1" presStyleIdx="0" presStyleCnt="3" custLinFactNeighborY="1026"/>
      <dgm:spPr/>
      <dgm:t>
        <a:bodyPr/>
        <a:lstStyle/>
        <a:p>
          <a:endParaRPr lang="en-US"/>
        </a:p>
      </dgm:t>
    </dgm:pt>
    <dgm:pt modelId="{78AB9106-0CBB-4556-BDAA-80A148DC82C7}" type="pres">
      <dgm:prSet presAssocID="{510DDD13-48FC-4FCA-9098-7109DC549FC4}" presName="descendantBox" presStyleCnt="0"/>
      <dgm:spPr/>
    </dgm:pt>
    <dgm:pt modelId="{7CCE659D-5D1F-4B28-80E1-F51D7019327A}" type="pres">
      <dgm:prSet presAssocID="{87546670-E65B-49FC-AE08-F28F72F7C037}" presName="childTextBox" presStyleLbl="fgAccFollowNode1" presStyleIdx="0" presStyleCnt="4">
        <dgm:presLayoutVars>
          <dgm:bulletEnabled val="1"/>
        </dgm:presLayoutVars>
      </dgm:prSet>
      <dgm:spPr/>
      <dgm:t>
        <a:bodyPr/>
        <a:lstStyle/>
        <a:p>
          <a:endParaRPr lang="en-US"/>
        </a:p>
      </dgm:t>
    </dgm:pt>
    <dgm:pt modelId="{43A721CF-35D4-46FF-B7EE-8BE8E9E27015}" type="pres">
      <dgm:prSet presAssocID="{4C93E329-7261-4A8A-B403-07CBF5B8C700}" presName="sp" presStyleCnt="0"/>
      <dgm:spPr/>
    </dgm:pt>
    <dgm:pt modelId="{C34A2BCC-055A-449A-8B92-55B2AFC79D57}" type="pres">
      <dgm:prSet presAssocID="{3A9A43E4-9695-4666-8781-E98399282A46}" presName="arrowAndChildren" presStyleCnt="0"/>
      <dgm:spPr/>
    </dgm:pt>
    <dgm:pt modelId="{2DC3BB2A-5BD7-4423-9A5B-F2472E4E7A9C}" type="pres">
      <dgm:prSet presAssocID="{3A9A43E4-9695-4666-8781-E98399282A46}" presName="parentTextArrow" presStyleLbl="node1" presStyleIdx="0" presStyleCnt="3"/>
      <dgm:spPr/>
      <dgm:t>
        <a:bodyPr/>
        <a:lstStyle/>
        <a:p>
          <a:endParaRPr lang="en-US"/>
        </a:p>
      </dgm:t>
    </dgm:pt>
    <dgm:pt modelId="{9C09EA0E-A336-483B-B5DD-FC7AE1584C11}" type="pres">
      <dgm:prSet presAssocID="{3A9A43E4-9695-4666-8781-E98399282A46}" presName="arrow" presStyleLbl="node1" presStyleIdx="1" presStyleCnt="3"/>
      <dgm:spPr/>
      <dgm:t>
        <a:bodyPr/>
        <a:lstStyle/>
        <a:p>
          <a:endParaRPr lang="en-US"/>
        </a:p>
      </dgm:t>
    </dgm:pt>
    <dgm:pt modelId="{B386EF21-D22B-4913-935A-F1049225AC60}" type="pres">
      <dgm:prSet presAssocID="{3A9A43E4-9695-4666-8781-E98399282A46}" presName="descendantArrow" presStyleCnt="0"/>
      <dgm:spPr/>
    </dgm:pt>
    <dgm:pt modelId="{8F7E73EC-961B-42F8-B169-C444F26FC3E7}" type="pres">
      <dgm:prSet presAssocID="{17615B22-9B3E-42F2-9B4B-CD9DE02FD130}" presName="childTextArrow" presStyleLbl="fgAccFollowNode1" presStyleIdx="1" presStyleCnt="4" custScaleX="2000000" custLinFactNeighborX="-256" custLinFactNeighborY="-2482">
        <dgm:presLayoutVars>
          <dgm:bulletEnabled val="1"/>
        </dgm:presLayoutVars>
      </dgm:prSet>
      <dgm:spPr/>
      <dgm:t>
        <a:bodyPr/>
        <a:lstStyle/>
        <a:p>
          <a:endParaRPr lang="en-US"/>
        </a:p>
      </dgm:t>
    </dgm:pt>
    <dgm:pt modelId="{7F38281C-E4A1-4300-BE97-926E1E59A9B1}" type="pres">
      <dgm:prSet presAssocID="{64D3F07D-9717-4F11-823B-0865501721BC}" presName="childTextArrow" presStyleLbl="fgAccFollowNode1" presStyleIdx="2" presStyleCnt="4">
        <dgm:presLayoutVars>
          <dgm:bulletEnabled val="1"/>
        </dgm:presLayoutVars>
      </dgm:prSet>
      <dgm:spPr/>
      <dgm:t>
        <a:bodyPr/>
        <a:lstStyle/>
        <a:p>
          <a:endParaRPr lang="en-US"/>
        </a:p>
      </dgm:t>
    </dgm:pt>
    <dgm:pt modelId="{FCB04572-BF62-47CF-A6C8-52A7B48194B6}" type="pres">
      <dgm:prSet presAssocID="{17B8E793-6661-4371-A168-2CEAAA9D7F4E}" presName="sp" presStyleCnt="0"/>
      <dgm:spPr/>
    </dgm:pt>
    <dgm:pt modelId="{B8F161FC-AB6A-469F-B9BD-0C8AD185F0D2}" type="pres">
      <dgm:prSet presAssocID="{2C50B923-20E9-4DA7-B660-628AC2F5EB4B}" presName="arrowAndChildren" presStyleCnt="0"/>
      <dgm:spPr/>
    </dgm:pt>
    <dgm:pt modelId="{E0D86F05-D374-47B4-95BB-56792A9795E1}" type="pres">
      <dgm:prSet presAssocID="{2C50B923-20E9-4DA7-B660-628AC2F5EB4B}" presName="parentTextArrow" presStyleLbl="node1" presStyleIdx="1" presStyleCnt="3"/>
      <dgm:spPr/>
      <dgm:t>
        <a:bodyPr/>
        <a:lstStyle/>
        <a:p>
          <a:endParaRPr lang="en-US"/>
        </a:p>
      </dgm:t>
    </dgm:pt>
    <dgm:pt modelId="{3D25F3E1-A2B3-4109-87FC-301672D88799}" type="pres">
      <dgm:prSet presAssocID="{2C50B923-20E9-4DA7-B660-628AC2F5EB4B}" presName="arrow" presStyleLbl="node1" presStyleIdx="2" presStyleCnt="3" custLinFactNeighborY="-46"/>
      <dgm:spPr/>
      <dgm:t>
        <a:bodyPr/>
        <a:lstStyle/>
        <a:p>
          <a:endParaRPr lang="en-US"/>
        </a:p>
      </dgm:t>
    </dgm:pt>
    <dgm:pt modelId="{B4534D36-6B64-4605-A6A7-5401137E31E4}" type="pres">
      <dgm:prSet presAssocID="{2C50B923-20E9-4DA7-B660-628AC2F5EB4B}" presName="descendantArrow" presStyleCnt="0"/>
      <dgm:spPr/>
    </dgm:pt>
    <dgm:pt modelId="{93C19422-FFF0-4A91-A70D-BEBF25737D7C}" type="pres">
      <dgm:prSet presAssocID="{9A8BF447-51A0-4BE5-9616-739FD3B62DFF}" presName="childTextArrow" presStyleLbl="fgAccFollowNode1" presStyleIdx="3" presStyleCnt="4">
        <dgm:presLayoutVars>
          <dgm:bulletEnabled val="1"/>
        </dgm:presLayoutVars>
      </dgm:prSet>
      <dgm:spPr/>
      <dgm:t>
        <a:bodyPr/>
        <a:lstStyle/>
        <a:p>
          <a:endParaRPr lang="en-US"/>
        </a:p>
      </dgm:t>
    </dgm:pt>
  </dgm:ptLst>
  <dgm:cxnLst>
    <dgm:cxn modelId="{F5B1C894-1AA0-428D-8806-596553730762}" srcId="{510DDD13-48FC-4FCA-9098-7109DC549FC4}" destId="{87546670-E65B-49FC-AE08-F28F72F7C037}" srcOrd="0" destOrd="0" parTransId="{8AB16821-49DC-4612-AF59-CACF91FDA91D}" sibTransId="{F31F903D-1A58-4940-ACA4-0D566C84E61B}"/>
    <dgm:cxn modelId="{53E527D6-90FE-4DF3-93EC-574CFCE90B06}" srcId="{FF27F8A7-CB97-4A34-A208-24A1B043C061}" destId="{510DDD13-48FC-4FCA-9098-7109DC549FC4}" srcOrd="2" destOrd="0" parTransId="{2331DA3E-6E95-4A0D-8219-E33C6A68F470}" sibTransId="{41A75D8A-AEA9-47D0-9765-D4AFB697BE7E}"/>
    <dgm:cxn modelId="{3A349C8C-DC71-496C-9EF0-7FEC6E076756}" type="presOf" srcId="{510DDD13-48FC-4FCA-9098-7109DC549FC4}" destId="{A301FD44-B934-4DDC-A795-2FE997C35B87}" srcOrd="0" destOrd="0" presId="urn:microsoft.com/office/officeart/2005/8/layout/process4"/>
    <dgm:cxn modelId="{36AB01B7-57CF-4582-B44F-AE259078DA27}" type="presOf" srcId="{2C50B923-20E9-4DA7-B660-628AC2F5EB4B}" destId="{3D25F3E1-A2B3-4109-87FC-301672D88799}" srcOrd="1" destOrd="0" presId="urn:microsoft.com/office/officeart/2005/8/layout/process4"/>
    <dgm:cxn modelId="{C9DEB892-DD1E-49CE-862D-64CE214CBE38}" type="presOf" srcId="{17615B22-9B3E-42F2-9B4B-CD9DE02FD130}" destId="{8F7E73EC-961B-42F8-B169-C444F26FC3E7}" srcOrd="0" destOrd="0" presId="urn:microsoft.com/office/officeart/2005/8/layout/process4"/>
    <dgm:cxn modelId="{5E1552C5-496F-427D-B68B-C7E1B718E0FB}" type="presOf" srcId="{3A9A43E4-9695-4666-8781-E98399282A46}" destId="{9C09EA0E-A336-483B-B5DD-FC7AE1584C11}" srcOrd="1" destOrd="0" presId="urn:microsoft.com/office/officeart/2005/8/layout/process4"/>
    <dgm:cxn modelId="{36CBAE46-2AAC-4DD0-A0B3-75155C18443C}" type="presOf" srcId="{87546670-E65B-49FC-AE08-F28F72F7C037}" destId="{7CCE659D-5D1F-4B28-80E1-F51D7019327A}" srcOrd="0" destOrd="0" presId="urn:microsoft.com/office/officeart/2005/8/layout/process4"/>
    <dgm:cxn modelId="{3C431C45-C8E5-4797-9959-6FFCF6302DDB}" srcId="{FF27F8A7-CB97-4A34-A208-24A1B043C061}" destId="{3A9A43E4-9695-4666-8781-E98399282A46}" srcOrd="1" destOrd="0" parTransId="{28EAB2B7-0F22-4508-A0F8-D9DFF07A23F2}" sibTransId="{4C93E329-7261-4A8A-B403-07CBF5B8C700}"/>
    <dgm:cxn modelId="{A7AC9314-C62A-45C9-B912-CD42D05A66DC}" type="presOf" srcId="{FF27F8A7-CB97-4A34-A208-24A1B043C061}" destId="{FAFBE288-F86A-4030-8706-E363DE2F2D49}" srcOrd="0" destOrd="0" presId="urn:microsoft.com/office/officeart/2005/8/layout/process4"/>
    <dgm:cxn modelId="{6E04DF33-FF4F-43D0-9158-6704969C8610}" type="presOf" srcId="{3A9A43E4-9695-4666-8781-E98399282A46}" destId="{2DC3BB2A-5BD7-4423-9A5B-F2472E4E7A9C}" srcOrd="0" destOrd="0" presId="urn:microsoft.com/office/officeart/2005/8/layout/process4"/>
    <dgm:cxn modelId="{0676B868-94B0-4150-A53F-942811BE6322}" type="presOf" srcId="{9A8BF447-51A0-4BE5-9616-739FD3B62DFF}" destId="{93C19422-FFF0-4A91-A70D-BEBF25737D7C}" srcOrd="0" destOrd="0" presId="urn:microsoft.com/office/officeart/2005/8/layout/process4"/>
    <dgm:cxn modelId="{154D14EB-FE04-4FFF-8E05-A785499D6829}" srcId="{3A9A43E4-9695-4666-8781-E98399282A46}" destId="{64D3F07D-9717-4F11-823B-0865501721BC}" srcOrd="1" destOrd="0" parTransId="{D610A611-4483-4AA5-BBE3-44A6014DE0C4}" sibTransId="{E8DC0200-A355-4466-85B2-E033BBFCE95C}"/>
    <dgm:cxn modelId="{26BE387A-EDD1-4635-A242-C2AA1C4B42D4}" srcId="{FF27F8A7-CB97-4A34-A208-24A1B043C061}" destId="{2C50B923-20E9-4DA7-B660-628AC2F5EB4B}" srcOrd="0" destOrd="0" parTransId="{719EC0EF-7EB0-4A2B-9C6C-7C11D3EB9011}" sibTransId="{17B8E793-6661-4371-A168-2CEAAA9D7F4E}"/>
    <dgm:cxn modelId="{A1526A86-BBC6-4784-B61A-9E27259E8D8F}" srcId="{2C50B923-20E9-4DA7-B660-628AC2F5EB4B}" destId="{9A8BF447-51A0-4BE5-9616-739FD3B62DFF}" srcOrd="0" destOrd="0" parTransId="{9D4F1FEA-B9BC-46F7-84DD-E533D419D6C8}" sibTransId="{E45AC48A-9A5C-43B5-B8B5-1E594D982336}"/>
    <dgm:cxn modelId="{E553872C-DCD4-4AF0-9B1D-E42D2736E5C5}" type="presOf" srcId="{510DDD13-48FC-4FCA-9098-7109DC549FC4}" destId="{15B40B4A-C0AF-4723-B2BC-7833D5CFEA92}" srcOrd="1" destOrd="0" presId="urn:microsoft.com/office/officeart/2005/8/layout/process4"/>
    <dgm:cxn modelId="{038236FC-EDF4-4625-851C-3A12CEBC58A4}" type="presOf" srcId="{2C50B923-20E9-4DA7-B660-628AC2F5EB4B}" destId="{E0D86F05-D374-47B4-95BB-56792A9795E1}" srcOrd="0" destOrd="0" presId="urn:microsoft.com/office/officeart/2005/8/layout/process4"/>
    <dgm:cxn modelId="{8A0BF501-8BA8-466B-8D3C-08B2E1A9ABF0}" srcId="{3A9A43E4-9695-4666-8781-E98399282A46}" destId="{17615B22-9B3E-42F2-9B4B-CD9DE02FD130}" srcOrd="0" destOrd="0" parTransId="{7DBBB806-7D00-4A1E-9789-18642B05F7F2}" sibTransId="{B2F3AB36-D9F2-437B-BEC1-C7B15BDC2E6E}"/>
    <dgm:cxn modelId="{31670C03-BBB2-4975-9EA3-8508AFB64559}" type="presOf" srcId="{64D3F07D-9717-4F11-823B-0865501721BC}" destId="{7F38281C-E4A1-4300-BE97-926E1E59A9B1}" srcOrd="0" destOrd="0" presId="urn:microsoft.com/office/officeart/2005/8/layout/process4"/>
    <dgm:cxn modelId="{9DFF6F84-E507-4E2E-AED5-63FA235E4FD6}" type="presParOf" srcId="{FAFBE288-F86A-4030-8706-E363DE2F2D49}" destId="{775D9461-B3B8-41AC-870B-33E52AC37B1B}" srcOrd="0" destOrd="0" presId="urn:microsoft.com/office/officeart/2005/8/layout/process4"/>
    <dgm:cxn modelId="{2E4DA4FE-EDB1-4625-85A3-E3BE7EFC2191}" type="presParOf" srcId="{775D9461-B3B8-41AC-870B-33E52AC37B1B}" destId="{A301FD44-B934-4DDC-A795-2FE997C35B87}" srcOrd="0" destOrd="0" presId="urn:microsoft.com/office/officeart/2005/8/layout/process4"/>
    <dgm:cxn modelId="{13A30A0A-20C0-4C45-8BFA-3DE63990A0FE}" type="presParOf" srcId="{775D9461-B3B8-41AC-870B-33E52AC37B1B}" destId="{15B40B4A-C0AF-4723-B2BC-7833D5CFEA92}" srcOrd="1" destOrd="0" presId="urn:microsoft.com/office/officeart/2005/8/layout/process4"/>
    <dgm:cxn modelId="{0A206D50-3300-48FA-B997-5545EE1FEDFC}" type="presParOf" srcId="{775D9461-B3B8-41AC-870B-33E52AC37B1B}" destId="{78AB9106-0CBB-4556-BDAA-80A148DC82C7}" srcOrd="2" destOrd="0" presId="urn:microsoft.com/office/officeart/2005/8/layout/process4"/>
    <dgm:cxn modelId="{671B2B14-191F-4EAC-A893-D275EEDF61CA}" type="presParOf" srcId="{78AB9106-0CBB-4556-BDAA-80A148DC82C7}" destId="{7CCE659D-5D1F-4B28-80E1-F51D7019327A}" srcOrd="0" destOrd="0" presId="urn:microsoft.com/office/officeart/2005/8/layout/process4"/>
    <dgm:cxn modelId="{AFA1A2F6-248B-4E34-A936-E283A30E4000}" type="presParOf" srcId="{FAFBE288-F86A-4030-8706-E363DE2F2D49}" destId="{43A721CF-35D4-46FF-B7EE-8BE8E9E27015}" srcOrd="1" destOrd="0" presId="urn:microsoft.com/office/officeart/2005/8/layout/process4"/>
    <dgm:cxn modelId="{D140EF1F-46D2-4AAD-AD55-DA2BC5C2F300}" type="presParOf" srcId="{FAFBE288-F86A-4030-8706-E363DE2F2D49}" destId="{C34A2BCC-055A-449A-8B92-55B2AFC79D57}" srcOrd="2" destOrd="0" presId="urn:microsoft.com/office/officeart/2005/8/layout/process4"/>
    <dgm:cxn modelId="{C05D146C-D4E6-4F96-8A8D-7826AB43F144}" type="presParOf" srcId="{C34A2BCC-055A-449A-8B92-55B2AFC79D57}" destId="{2DC3BB2A-5BD7-4423-9A5B-F2472E4E7A9C}" srcOrd="0" destOrd="0" presId="urn:microsoft.com/office/officeart/2005/8/layout/process4"/>
    <dgm:cxn modelId="{DCCDF1F5-A6B3-4C7D-B7FF-6D10454BEEE7}" type="presParOf" srcId="{C34A2BCC-055A-449A-8B92-55B2AFC79D57}" destId="{9C09EA0E-A336-483B-B5DD-FC7AE1584C11}" srcOrd="1" destOrd="0" presId="urn:microsoft.com/office/officeart/2005/8/layout/process4"/>
    <dgm:cxn modelId="{C37861A8-058C-498D-A5ED-DF2857071922}" type="presParOf" srcId="{C34A2BCC-055A-449A-8B92-55B2AFC79D57}" destId="{B386EF21-D22B-4913-935A-F1049225AC60}" srcOrd="2" destOrd="0" presId="urn:microsoft.com/office/officeart/2005/8/layout/process4"/>
    <dgm:cxn modelId="{F7F68707-4B65-4A92-81BB-C03016DA39FC}" type="presParOf" srcId="{B386EF21-D22B-4913-935A-F1049225AC60}" destId="{8F7E73EC-961B-42F8-B169-C444F26FC3E7}" srcOrd="0" destOrd="0" presId="urn:microsoft.com/office/officeart/2005/8/layout/process4"/>
    <dgm:cxn modelId="{BD9E2EEC-ADA7-4AF3-8F5C-15B544C76F13}" type="presParOf" srcId="{B386EF21-D22B-4913-935A-F1049225AC60}" destId="{7F38281C-E4A1-4300-BE97-926E1E59A9B1}" srcOrd="1" destOrd="0" presId="urn:microsoft.com/office/officeart/2005/8/layout/process4"/>
    <dgm:cxn modelId="{9E0A1871-45DC-4919-81B7-1F5708C7B644}" type="presParOf" srcId="{FAFBE288-F86A-4030-8706-E363DE2F2D49}" destId="{FCB04572-BF62-47CF-A6C8-52A7B48194B6}" srcOrd="3" destOrd="0" presId="urn:microsoft.com/office/officeart/2005/8/layout/process4"/>
    <dgm:cxn modelId="{F685D2CA-7468-46C9-AB21-A3AFCFE35D05}" type="presParOf" srcId="{FAFBE288-F86A-4030-8706-E363DE2F2D49}" destId="{B8F161FC-AB6A-469F-B9BD-0C8AD185F0D2}" srcOrd="4" destOrd="0" presId="urn:microsoft.com/office/officeart/2005/8/layout/process4"/>
    <dgm:cxn modelId="{B4F3DF0E-1BF0-45D3-905D-9B9580AD2A92}" type="presParOf" srcId="{B8F161FC-AB6A-469F-B9BD-0C8AD185F0D2}" destId="{E0D86F05-D374-47B4-95BB-56792A9795E1}" srcOrd="0" destOrd="0" presId="urn:microsoft.com/office/officeart/2005/8/layout/process4"/>
    <dgm:cxn modelId="{2173EE5B-AB66-4AC0-A7A5-B3E2CF0EC246}" type="presParOf" srcId="{B8F161FC-AB6A-469F-B9BD-0C8AD185F0D2}" destId="{3D25F3E1-A2B3-4109-87FC-301672D88799}" srcOrd="1" destOrd="0" presId="urn:microsoft.com/office/officeart/2005/8/layout/process4"/>
    <dgm:cxn modelId="{7ED82D72-306A-4478-92E8-08E792ABAE5D}" type="presParOf" srcId="{B8F161FC-AB6A-469F-B9BD-0C8AD185F0D2}" destId="{B4534D36-6B64-4605-A6A7-5401137E31E4}" srcOrd="2" destOrd="0" presId="urn:microsoft.com/office/officeart/2005/8/layout/process4"/>
    <dgm:cxn modelId="{0A81842E-4FA1-442B-A67B-0B39AF924DE1}" type="presParOf" srcId="{B4534D36-6B64-4605-A6A7-5401137E31E4}" destId="{93C19422-FFF0-4A91-A70D-BEBF25737D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35" tIns="46218" rIns="92435" bIns="4621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35" tIns="46218" rIns="92435" bIns="46218" rtlCol="0"/>
          <a:lstStyle>
            <a:lvl1pPr algn="r">
              <a:defRPr sz="1200"/>
            </a:lvl1pPr>
          </a:lstStyle>
          <a:p>
            <a:fld id="{74868935-0933-EE4A-A7EC-D2D4E31ABF0B}" type="datetimeFigureOut">
              <a:rPr lang="en-US" smtClean="0"/>
              <a:pPr/>
              <a:t>1/25/2016</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2435" tIns="46218" rIns="92435" bIns="4621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35" tIns="46218" rIns="92435" bIns="46218" rtlCol="0" anchor="b"/>
          <a:lstStyle>
            <a:lvl1pPr algn="r">
              <a:defRPr sz="1200"/>
            </a:lvl1pPr>
          </a:lstStyle>
          <a:p>
            <a:fld id="{17849397-AF8F-4342-AC77-5711B80E7249}" type="slidenum">
              <a:rPr lang="en-US" smtClean="0"/>
              <a:pPr/>
              <a:t>‹#›</a:t>
            </a:fld>
            <a:endParaRPr lang="en-US"/>
          </a:p>
        </p:txBody>
      </p:sp>
    </p:spTree>
    <p:extLst>
      <p:ext uri="{BB962C8B-B14F-4D97-AF65-F5344CB8AC3E}">
        <p14:creationId xmlns:p14="http://schemas.microsoft.com/office/powerpoint/2010/main" val="2152020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435" tIns="46218" rIns="92435" bIns="4621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5" tIns="46218" rIns="92435" bIns="46218" rtlCol="0"/>
          <a:lstStyle>
            <a:lvl1pPr algn="r">
              <a:defRPr sz="1200"/>
            </a:lvl1pPr>
          </a:lstStyle>
          <a:p>
            <a:fld id="{634E4F8C-7025-B745-AFD3-90A5ECB001CA}" type="datetimeFigureOut">
              <a:rPr lang="en-US" smtClean="0"/>
              <a:pPr/>
              <a:t>1/25/2016</a:t>
            </a:fld>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92435" tIns="46218" rIns="92435" bIns="4621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5" tIns="46218" rIns="92435" bIns="462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435" tIns="46218" rIns="92435" bIns="4621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5" tIns="46218" rIns="92435" bIns="46218" rtlCol="0" anchor="b"/>
          <a:lstStyle>
            <a:lvl1pPr algn="r">
              <a:defRPr sz="1200"/>
            </a:lvl1pPr>
          </a:lstStyle>
          <a:p>
            <a:fld id="{DA851F77-0047-7B49-B9FE-1503C2F27D69}" type="slidenum">
              <a:rPr lang="en-US" smtClean="0"/>
              <a:pPr/>
              <a:t>‹#›</a:t>
            </a:fld>
            <a:endParaRPr lang="en-US"/>
          </a:p>
        </p:txBody>
      </p:sp>
    </p:spTree>
    <p:extLst>
      <p:ext uri="{BB962C8B-B14F-4D97-AF65-F5344CB8AC3E}">
        <p14:creationId xmlns:p14="http://schemas.microsoft.com/office/powerpoint/2010/main" val="18215148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lservicetracker.airprojects.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i-kan.org/eva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update – </a:t>
            </a:r>
            <a:r>
              <a:rPr lang="en-US" dirty="0" smtClean="0"/>
              <a:t>1-25-16  </a:t>
            </a:r>
            <a:r>
              <a:rPr lang="en-US" dirty="0" err="1" smtClean="0"/>
              <a:t>sfd</a:t>
            </a:r>
            <a:endParaRPr lang="en-US" dirty="0"/>
          </a:p>
        </p:txBody>
      </p:sp>
      <p:sp>
        <p:nvSpPr>
          <p:cNvPr id="4" name="Slide Number Placeholder 3"/>
          <p:cNvSpPr>
            <a:spLocks noGrp="1"/>
          </p:cNvSpPr>
          <p:nvPr>
            <p:ph type="sldNum" sz="quarter" idx="10"/>
          </p:nvPr>
        </p:nvSpPr>
        <p:spPr/>
        <p:txBody>
          <a:bodyPr/>
          <a:lstStyle/>
          <a:p>
            <a:fld id="{BA5AEBFA-A29E-4DC1-AE38-D3FA8B08AD85}" type="slidenum">
              <a:rPr lang="en-US" smtClean="0"/>
              <a:pPr/>
              <a:t>1</a:t>
            </a:fld>
            <a:endParaRPr lang="en-US" dirty="0"/>
          </a:p>
        </p:txBody>
      </p:sp>
    </p:spTree>
    <p:extLst>
      <p:ext uri="{BB962C8B-B14F-4D97-AF65-F5344CB8AC3E}">
        <p14:creationId xmlns:p14="http://schemas.microsoft.com/office/powerpoint/2010/main" val="194981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and Family Engagement were added Spring of 2015</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10</a:t>
            </a:fld>
            <a:endParaRPr lang="en-US"/>
          </a:p>
        </p:txBody>
      </p:sp>
    </p:spTree>
    <p:extLst>
      <p:ext uri="{BB962C8B-B14F-4D97-AF65-F5344CB8AC3E}">
        <p14:creationId xmlns:p14="http://schemas.microsoft.com/office/powerpoint/2010/main" val="218675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Balanced Assessment Foundational Services will provide instructional leaders and classroom teachers with information and tools as they work to implement the PARCC assessment and to implement assessment that informs instruction at the school and classroom level.</a:t>
            </a:r>
            <a:endParaRPr lang="en-US" sz="1200" kern="1200" dirty="0" smtClean="0">
              <a:solidFill>
                <a:schemeClr val="tx1"/>
              </a:solidFill>
              <a:effectLst/>
              <a:latin typeface="+mn-lt"/>
              <a:ea typeface="+mn-ea"/>
              <a:cs typeface="+mn-cs"/>
            </a:endParaRPr>
          </a:p>
          <a:p>
            <a:endParaRPr lang="en-US"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333333"/>
                </a:solidFill>
                <a:effectLst/>
                <a:uLnTx/>
                <a:uFillTx/>
                <a:latin typeface="Georgia" panose="02040502050405020303" pitchFamily="18" charset="0"/>
                <a:ea typeface="+mn-ea"/>
                <a:cs typeface="+mn-cs"/>
              </a:rPr>
              <a:t>For detailed descriptions of each training session available and all related resources, please go to foundationalservices.org and select the Balanced Assessment webpage.</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11</a:t>
            </a:fld>
            <a:endParaRPr lang="en-US"/>
          </a:p>
        </p:txBody>
      </p:sp>
    </p:spTree>
    <p:extLst>
      <p:ext uri="{BB962C8B-B14F-4D97-AF65-F5344CB8AC3E}">
        <p14:creationId xmlns:p14="http://schemas.microsoft.com/office/powerpoint/2010/main" val="1070318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CIP Foundational Services will to provide districts with an understanding of the process needed to set, plan for, and reach district goals for the betterment of their students, teachers, and community.</a:t>
            </a:r>
          </a:p>
          <a:p>
            <a:endParaRPr lang="en-US"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333333"/>
                </a:solidFill>
                <a:effectLst/>
                <a:uLnTx/>
                <a:uFillTx/>
                <a:latin typeface="Georgia" panose="02040502050405020303" pitchFamily="18" charset="0"/>
                <a:ea typeface="+mn-ea"/>
                <a:cs typeface="+mn-cs"/>
              </a:rPr>
              <a:t>For detailed descriptions of each training session available and all related resources, please go to foundationalservices.org and select the Continuous Improvement Planning webpage.</a:t>
            </a: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12</a:t>
            </a:fld>
            <a:endParaRPr lang="en-US"/>
          </a:p>
        </p:txBody>
      </p:sp>
    </p:spTree>
    <p:extLst>
      <p:ext uri="{BB962C8B-B14F-4D97-AF65-F5344CB8AC3E}">
        <p14:creationId xmlns:p14="http://schemas.microsoft.com/office/powerpoint/2010/main" val="186621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Family Engagement Foundational Services</a:t>
            </a:r>
            <a:r>
              <a:rPr lang="en-US" sz="1200" b="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will help build the capacity of participants in developing effective partnerships with families linked to learning and healthy development.  The Illinois State Board of Education’s Family Engagement Framework provides the core content for the trainings. </a:t>
            </a:r>
          </a:p>
          <a:p>
            <a:endParaRPr lang="en-US" sz="1200"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Family Engagement Training</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(Full day of training)</a:t>
            </a:r>
          </a:p>
          <a:p>
            <a:r>
              <a:rPr lang="en-US" sz="1200" kern="1200" dirty="0" smtClean="0">
                <a:solidFill>
                  <a:schemeClr val="tx1"/>
                </a:solidFill>
                <a:effectLst/>
                <a:latin typeface="+mn-lt"/>
                <a:ea typeface="+mn-ea"/>
                <a:cs typeface="+mn-cs"/>
              </a:rPr>
              <a:t>Participants, working in teams, will increase their capacity to build effective partnerships with families that is linked to learning and healthy development.  </a:t>
            </a:r>
            <a:r>
              <a:rPr lang="en-US" sz="1200" b="1" i="1" kern="1200" dirty="0" smtClean="0">
                <a:solidFill>
                  <a:schemeClr val="tx1"/>
                </a:solidFill>
                <a:effectLst/>
                <a:latin typeface="+mn-lt"/>
                <a:ea typeface="+mn-ea"/>
                <a:cs typeface="+mn-cs"/>
              </a:rPr>
              <a:t>These materials were developed to be a one-day training, but could be broken up and delivered over time (in the order listed above) if that is preferred. Many districts</a:t>
            </a:r>
            <a:r>
              <a:rPr lang="en-US" sz="1200" b="1" i="1" kern="1200" baseline="0" dirty="0" smtClean="0">
                <a:solidFill>
                  <a:schemeClr val="tx1"/>
                </a:solidFill>
                <a:effectLst/>
                <a:latin typeface="+mn-lt"/>
                <a:ea typeface="+mn-ea"/>
                <a:cs typeface="+mn-cs"/>
              </a:rPr>
              <a:t> are opting to do these individual 1.5 – 2 hour sessions over time.</a:t>
            </a:r>
          </a:p>
          <a:p>
            <a:endParaRPr lang="en-US" sz="1200" b="1" i="1"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333333"/>
                </a:solidFill>
                <a:effectLst/>
                <a:uLnTx/>
                <a:uFillTx/>
                <a:latin typeface="Georgia" panose="02040502050405020303" pitchFamily="18" charset="0"/>
                <a:ea typeface="+mn-ea"/>
                <a:cs typeface="+mn-cs"/>
              </a:rPr>
              <a:t>For detailed descriptions of each training session available and all related resources, please go to foundationalservices.org and select the Family Engagement webpage.</a:t>
            </a:r>
          </a:p>
          <a:p>
            <a:endParaRPr lang="en-US" dirty="0">
              <a:effectLst/>
            </a:endParaRPr>
          </a:p>
        </p:txBody>
      </p:sp>
      <p:sp>
        <p:nvSpPr>
          <p:cNvPr id="4" name="Slide Number Placeholder 3"/>
          <p:cNvSpPr>
            <a:spLocks noGrp="1"/>
          </p:cNvSpPr>
          <p:nvPr>
            <p:ph type="sldNum" sz="quarter" idx="10"/>
          </p:nvPr>
        </p:nvSpPr>
        <p:spPr/>
        <p:txBody>
          <a:bodyPr/>
          <a:lstStyle/>
          <a:p>
            <a:fld id="{DA851F77-0047-7B49-B9FE-1503C2F27D69}" type="slidenum">
              <a:rPr lang="en-US" smtClean="0"/>
              <a:pPr/>
              <a:t>13</a:t>
            </a:fld>
            <a:endParaRPr lang="en-US"/>
          </a:p>
        </p:txBody>
      </p:sp>
    </p:spTree>
    <p:extLst>
      <p:ext uri="{BB962C8B-B14F-4D97-AF65-F5344CB8AC3E}">
        <p14:creationId xmlns:p14="http://schemas.microsoft.com/office/powerpoint/2010/main" val="7208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ELA Foundational Services will provide district level staff with tools, resources, and strategies as they work to develop, improve, and align their ELA curriculum and increase their knowledge of the Illinois Learning Standards (ILS) for ELA incorporating the Instructional Shifts.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333333"/>
                </a:solidFill>
                <a:effectLst/>
                <a:uLnTx/>
                <a:uFillTx/>
                <a:latin typeface="Georgia" panose="02040502050405020303" pitchFamily="18" charset="0"/>
                <a:ea typeface="+mn-ea"/>
                <a:cs typeface="+mn-cs"/>
              </a:rPr>
              <a:t>For detailed descriptions of each training session available and all related resources, please go to foundationalservices.org and select the ELA webpage.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14</a:t>
            </a:fld>
            <a:endParaRPr lang="en-US"/>
          </a:p>
        </p:txBody>
      </p:sp>
    </p:spTree>
    <p:extLst>
      <p:ext uri="{BB962C8B-B14F-4D97-AF65-F5344CB8AC3E}">
        <p14:creationId xmlns:p14="http://schemas.microsoft.com/office/powerpoint/2010/main" val="3377388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smtClean="0">
                <a:solidFill>
                  <a:srgbClr val="333333"/>
                </a:solidFill>
                <a:effectLst/>
                <a:latin typeface="Georgia" panose="02040502050405020303" pitchFamily="18" charset="0"/>
              </a:rPr>
              <a:t>Math Foundational Services are designed to provide district level staff with information and tools as they work to develop, improve and align their mathematics curriculum.  Training sessions will contain components to prepare participants to be able to:</a:t>
            </a:r>
          </a:p>
          <a:p>
            <a:pPr algn="l"/>
            <a:endParaRPr lang="en-US" b="0" i="0" dirty="0" smtClean="0">
              <a:solidFill>
                <a:srgbClr val="333333"/>
              </a:solidFill>
              <a:effectLst/>
              <a:latin typeface="Georgia" panose="02040502050405020303" pitchFamily="18" charset="0"/>
            </a:endParaRP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Analyze and explain the components of the ISBE Model Curriculum Resources (Unit Maps, Assessments and Lessons)</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Describe and analyze the balanced assessment suite (purposes of the varied assessment formats)</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Create and analyze real-world problems using the problem-solving structures described in the Illinois Learning Standards</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Describe connections between assessments and lessons</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Articulate the characteristics and goals of the Illinois Learning Standards.</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Articulate the characteristics and goals of the PARCC assessment.</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Apply the </a:t>
            </a:r>
            <a:r>
              <a:rPr lang="en-US" b="0" i="0" dirty="0" err="1" smtClean="0">
                <a:solidFill>
                  <a:srgbClr val="333333"/>
                </a:solidFill>
                <a:effectLst/>
                <a:latin typeface="Georgia" panose="02040502050405020303" pitchFamily="18" charset="0"/>
              </a:rPr>
              <a:t>EQuIP</a:t>
            </a:r>
            <a:r>
              <a:rPr lang="en-US" b="0" i="0" dirty="0" smtClean="0">
                <a:solidFill>
                  <a:srgbClr val="333333"/>
                </a:solidFill>
                <a:effectLst/>
                <a:latin typeface="Georgia" panose="02040502050405020303" pitchFamily="18" charset="0"/>
              </a:rPr>
              <a:t> rubric to evaluate a lesson or unit.</a:t>
            </a:r>
          </a:p>
          <a:p>
            <a:pPr algn="l">
              <a:buFont typeface="Arial" panose="020B0604020202020204" pitchFamily="34" charset="0"/>
              <a:buChar char="•"/>
            </a:pPr>
            <a:r>
              <a:rPr lang="en-US" b="0" i="0" dirty="0" smtClean="0">
                <a:solidFill>
                  <a:srgbClr val="333333"/>
                </a:solidFill>
                <a:effectLst/>
                <a:latin typeface="Georgia" panose="02040502050405020303" pitchFamily="18" charset="0"/>
              </a:rPr>
              <a:t>Learn state-level expectations and available support for the Illinois Learning Standards of Mathematics</a:t>
            </a:r>
          </a:p>
          <a:p>
            <a:pPr algn="l">
              <a:buFont typeface="Arial" panose="020B0604020202020204" pitchFamily="34" charset="0"/>
              <a:buChar char="•"/>
            </a:pPr>
            <a:endParaRPr lang="en-US" b="0" i="0" dirty="0" smtClean="0">
              <a:solidFill>
                <a:srgbClr val="333333"/>
              </a:solidFill>
              <a:effectLst/>
              <a:latin typeface="Georgia" panose="02040502050405020303" pitchFamily="18" charset="0"/>
            </a:endParaRPr>
          </a:p>
          <a:p>
            <a:pPr algn="l">
              <a:buFont typeface="Arial" panose="020B0604020202020204" pitchFamily="34" charset="0"/>
              <a:buNone/>
            </a:pPr>
            <a:r>
              <a:rPr lang="en-US" b="0" i="0" dirty="0" smtClean="0">
                <a:solidFill>
                  <a:srgbClr val="333333"/>
                </a:solidFill>
                <a:effectLst/>
                <a:latin typeface="Georgia" panose="02040502050405020303" pitchFamily="18" charset="0"/>
              </a:rPr>
              <a:t>For</a:t>
            </a:r>
            <a:r>
              <a:rPr lang="en-US" b="0" i="0" baseline="0" dirty="0" smtClean="0">
                <a:solidFill>
                  <a:srgbClr val="333333"/>
                </a:solidFill>
                <a:effectLst/>
                <a:latin typeface="Georgia" panose="02040502050405020303" pitchFamily="18" charset="0"/>
              </a:rPr>
              <a:t> detailed descriptions of each training session available and all related resources, please go to foundationalservices.org and select the Math webpage.</a:t>
            </a:r>
            <a:endParaRPr lang="en-US" b="0" i="0" dirty="0" smtClean="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15</a:t>
            </a:fld>
            <a:endParaRPr lang="en-US"/>
          </a:p>
        </p:txBody>
      </p:sp>
    </p:spTree>
    <p:extLst>
      <p:ext uri="{BB962C8B-B14F-4D97-AF65-F5344CB8AC3E}">
        <p14:creationId xmlns:p14="http://schemas.microsoft.com/office/powerpoint/2010/main" val="320137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Science Foundational Services will provide district level staff with information and tools as they work to develop, improve and align their science curriculum and increase their knowledge of the new Illinois Learning Standards for Science incorporating the Next Generation Science Standards (NGSS).</a:t>
            </a:r>
            <a:endParaRPr lang="en-US" sz="1200" kern="1200" dirty="0" smtClean="0">
              <a:solidFill>
                <a:schemeClr val="tx1"/>
              </a:solidFill>
              <a:effectLst/>
              <a:latin typeface="+mn-lt"/>
              <a:ea typeface="+mn-ea"/>
              <a:cs typeface="+mn-cs"/>
            </a:endParaRPr>
          </a:p>
          <a:p>
            <a:endParaRPr lang="en-US" dirty="0" smtClean="0"/>
          </a:p>
          <a:p>
            <a:r>
              <a:rPr lang="en-US" b="1" i="0" dirty="0" smtClean="0">
                <a:solidFill>
                  <a:srgbClr val="444444"/>
                </a:solidFill>
                <a:effectLst/>
                <a:latin typeface="Droid Sans"/>
              </a:rPr>
              <a:t>NGSS Science Overview Training:  </a:t>
            </a:r>
            <a:r>
              <a:rPr lang="en-US" b="0" i="0" dirty="0" smtClean="0">
                <a:solidFill>
                  <a:srgbClr val="444444"/>
                </a:solidFill>
                <a:effectLst/>
                <a:latin typeface="Droid Sans"/>
              </a:rPr>
              <a:t>(Full day of training) — immerses participants in a sample NGSS lesson and integrates that experience into the training sessions. </a:t>
            </a:r>
            <a:r>
              <a:rPr lang="en-US" b="1" i="0" dirty="0" smtClean="0">
                <a:solidFill>
                  <a:srgbClr val="444444"/>
                </a:solidFill>
                <a:effectLst/>
                <a:latin typeface="Droid Sans"/>
              </a:rPr>
              <a:t>  </a:t>
            </a:r>
            <a:r>
              <a:rPr lang="en-US" b="1" i="1" dirty="0" smtClean="0">
                <a:solidFill>
                  <a:srgbClr val="444444"/>
                </a:solidFill>
                <a:effectLst/>
                <a:latin typeface="Droid Sans"/>
              </a:rPr>
              <a:t>These materials were developed to be a one-day training, but could be broken up and delivered over time (in the order listed on</a:t>
            </a:r>
            <a:r>
              <a:rPr lang="en-US" b="1" i="1" baseline="0" dirty="0" smtClean="0">
                <a:solidFill>
                  <a:srgbClr val="444444"/>
                </a:solidFill>
                <a:effectLst/>
                <a:latin typeface="Droid Sans"/>
              </a:rPr>
              <a:t> the webpage</a:t>
            </a:r>
            <a:r>
              <a:rPr lang="en-US" b="1" i="1" dirty="0" smtClean="0">
                <a:solidFill>
                  <a:srgbClr val="444444"/>
                </a:solidFill>
                <a:effectLst/>
                <a:latin typeface="Droid Sans"/>
              </a:rPr>
              <a:t>) if that is preferred. </a:t>
            </a:r>
          </a:p>
          <a:p>
            <a:endParaRPr lang="en-US" sz="1200" b="1" i="1" kern="1200" dirty="0" smtClean="0">
              <a:solidFill>
                <a:srgbClr val="444444"/>
              </a:solidFill>
              <a:effectLst/>
              <a:latin typeface="Droid Sans"/>
              <a:ea typeface="+mn-ea"/>
              <a:cs typeface="+mn-cs"/>
            </a:endParaRPr>
          </a:p>
          <a:p>
            <a:r>
              <a:rPr lang="en-US" b="1" i="1" dirty="0" smtClean="0">
                <a:solidFill>
                  <a:srgbClr val="444444"/>
                </a:solidFill>
                <a:effectLst/>
                <a:latin typeface="Droid Sans"/>
              </a:rPr>
              <a:t>The Tools Needed to Bring NGSS to the Classroom — </a:t>
            </a:r>
            <a:r>
              <a:rPr lang="en-US" b="0" i="1" dirty="0" smtClean="0">
                <a:solidFill>
                  <a:srgbClr val="444444"/>
                </a:solidFill>
                <a:effectLst/>
                <a:latin typeface="Droid Sans"/>
              </a:rPr>
              <a:t>This Phase Two training is designed to follow the</a:t>
            </a:r>
            <a:r>
              <a:rPr lang="en-US" b="0" i="0" dirty="0" smtClean="0">
                <a:solidFill>
                  <a:srgbClr val="444444"/>
                </a:solidFill>
                <a:effectLst/>
                <a:latin typeface="Droid Sans"/>
              </a:rPr>
              <a:t> </a:t>
            </a:r>
            <a:r>
              <a:rPr lang="en-US" b="0" i="1" dirty="0" smtClean="0">
                <a:solidFill>
                  <a:srgbClr val="444444"/>
                </a:solidFill>
                <a:effectLst/>
                <a:latin typeface="Droid Sans"/>
              </a:rPr>
              <a:t>Foundational Services Overview training</a:t>
            </a:r>
            <a:r>
              <a:rPr lang="en-US" b="0" i="0" dirty="0" smtClean="0">
                <a:solidFill>
                  <a:srgbClr val="444444"/>
                </a:solidFill>
                <a:effectLst/>
                <a:latin typeface="Droid Sans"/>
              </a:rPr>
              <a:t> and focuses on bringing three-dimensional learning to the classroom.  In order to do this, participants will utilize a lesson to both examine three-dimensional learning and the key shifts required to bring NGSS to the classroom.  Participants will learn how to utilize phenomenon to drive instruction, “unpack” the disciplinary core ideas to determine the content of our lessons, utilize the crosscutting concepts as a lens for students to make sense of the science, and engage students in the science and engineering practices to study phenomenon.  While participants will focus on one performance expectation, the process will be applicable to all performance expectations.</a:t>
            </a:r>
            <a:r>
              <a:rPr lang="en-US" b="1" i="1" dirty="0" smtClean="0">
                <a:solidFill>
                  <a:srgbClr val="444444"/>
                </a:solidFill>
                <a:effectLst/>
                <a:latin typeface="Droid Sans"/>
              </a:rPr>
              <a:t> Similar to the Overview, these materials were developed to be a one-day training, but could be broken up and delivered over time (in the order listed on</a:t>
            </a:r>
            <a:r>
              <a:rPr lang="en-US" b="1" i="1" baseline="0" dirty="0" smtClean="0">
                <a:solidFill>
                  <a:srgbClr val="444444"/>
                </a:solidFill>
                <a:effectLst/>
                <a:latin typeface="Droid Sans"/>
              </a:rPr>
              <a:t> the webpage</a:t>
            </a:r>
            <a:r>
              <a:rPr lang="en-US" b="1" i="1" dirty="0" smtClean="0">
                <a:solidFill>
                  <a:srgbClr val="444444"/>
                </a:solidFill>
                <a:effectLst/>
                <a:latin typeface="Droid Sans"/>
              </a:rPr>
              <a:t>) if that is preferred.</a:t>
            </a:r>
          </a:p>
          <a:p>
            <a:endParaRPr lang="en-US" sz="1200" b="1" i="1" kern="1200" dirty="0" smtClean="0">
              <a:solidFill>
                <a:srgbClr val="444444"/>
              </a:solidFill>
              <a:effectLst/>
              <a:latin typeface="Droid Sans"/>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333333"/>
                </a:solidFill>
                <a:effectLst/>
                <a:uLnTx/>
                <a:uFillTx/>
                <a:latin typeface="Georgia" panose="02040502050405020303" pitchFamily="18" charset="0"/>
                <a:ea typeface="+mn-ea"/>
                <a:cs typeface="+mn-cs"/>
              </a:rPr>
              <a:t>For detailed descriptions of each training session available and all related resources, please go to foundationalservices.org and select the Science webpage.</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16</a:t>
            </a:fld>
            <a:endParaRPr lang="en-US"/>
          </a:p>
        </p:txBody>
      </p:sp>
    </p:spTree>
    <p:extLst>
      <p:ext uri="{BB962C8B-B14F-4D97-AF65-F5344CB8AC3E}">
        <p14:creationId xmlns:p14="http://schemas.microsoft.com/office/powerpoint/2010/main" val="163434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Foundational Services in Teacher Evaluation will outline the legislation and options for district level staff including rules and regulations for a Joint Committee. </a:t>
            </a:r>
            <a:r>
              <a:rPr lang="en-US" sz="1200" b="1" i="1" kern="1200" dirty="0" smtClean="0">
                <a:solidFill>
                  <a:schemeClr val="tx1"/>
                </a:solidFill>
                <a:effectLst/>
                <a:latin typeface="+mn-lt"/>
                <a:ea typeface="+mn-ea"/>
                <a:cs typeface="+mn-cs"/>
              </a:rPr>
              <a:t>These modules were developed to be delivered in the order listed below and can be combined as needed.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333333"/>
                </a:solidFill>
                <a:effectLst/>
                <a:uLnTx/>
                <a:uFillTx/>
                <a:latin typeface="Georgia" panose="02040502050405020303" pitchFamily="18" charset="0"/>
                <a:ea typeface="+mn-ea"/>
                <a:cs typeface="+mn-cs"/>
              </a:rPr>
              <a:t>For detailed descriptions of each training session available and all related resources, please go to foundationalservices.org and select the Teacher Evaluation webpage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17</a:t>
            </a:fld>
            <a:endParaRPr lang="en-US"/>
          </a:p>
        </p:txBody>
      </p:sp>
    </p:spTree>
    <p:extLst>
      <p:ext uri="{BB962C8B-B14F-4D97-AF65-F5344CB8AC3E}">
        <p14:creationId xmlns:p14="http://schemas.microsoft.com/office/powerpoint/2010/main" val="272325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indicates how the state is collecting data on the quality (evaluation tool) and coverage (service tracker tool) pieces of Foundational Services.</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ITC Franklin Gothic Std Bk Cd"/>
                <a:ea typeface="ＭＳ Ｐゴシック" pitchFamily="-48" charset="-128"/>
                <a:cs typeface="ＭＳ Ｐゴシック"/>
              </a:rPr>
              <a:t>Foundational Service Tracker </a:t>
            </a:r>
            <a:r>
              <a:rPr lang="en-US" dirty="0">
                <a:latin typeface="ITC Franklin Gothic Std Bk Cd"/>
                <a:ea typeface="ＭＳ Ｐゴシック" pitchFamily="-48" charset="-128"/>
                <a:cs typeface="ＭＳ Ｐゴシック"/>
              </a:rPr>
              <a:t>will be used </a:t>
            </a:r>
            <a:r>
              <a:rPr lang="en-US" dirty="0" smtClean="0">
                <a:latin typeface="ITC Franklin Gothic Std Bk Cd"/>
                <a:ea typeface="ＭＳ Ｐゴシック" pitchFamily="-48" charset="-128"/>
                <a:cs typeface="ＭＳ Ｐゴシック"/>
              </a:rPr>
              <a:t>to record data on participants</a:t>
            </a:r>
            <a:r>
              <a:rPr lang="en-US" baseline="0" dirty="0" smtClean="0">
                <a:latin typeface="ITC Franklin Gothic Std Bk Cd"/>
                <a:ea typeface="ＭＳ Ｐゴシック" pitchFamily="-48" charset="-128"/>
                <a:cs typeface="ＭＳ Ｐゴシック"/>
              </a:rPr>
              <a:t> and content for </a:t>
            </a:r>
            <a:r>
              <a:rPr lang="en-US" dirty="0" smtClean="0">
                <a:latin typeface="ITC Franklin Gothic Std Bk Cd"/>
                <a:ea typeface="ＭＳ Ｐゴシック" pitchFamily="-48" charset="-128"/>
                <a:cs typeface="ＭＳ Ｐゴシック"/>
              </a:rPr>
              <a:t>each professional </a:t>
            </a:r>
            <a:r>
              <a:rPr lang="en-US" dirty="0">
                <a:latin typeface="ITC Franklin Gothic Std Bk Cd"/>
                <a:ea typeface="ＭＳ Ｐゴシック" pitchFamily="-48" charset="-128"/>
                <a:cs typeface="ＭＳ Ｐゴシック"/>
              </a:rPr>
              <a:t>development or networking </a:t>
            </a:r>
            <a:r>
              <a:rPr lang="en-US" dirty="0" smtClean="0">
                <a:latin typeface="ITC Franklin Gothic Std Bk Cd"/>
                <a:ea typeface="ＭＳ Ｐゴシック" pitchFamily="-48" charset="-128"/>
                <a:cs typeface="ＭＳ Ｐゴシック"/>
              </a:rPr>
              <a:t>session to support the e</a:t>
            </a:r>
            <a:r>
              <a:rPr lang="en-US" sz="1200" dirty="0" smtClean="0"/>
              <a:t>valuation of system-wide processes</a:t>
            </a:r>
            <a:r>
              <a:rPr lang="en-US" dirty="0" smtClean="0">
                <a:latin typeface="ITC Franklin Gothic Std Bk Cd"/>
                <a:ea typeface="ＭＳ Ｐゴシック" pitchFamily="-48" charset="-128"/>
                <a:cs typeface="ＭＳ Ｐゴシック"/>
              </a:rPr>
              <a:t>.  </a:t>
            </a:r>
            <a:r>
              <a:rPr lang="en-US" dirty="0">
                <a:latin typeface="ITC Franklin Gothic Std Bk Cd"/>
                <a:ea typeface="ＭＳ Ｐゴシック" pitchFamily="-48" charset="-128"/>
                <a:cs typeface="ＭＳ Ｐゴシック"/>
                <a:hlinkClick r:id="rId3"/>
              </a:rPr>
              <a:t>www.ilservicetracker.airprojects.org</a:t>
            </a:r>
            <a:r>
              <a:rPr lang="en-US" dirty="0">
                <a:latin typeface="ITC Franklin Gothic Std Bk Cd"/>
                <a:ea typeface="ＭＳ Ｐゴシック" pitchFamily="-48" charset="-128"/>
                <a:cs typeface="ＭＳ Ｐゴシック"/>
              </a:rPr>
              <a:t>  ROE/ISC personnel complete the tracker following </a:t>
            </a:r>
            <a:r>
              <a:rPr lang="en-US" b="1" dirty="0">
                <a:latin typeface="ITC Franklin Gothic Std Bk Cd"/>
                <a:ea typeface="ＭＳ Ｐゴシック" pitchFamily="-48" charset="-128"/>
                <a:cs typeface="ＭＳ Ｐゴシック"/>
              </a:rPr>
              <a:t>each session</a:t>
            </a:r>
            <a:r>
              <a:rPr lang="en-US" dirty="0">
                <a:latin typeface="ITC Franklin Gothic Std Bk Cd"/>
                <a:ea typeface="ＭＳ Ｐゴシック" pitchFamily="-48" charset="-128"/>
                <a:cs typeface="ＭＳ Ｐゴシック"/>
              </a:rPr>
              <a:t>.  The data will be used to track the facilitation of services by the core planning teams, fiscal agents, Illinois CSI, and ISBE to determine future needs. </a:t>
            </a:r>
            <a:r>
              <a:rPr lang="en-US" dirty="0" smtClean="0">
                <a:latin typeface="ITC Franklin Gothic Std Bk Cd"/>
                <a:ea typeface="ＭＳ Ｐゴシック" pitchFamily="-48" charset="-128"/>
                <a:cs typeface="ＭＳ Ｐゴシック"/>
              </a:rPr>
              <a:t> </a:t>
            </a:r>
          </a:p>
          <a:p>
            <a:pPr lvl="0"/>
            <a:endParaRPr lang="en-US" dirty="0">
              <a:latin typeface="ITC Franklin Gothic Std Bk Cd"/>
              <a:ea typeface="ＭＳ Ｐゴシック" pitchFamily="-48" charset="-128"/>
              <a:cs typeface="ＭＳ Ｐゴシック"/>
            </a:endParaRPr>
          </a:p>
          <a:p>
            <a:pPr lvl="0"/>
            <a:endParaRPr lang="en-US" dirty="0">
              <a:latin typeface="ITC Franklin Gothic Std Bk Cd"/>
              <a:ea typeface="ＭＳ Ｐゴシック" pitchFamily="-48" charset="-128"/>
              <a:cs typeface="ＭＳ Ｐゴシック"/>
            </a:endParaRPr>
          </a:p>
          <a:p>
            <a:pPr defTabSz="905692" eaLnBrk="0" fontAlgn="base" hangingPunct="0">
              <a:spcBef>
                <a:spcPct val="30000"/>
              </a:spcBef>
              <a:spcAft>
                <a:spcPct val="0"/>
              </a:spcAft>
              <a:defRPr/>
            </a:pPr>
            <a:r>
              <a:rPr lang="en-US" b="1" dirty="0">
                <a:latin typeface="ITC Franklin Gothic Std Bk Cd"/>
                <a:ea typeface="ＭＳ Ｐゴシック" pitchFamily="-48" charset="-128"/>
                <a:cs typeface="ＭＳ Ｐゴシック"/>
              </a:rPr>
              <a:t>Fiscal Agents </a:t>
            </a:r>
            <a:r>
              <a:rPr lang="en-US" dirty="0">
                <a:latin typeface="ITC Franklin Gothic Std Bk Cd"/>
                <a:ea typeface="ＭＳ Ｐゴシック" pitchFamily="-48" charset="-128"/>
                <a:cs typeface="ＭＳ Ｐゴシック"/>
              </a:rPr>
              <a:t>develop and implement </a:t>
            </a:r>
            <a:r>
              <a:rPr lang="en-US" dirty="0" smtClean="0">
                <a:latin typeface="ITC Franklin Gothic Std Bk Cd"/>
                <a:ea typeface="ＭＳ Ｐゴシック" pitchFamily="-48" charset="-128"/>
                <a:cs typeface="ＭＳ Ｐゴシック"/>
              </a:rPr>
              <a:t>the evaluation </a:t>
            </a:r>
            <a:r>
              <a:rPr lang="en-US" dirty="0">
                <a:latin typeface="ITC Franklin Gothic Std Bk Cd"/>
                <a:ea typeface="ＭＳ Ｐゴシック" pitchFamily="-48" charset="-128"/>
                <a:cs typeface="ＭＳ Ｐゴシック"/>
              </a:rPr>
              <a:t>tool for participants to complete at the end of professional development and networking sessions to be used for all </a:t>
            </a:r>
            <a:r>
              <a:rPr lang="en-US" dirty="0" smtClean="0">
                <a:latin typeface="ITC Franklin Gothic Std Bk Cd"/>
                <a:ea typeface="ＭＳ Ｐゴシック" pitchFamily="-48" charset="-128"/>
                <a:cs typeface="ＭＳ Ｐゴシック"/>
              </a:rPr>
              <a:t>seven topic </a:t>
            </a:r>
            <a:r>
              <a:rPr lang="en-US" dirty="0">
                <a:latin typeface="ITC Franklin Gothic Std Bk Cd"/>
                <a:ea typeface="ＭＳ Ｐゴシック" pitchFamily="-48" charset="-128"/>
                <a:cs typeface="ＭＳ Ｐゴシック"/>
              </a:rPr>
              <a:t>areas.  </a:t>
            </a:r>
            <a:r>
              <a:rPr lang="en-US" u="sng" dirty="0">
                <a:latin typeface="ITC Franklin Gothic Std Bk Cd"/>
                <a:ea typeface="ＭＳ Ｐゴシック" pitchFamily="-48" charset="-128"/>
                <a:cs typeface="ＭＳ Ｐゴシック"/>
                <a:hlinkClick r:id="rId4"/>
              </a:rPr>
              <a:t>www.i-kan.org/eval</a:t>
            </a:r>
            <a:r>
              <a:rPr lang="en-US" dirty="0">
                <a:latin typeface="ITC Franklin Gothic Std Bk Cd"/>
                <a:ea typeface="ＭＳ Ｐゴシック" pitchFamily="-48" charset="-128"/>
                <a:cs typeface="ＭＳ Ｐゴシック"/>
              </a:rPr>
              <a:t> Monthly evaluation data reports from the areas are sent to core planning team members who </a:t>
            </a:r>
            <a:r>
              <a:rPr lang="en-US" dirty="0" smtClean="0">
                <a:latin typeface="ITC Franklin Gothic Std Bk Cd"/>
                <a:ea typeface="ＭＳ Ｐゴシック" pitchFamily="-48" charset="-128"/>
                <a:cs typeface="ＭＳ Ｐゴシック"/>
              </a:rPr>
              <a:t>compile </a:t>
            </a:r>
            <a:r>
              <a:rPr lang="en-US" dirty="0">
                <a:latin typeface="ITC Franklin Gothic Std Bk Cd"/>
                <a:ea typeface="ＭＳ Ｐゴシック" pitchFamily="-48" charset="-128"/>
                <a:cs typeface="ＭＳ Ｐゴシック"/>
              </a:rPr>
              <a:t>a monthly statewide report (through the I-KAN regional office).  Data will be reviewed with area coordinators and core planning team members at monthly check in calls; adjustments to training will be made as necessary.  Data will also be reviewed by the core planning teams, fiscal agents, Illinois CSI, and ISBE to determine future needs .   </a:t>
            </a:r>
          </a:p>
          <a:p>
            <a:pPr lvl="0"/>
            <a:endParaRPr lang="en-US" dirty="0">
              <a:latin typeface="ITC Franklin Gothic Std Bk Cd"/>
              <a:ea typeface="ＭＳ Ｐゴシック" pitchFamily="-48" charset="-128"/>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ITC Franklin Gothic Std Bk Cd"/>
                <a:ea typeface="ＭＳ Ｐゴシック" pitchFamily="-48" charset="-128"/>
                <a:cs typeface="ＭＳ Ｐゴシック"/>
              </a:rPr>
              <a:t/>
            </a:r>
            <a:br>
              <a:rPr lang="en-US" dirty="0">
                <a:latin typeface="ITC Franklin Gothic Std Bk Cd"/>
                <a:ea typeface="ＭＳ Ｐゴシック" pitchFamily="-48" charset="-128"/>
                <a:cs typeface="ＭＳ Ｐゴシック"/>
              </a:rPr>
            </a:br>
            <a:endParaRPr lang="en-US"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809336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latin typeface="ITC Franklin Gothic Std Bk Cd"/>
                <a:ea typeface="ＭＳ Ｐゴシック" pitchFamily="-48" charset="-128"/>
                <a:cs typeface="ＭＳ Ｐゴシック"/>
              </a:rPr>
              <a:t>If</a:t>
            </a:r>
            <a:r>
              <a:rPr lang="en-US" baseline="0" dirty="0" smtClean="0">
                <a:latin typeface="ITC Franklin Gothic Std Bk Cd"/>
                <a:ea typeface="ＭＳ Ｐゴシック" pitchFamily="-48" charset="-128"/>
                <a:cs typeface="ＭＳ Ｐゴシック"/>
              </a:rPr>
              <a:t> anyone wants more information on Foundational Services, they may contact their ROEs/ISCs and/or the people listed on </a:t>
            </a:r>
            <a:r>
              <a:rPr lang="en-US" baseline="0" smtClean="0">
                <a:latin typeface="ITC Franklin Gothic Std Bk Cd"/>
                <a:ea typeface="ＭＳ Ｐゴシック" pitchFamily="-48" charset="-128"/>
                <a:cs typeface="ＭＳ Ｐゴシック"/>
              </a:rPr>
              <a:t>the slide.</a:t>
            </a:r>
            <a:endParaRPr lang="en-US" dirty="0">
              <a:latin typeface="ITC Franklin Gothic Std Bk Cd"/>
              <a:ea typeface="ＭＳ Ｐゴシック" pitchFamily="-48" charset="-128"/>
              <a:cs typeface="ＭＳ Ｐゴシック"/>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ITC Franklin Gothic Std Bk Cd"/>
                <a:ea typeface="ＭＳ Ｐゴシック" pitchFamily="-48" charset="-128"/>
                <a:cs typeface="ＭＳ Ｐゴシック"/>
              </a:rPr>
              <a:t/>
            </a:r>
            <a:br>
              <a:rPr lang="en-US" dirty="0">
                <a:latin typeface="ITC Franklin Gothic Std Bk Cd"/>
                <a:ea typeface="ＭＳ Ｐゴシック" pitchFamily="-48" charset="-128"/>
                <a:cs typeface="ＭＳ Ｐゴシック"/>
              </a:rPr>
            </a:br>
            <a:endParaRPr lang="en-US" dirty="0">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80933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Illinois State Board of Education has divided the state into 6 geographic areas served by Regional Offices of Education and 3 served by Intermediate Service Centers as illustrated in the map on the slide.  ISBE delivers support to Illinois school districts through the Statewide System of Support.</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2</a:t>
            </a:fld>
            <a:endParaRPr lang="en-US"/>
          </a:p>
        </p:txBody>
      </p:sp>
    </p:spTree>
    <p:extLst>
      <p:ext uri="{BB962C8B-B14F-4D97-AF65-F5344CB8AC3E}">
        <p14:creationId xmlns:p14="http://schemas.microsoft.com/office/powerpoint/2010/main" val="256288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 of</a:t>
            </a:r>
            <a:r>
              <a:rPr lang="en-US" baseline="0" dirty="0" smtClean="0"/>
              <a:t> the nine </a:t>
            </a:r>
            <a:r>
              <a:rPr lang="en-US" dirty="0" smtClean="0"/>
              <a:t>areas of the state (not including Chicago), Fiscal Agents</a:t>
            </a:r>
            <a:r>
              <a:rPr lang="en-US" baseline="0" dirty="0" smtClean="0"/>
              <a:t> help disseminate support and information within their region.  Listed above are the Fiscal Agents for the Statewide System of Support</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3</a:t>
            </a:fld>
            <a:endParaRPr lang="en-US"/>
          </a:p>
        </p:txBody>
      </p:sp>
    </p:spTree>
    <p:extLst>
      <p:ext uri="{BB962C8B-B14F-4D97-AF65-F5344CB8AC3E}">
        <p14:creationId xmlns:p14="http://schemas.microsoft.com/office/powerpoint/2010/main" val="31033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BD648-8232-460F-8312-9A81A086449F}"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smtClean="0"/>
              <a:t>ISBE’s Statewide System of Support is illustrated above.  Foundational Services is Tier 1 of the State’s support. Under </a:t>
            </a:r>
            <a:r>
              <a:rPr lang="en-US" baseline="0" dirty="0" smtClean="0"/>
              <a:t>Foundational Services, available to all districts, ISBE has identified seven topic areas for quality professional development to be delivered consistently throughout the state at little/no cost to districts.  In addition to Foundational Services, 10% of the schools in Illinois (around 250 schools with the lowest performing subgroups) will receive Focused services through Illinois CSI, and 5% of the schools in Illinois (147 schools in 30 districts) who receive Title 1 funding and have less than a 60% graduation rate will receive Priority services through Illinois CSI.  The High Priority Schools are taken over by the state.  </a:t>
            </a:r>
          </a:p>
          <a:p>
            <a:endParaRPr lang="en-US" baseline="0" dirty="0" smtClean="0"/>
          </a:p>
          <a:p>
            <a:r>
              <a:rPr lang="en-US" baseline="0" dirty="0" smtClean="0"/>
              <a:t>**As a trainer, you can determine how deep to go into this slide – the most important part is visually seeing that ALL schools in Illinois should have access to low/no cost PD in the identified 7 topic areas.**</a:t>
            </a:r>
            <a:endParaRPr lang="en-US" dirty="0" smtClean="0"/>
          </a:p>
        </p:txBody>
      </p:sp>
    </p:spTree>
    <p:extLst>
      <p:ext uri="{BB962C8B-B14F-4D97-AF65-F5344CB8AC3E}">
        <p14:creationId xmlns:p14="http://schemas.microsoft.com/office/powerpoint/2010/main" val="204146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want participants to understand that the training they are receiving is from a collaboration between ISBE, the ROEs/ISCs, Illinois CSI, and The Illinois Principals Association via Ed Leaders Network.</a:t>
            </a:r>
            <a:endParaRPr lang="en-US" dirty="0" smtClean="0"/>
          </a:p>
          <a:p>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5</a:t>
            </a:fld>
            <a:endParaRPr lang="en-US"/>
          </a:p>
        </p:txBody>
      </p:sp>
    </p:spTree>
    <p:extLst>
      <p:ext uri="{BB962C8B-B14F-4D97-AF65-F5344CB8AC3E}">
        <p14:creationId xmlns:p14="http://schemas.microsoft.com/office/powerpoint/2010/main" val="289323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explains the ROE/ISC role in Foundational Services – highlight that SPs will be delivering the same content as their colleagues throughout the state in their given topic area.  For district trainings, highlight that the goal of Foundational Services is to deliver Quality PD consistently throughout the state (e.g. they are receiving the same content as their district counterparts throughout the state).</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6</a:t>
            </a:fld>
            <a:endParaRPr lang="en-US"/>
          </a:p>
        </p:txBody>
      </p:sp>
    </p:spTree>
    <p:extLst>
      <p:ext uri="{BB962C8B-B14F-4D97-AF65-F5344CB8AC3E}">
        <p14:creationId xmlns:p14="http://schemas.microsoft.com/office/powerpoint/2010/main" val="1109478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dirty="0" smtClean="0"/>
              <a:t>Right</a:t>
            </a:r>
            <a:r>
              <a:rPr lang="en-US" b="0" baseline="0" dirty="0" smtClean="0"/>
              <a:t> now, the Delivery SYSTEM provides the consistency for Foundational Services.  ACs are trained by the Content Developers and Core Planning Team, then, in turn, train SPs in their areas of the state, and the SPs deliver the training to district personnel.</a:t>
            </a:r>
            <a:endParaRPr lang="en-US" b="0" dirty="0" smtClean="0"/>
          </a:p>
          <a:p>
            <a:pPr marL="0" lvl="0" indent="0">
              <a:buNone/>
            </a:pPr>
            <a:endParaRPr lang="en-US" b="1" dirty="0" smtClean="0"/>
          </a:p>
          <a:p>
            <a:pPr marL="0" lvl="0" indent="0">
              <a:buNone/>
            </a:pPr>
            <a:r>
              <a:rPr lang="en-US" b="1" dirty="0" smtClean="0"/>
              <a:t>STATE Trainings</a:t>
            </a:r>
            <a:r>
              <a:rPr lang="en-US" dirty="0" smtClean="0"/>
              <a:t> :</a:t>
            </a:r>
          </a:p>
          <a:p>
            <a:pPr marL="171450" indent="-171450">
              <a:buFont typeface="Arial" panose="020B0604020202020204" pitchFamily="34" charset="0"/>
              <a:buChar char="•"/>
            </a:pPr>
            <a:r>
              <a:rPr lang="en-US" dirty="0" smtClean="0"/>
              <a:t>Train </a:t>
            </a:r>
            <a:r>
              <a:rPr lang="en-US" b="1" dirty="0" smtClean="0"/>
              <a:t>Area Coordinators</a:t>
            </a:r>
            <a:r>
              <a:rPr lang="en-US" dirty="0" smtClean="0"/>
              <a:t> across the state  </a:t>
            </a:r>
          </a:p>
          <a:p>
            <a:pPr marL="171450" indent="-171450">
              <a:buFont typeface="Arial" panose="020B0604020202020204" pitchFamily="34" charset="0"/>
              <a:buChar char="•"/>
            </a:pPr>
            <a:r>
              <a:rPr lang="en-US" dirty="0" smtClean="0"/>
              <a:t>Provided by Illinois CSI Content Area Specialists, partners, ROE/ISC personnel and/or ISBE personnel as directed by ISBE</a:t>
            </a:r>
          </a:p>
          <a:p>
            <a:pPr marL="171450" indent="-171450">
              <a:buFont typeface="Arial" panose="020B0604020202020204" pitchFamily="34" charset="0"/>
              <a:buChar char="•"/>
            </a:pPr>
            <a:endParaRPr lang="en-US" dirty="0" smtClean="0"/>
          </a:p>
          <a:p>
            <a:pPr lvl="0"/>
            <a:r>
              <a:rPr lang="en-US" b="1" dirty="0" smtClean="0">
                <a:latin typeface="ITC Franklin Gothic Std Bk Cd"/>
                <a:ea typeface="ＭＳ Ｐゴシック" pitchFamily="-48" charset="-128"/>
                <a:cs typeface="ＭＳ Ｐゴシック"/>
              </a:rPr>
              <a:t>Regional</a:t>
            </a:r>
            <a:r>
              <a:rPr lang="en-US" b="1" baseline="0" dirty="0" smtClean="0">
                <a:latin typeface="ITC Franklin Gothic Std Bk Cd"/>
                <a:ea typeface="ＭＳ Ｐゴシック" pitchFamily="-48" charset="-128"/>
                <a:cs typeface="ＭＳ Ｐゴシック"/>
              </a:rPr>
              <a:t> Training (</a:t>
            </a:r>
            <a:r>
              <a:rPr lang="en-US" b="1" dirty="0" smtClean="0">
                <a:latin typeface="ITC Franklin Gothic Std Bk Cd"/>
                <a:ea typeface="ＭＳ Ｐゴシック" pitchFamily="-48" charset="-128"/>
                <a:cs typeface="ＭＳ Ｐゴシック"/>
              </a:rPr>
              <a:t>Capacity Building Sessions)</a:t>
            </a:r>
            <a:r>
              <a:rPr lang="en-US" dirty="0" smtClean="0">
                <a:latin typeface="ITC Franklin Gothic Std Bk Cd"/>
                <a:ea typeface="ＭＳ Ｐゴシック" pitchFamily="-48" charset="-128"/>
                <a:cs typeface="ＭＳ Ｐゴシック"/>
              </a:rPr>
              <a:t> </a:t>
            </a:r>
          </a:p>
          <a:p>
            <a:r>
              <a:rPr lang="en-US" dirty="0" smtClean="0">
                <a:latin typeface="ITC Franklin Gothic Std Bk Cd"/>
                <a:ea typeface="ＭＳ Ｐゴシック" pitchFamily="-48" charset="-128"/>
                <a:cs typeface="ＭＳ Ｐゴシック"/>
              </a:rPr>
              <a:t>These training</a:t>
            </a:r>
            <a:r>
              <a:rPr lang="en-US" baseline="0" dirty="0" smtClean="0">
                <a:latin typeface="ITC Franklin Gothic Std Bk Cd"/>
                <a:ea typeface="ＭＳ Ｐゴシック" pitchFamily="-48" charset="-128"/>
                <a:cs typeface="ＭＳ Ｐゴシック"/>
              </a:rPr>
              <a:t> sessions</a:t>
            </a:r>
            <a:r>
              <a:rPr lang="en-US" dirty="0" smtClean="0">
                <a:latin typeface="ITC Franklin Gothic Std Bk Cd"/>
                <a:ea typeface="ＭＳ Ｐゴシック" pitchFamily="-48" charset="-128"/>
                <a:cs typeface="ＭＳ Ｐゴシック"/>
              </a:rPr>
              <a:t> are held in each of the </a:t>
            </a:r>
            <a:r>
              <a:rPr lang="en-US" b="1" dirty="0" smtClean="0">
                <a:latin typeface="ITC Franklin Gothic Std Bk Cd"/>
                <a:ea typeface="ＭＳ Ｐゴシック" pitchFamily="-48" charset="-128"/>
                <a:cs typeface="ＭＳ Ｐゴシック"/>
              </a:rPr>
              <a:t>6 AREAS </a:t>
            </a:r>
            <a:r>
              <a:rPr lang="en-US" b="0" dirty="0" smtClean="0">
                <a:latin typeface="ITC Franklin Gothic Std Bk Cd"/>
                <a:ea typeface="ＭＳ Ｐゴシック" pitchFamily="-48" charset="-128"/>
                <a:cs typeface="ＭＳ Ｐゴシック"/>
              </a:rPr>
              <a:t>(ISCs</a:t>
            </a:r>
            <a:r>
              <a:rPr lang="en-US" b="0" baseline="0" dirty="0" smtClean="0">
                <a:latin typeface="ITC Franklin Gothic Std Bk Cd"/>
                <a:ea typeface="ＭＳ Ｐゴシック" pitchFamily="-48" charset="-128"/>
                <a:cs typeface="ＭＳ Ｐゴシック"/>
              </a:rPr>
              <a:t> do not have Service Providers; their ACs train district personnel)</a:t>
            </a:r>
            <a:r>
              <a:rPr lang="en-US" b="1" dirty="0" smtClean="0">
                <a:latin typeface="ITC Franklin Gothic Std Bk Cd"/>
                <a:ea typeface="ＭＳ Ｐゴシック" pitchFamily="-48" charset="-128"/>
                <a:cs typeface="ＭＳ Ｐゴシック"/>
              </a:rPr>
              <a:t> </a:t>
            </a:r>
            <a:r>
              <a:rPr lang="en-US" dirty="0" smtClean="0">
                <a:latin typeface="ITC Franklin Gothic Std Bk Cd"/>
                <a:ea typeface="ＭＳ Ｐゴシック" pitchFamily="-48" charset="-128"/>
                <a:cs typeface="ＭＳ Ｐゴシック"/>
              </a:rPr>
              <a:t>to train the </a:t>
            </a:r>
            <a:r>
              <a:rPr lang="en-US" b="1" baseline="0" dirty="0" smtClean="0">
                <a:latin typeface="ITC Franklin Gothic Std Bk Cd"/>
                <a:ea typeface="ＭＳ Ｐゴシック" pitchFamily="-48" charset="-128"/>
                <a:cs typeface="ＭＳ Ｐゴシック"/>
              </a:rPr>
              <a:t>S</a:t>
            </a:r>
            <a:r>
              <a:rPr lang="en-US" b="1" dirty="0" smtClean="0">
                <a:latin typeface="ITC Franklin Gothic Std Bk Cd"/>
                <a:ea typeface="ＭＳ Ｐゴシック" pitchFamily="-48" charset="-128"/>
                <a:cs typeface="ＭＳ Ｐゴシック"/>
              </a:rPr>
              <a:t>ervice Providers (SPs)</a:t>
            </a:r>
            <a:r>
              <a:rPr lang="en-US" b="1" baseline="0" dirty="0" smtClean="0">
                <a:latin typeface="ITC Franklin Gothic Std Bk Cd"/>
                <a:ea typeface="ＭＳ Ｐゴシック" pitchFamily="-48" charset="-128"/>
                <a:cs typeface="ＭＳ Ｐゴシック"/>
              </a:rPr>
              <a:t> </a:t>
            </a:r>
            <a:r>
              <a:rPr lang="en-US" dirty="0" smtClean="0">
                <a:latin typeface="ITC Franklin Gothic Std Bk Cd"/>
                <a:ea typeface="ＭＳ Ｐゴシック" pitchFamily="-48" charset="-128"/>
                <a:cs typeface="ＭＳ Ｐゴシック"/>
              </a:rPr>
              <a:t>who will provide the professional development at the </a:t>
            </a:r>
            <a:r>
              <a:rPr lang="en-US" b="1" dirty="0" smtClean="0">
                <a:latin typeface="ITC Franklin Gothic Std Bk Cd"/>
                <a:ea typeface="ＭＳ Ｐゴシック" pitchFamily="-48" charset="-128"/>
                <a:cs typeface="ＭＳ Ｐゴシック"/>
              </a:rPr>
              <a:t>District</a:t>
            </a:r>
            <a:r>
              <a:rPr lang="en-US" dirty="0" smtClean="0">
                <a:latin typeface="ITC Franklin Gothic Std Bk Cd"/>
                <a:ea typeface="ＭＳ Ｐゴシック" pitchFamily="-48" charset="-128"/>
                <a:cs typeface="ＭＳ Ｐゴシック"/>
              </a:rPr>
              <a:t> level</a:t>
            </a:r>
          </a:p>
          <a:p>
            <a:r>
              <a:rPr lang="en-US" dirty="0" smtClean="0">
                <a:latin typeface="ITC Franklin Gothic Std Bk Cd"/>
                <a:ea typeface="ＭＳ Ｐゴシック" pitchFamily="-48" charset="-128"/>
                <a:cs typeface="ＭＳ Ｐゴシック"/>
              </a:rPr>
              <a:t>Attendees: </a:t>
            </a:r>
          </a:p>
          <a:p>
            <a:pPr lvl="1"/>
            <a:r>
              <a:rPr lang="en-US" dirty="0" smtClean="0">
                <a:latin typeface="ITC Franklin Gothic Std Bk Cd"/>
                <a:ea typeface="ＭＳ Ｐゴシック" pitchFamily="-48" charset="-128"/>
                <a:cs typeface="ＭＳ Ｐゴシック"/>
              </a:rPr>
              <a:t>Service Providers from the ROEs/ISCs who will facilitate the trainings in their regions.</a:t>
            </a:r>
            <a:r>
              <a:rPr lang="en-US" baseline="0" dirty="0" smtClean="0">
                <a:latin typeface="ITC Franklin Gothic Std Bk Cd"/>
                <a:ea typeface="ＭＳ Ｐゴシック" pitchFamily="-48" charset="-128"/>
                <a:cs typeface="ＭＳ Ｐゴシック"/>
              </a:rPr>
              <a:t>  </a:t>
            </a:r>
          </a:p>
          <a:p>
            <a:pPr lvl="1"/>
            <a:r>
              <a:rPr lang="en-US" baseline="0" dirty="0" smtClean="0">
                <a:latin typeface="ITC Franklin Gothic Std Bk Cd"/>
                <a:ea typeface="ＭＳ Ｐゴシック" pitchFamily="-48" charset="-128"/>
                <a:cs typeface="ＭＳ Ｐゴシック"/>
              </a:rPr>
              <a:t>ACs, in addition to training and supporting SPs in their content areas, also function as Service Providers, delivering training to districts in their region</a:t>
            </a:r>
            <a:endParaRPr lang="en-US" dirty="0" smtClean="0">
              <a:latin typeface="ITC Franklin Gothic Std Bk Cd"/>
              <a:ea typeface="ＭＳ Ｐゴシック" pitchFamily="-48" charset="-128"/>
              <a:cs typeface="ＭＳ Ｐゴシック"/>
            </a:endParaRPr>
          </a:p>
          <a:p>
            <a:pPr lvl="1"/>
            <a:endParaRPr lang="en-US" dirty="0" smtClean="0"/>
          </a:p>
          <a:p>
            <a:pPr lvl="0"/>
            <a:r>
              <a:rPr lang="en-US" b="1" dirty="0" smtClean="0">
                <a:latin typeface="ITC Franklin Gothic Std Bk Cd"/>
                <a:ea typeface="ＭＳ Ｐゴシック" pitchFamily="-48" charset="-128"/>
                <a:cs typeface="ＭＳ Ｐゴシック"/>
              </a:rPr>
              <a:t>District Training:</a:t>
            </a:r>
            <a:r>
              <a:rPr lang="en-US" b="1" baseline="0" dirty="0" smtClean="0">
                <a:latin typeface="ITC Franklin Gothic Std Bk Cd"/>
                <a:ea typeface="ＭＳ Ｐゴシック" pitchFamily="-48" charset="-128"/>
                <a:cs typeface="ＭＳ Ｐゴシック"/>
              </a:rPr>
              <a:t> </a:t>
            </a:r>
            <a:r>
              <a:rPr lang="en-US" b="1" dirty="0" smtClean="0">
                <a:latin typeface="ITC Franklin Gothic Std Bk Cd"/>
                <a:ea typeface="ＭＳ Ｐゴシック" pitchFamily="-48" charset="-128"/>
                <a:cs typeface="ＭＳ Ｐゴシック"/>
              </a:rPr>
              <a:t>Professional Development/Networking Sessions</a:t>
            </a:r>
            <a:r>
              <a:rPr lang="en-US" dirty="0" smtClean="0">
                <a:latin typeface="ITC Franklin Gothic Std Bk Cd"/>
                <a:ea typeface="ＭＳ Ｐゴシック" pitchFamily="-48" charset="-128"/>
                <a:cs typeface="ＭＳ Ｐゴシック"/>
              </a:rPr>
              <a:t> </a:t>
            </a:r>
          </a:p>
          <a:p>
            <a:r>
              <a:rPr lang="en-US" dirty="0" smtClean="0">
                <a:latin typeface="ITC Franklin Gothic Std Bk Cd"/>
                <a:ea typeface="ＭＳ Ｐゴシック" pitchFamily="-48" charset="-128"/>
                <a:cs typeface="ＭＳ Ｐゴシック"/>
              </a:rPr>
              <a:t>The training</a:t>
            </a:r>
            <a:r>
              <a:rPr lang="en-US" baseline="0" dirty="0" smtClean="0">
                <a:latin typeface="ITC Franklin Gothic Std Bk Cd"/>
                <a:ea typeface="ＭＳ Ｐゴシック" pitchFamily="-48" charset="-128"/>
                <a:cs typeface="ＭＳ Ｐゴシック"/>
              </a:rPr>
              <a:t> sessions</a:t>
            </a:r>
            <a:r>
              <a:rPr lang="en-US" dirty="0" smtClean="0">
                <a:latin typeface="ITC Franklin Gothic Std Bk Cd"/>
                <a:ea typeface="ＭＳ Ｐゴシック" pitchFamily="-48" charset="-128"/>
                <a:cs typeface="ＭＳ Ｐゴシック"/>
              </a:rPr>
              <a:t> around the </a:t>
            </a:r>
            <a:r>
              <a:rPr lang="en-US" b="1" dirty="0" smtClean="0">
                <a:latin typeface="ITC Franklin Gothic Std Bk Cd"/>
                <a:ea typeface="ＭＳ Ｐゴシック" pitchFamily="-48" charset="-128"/>
                <a:cs typeface="ＭＳ Ｐゴシック"/>
              </a:rPr>
              <a:t>7 Foundational</a:t>
            </a:r>
            <a:r>
              <a:rPr lang="en-US" b="1" baseline="0" dirty="0" smtClean="0">
                <a:latin typeface="ITC Franklin Gothic Std Bk Cd"/>
                <a:ea typeface="ＭＳ Ｐゴシック" pitchFamily="-48" charset="-128"/>
                <a:cs typeface="ＭＳ Ｐゴシック"/>
              </a:rPr>
              <a:t> Services </a:t>
            </a:r>
            <a:r>
              <a:rPr lang="en-US" b="1" dirty="0" smtClean="0">
                <a:latin typeface="ITC Franklin Gothic Std Bk Cd"/>
                <a:ea typeface="ＭＳ Ｐゴシック" pitchFamily="-48" charset="-128"/>
                <a:cs typeface="ＭＳ Ｐゴシック"/>
              </a:rPr>
              <a:t>topics </a:t>
            </a:r>
            <a:r>
              <a:rPr lang="en-US" dirty="0" smtClean="0">
                <a:latin typeface="ITC Franklin Gothic Std Bk Cd"/>
                <a:ea typeface="ＭＳ Ｐゴシック" pitchFamily="-48" charset="-128"/>
                <a:cs typeface="ＭＳ Ｐゴシック"/>
              </a:rPr>
              <a:t>are offered by the ROEs and ISCs for District/School Teams.  Limited Technical Assistance is available on-line and via phone in each area.  </a:t>
            </a:r>
          </a:p>
          <a:p>
            <a:r>
              <a:rPr lang="en-US" dirty="0" smtClean="0">
                <a:latin typeface="ITC Franklin Gothic Std Bk Cd"/>
                <a:ea typeface="ＭＳ Ｐゴシック" pitchFamily="-48" charset="-128"/>
                <a:cs typeface="ＭＳ Ｐゴシック"/>
              </a:rPr>
              <a:t>Attendees: </a:t>
            </a:r>
          </a:p>
          <a:p>
            <a:pPr lvl="1"/>
            <a:r>
              <a:rPr lang="en-US" b="1" dirty="0" smtClean="0">
                <a:latin typeface="ITC Franklin Gothic Std Bk Cd"/>
                <a:ea typeface="ＭＳ Ｐゴシック" pitchFamily="-48" charset="-128"/>
                <a:cs typeface="ＭＳ Ｐゴシック"/>
              </a:rPr>
              <a:t>District teams </a:t>
            </a:r>
            <a:r>
              <a:rPr lang="en-US" dirty="0" smtClean="0">
                <a:latin typeface="ITC Franklin Gothic Std Bk Cd"/>
                <a:ea typeface="ＭＳ Ｐゴシック" pitchFamily="-48" charset="-128"/>
                <a:cs typeface="ＭＳ Ｐゴシック"/>
              </a:rPr>
              <a:t>in those regions</a:t>
            </a:r>
          </a:p>
          <a:p>
            <a:pPr lvl="1"/>
            <a:r>
              <a:rPr lang="en-US" dirty="0" smtClean="0">
                <a:latin typeface="ITC Franklin Gothic Std Bk Cd"/>
                <a:ea typeface="ＭＳ Ｐゴシック" pitchFamily="-48" charset="-128"/>
                <a:cs typeface="ＭＳ Ｐゴシック"/>
              </a:rPr>
              <a:t>District</a:t>
            </a:r>
            <a:r>
              <a:rPr lang="en-US" baseline="0" dirty="0" smtClean="0">
                <a:latin typeface="ITC Franklin Gothic Std Bk Cd"/>
                <a:ea typeface="ＭＳ Ｐゴシック" pitchFamily="-48" charset="-128"/>
                <a:cs typeface="ＭＳ Ｐゴシック"/>
              </a:rPr>
              <a:t> staff in those regions</a:t>
            </a:r>
          </a:p>
          <a:p>
            <a:pPr lvl="1"/>
            <a:r>
              <a:rPr lang="en-US" baseline="0" dirty="0" smtClean="0">
                <a:latin typeface="ITC Franklin Gothic Std Bk Cd"/>
                <a:ea typeface="ＭＳ Ｐゴシック" pitchFamily="-48" charset="-128"/>
                <a:cs typeface="ＭＳ Ｐゴシック"/>
              </a:rPr>
              <a:t>Parents/Community members where appropriate (e.g. Family Engagement training for District Leadership teams may/are encouraged to include and bring family/community members to the training sessions).</a:t>
            </a:r>
            <a:endParaRPr lang="en-US" dirty="0" smtClean="0">
              <a:latin typeface="ITC Franklin Gothic Std Bk Cd"/>
              <a:ea typeface="ＭＳ Ｐゴシック" pitchFamily="-48" charset="-128"/>
              <a:cs typeface="ＭＳ Ｐゴシック"/>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7</a:t>
            </a:fld>
            <a:endParaRPr lang="en-US"/>
          </a:p>
        </p:txBody>
      </p:sp>
    </p:spTree>
    <p:extLst>
      <p:ext uri="{BB962C8B-B14F-4D97-AF65-F5344CB8AC3E}">
        <p14:creationId xmlns:p14="http://schemas.microsoft.com/office/powerpoint/2010/main" val="102186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pillars of Foundational Services:</a:t>
            </a:r>
          </a:p>
          <a:p>
            <a:endParaRPr lang="en-US" dirty="0" smtClean="0"/>
          </a:p>
          <a:p>
            <a:r>
              <a:rPr lang="en-US" dirty="0" smtClean="0"/>
              <a:t>Quality Professional Development – Utilizing the on-line evaluations to measure</a:t>
            </a:r>
            <a:r>
              <a:rPr lang="en-US" baseline="0" dirty="0" smtClean="0"/>
              <a:t> quality, along with formative assessments (pre-posts) in each training session</a:t>
            </a:r>
            <a:endParaRPr lang="en-US" dirty="0" smtClean="0"/>
          </a:p>
          <a:p>
            <a:endParaRPr lang="en-US" dirty="0" smtClean="0"/>
          </a:p>
          <a:p>
            <a:r>
              <a:rPr lang="en-US" dirty="0" smtClean="0"/>
              <a:t>Consistently delivered – Using the materials and</a:t>
            </a:r>
            <a:r>
              <a:rPr lang="en-US" baseline="0" dirty="0" smtClean="0"/>
              <a:t> process for the content area training sessions = Foundational Services.  If trainers are creating their own materials, that is Beyond Foundational.  Consistency is achieved through </a:t>
            </a:r>
            <a:r>
              <a:rPr lang="en-US" sz="1200" kern="1200" dirty="0" smtClean="0">
                <a:solidFill>
                  <a:schemeClr val="tx1"/>
                </a:solidFill>
                <a:effectLst/>
                <a:latin typeface="+mn-lt"/>
                <a:ea typeface="+mn-ea"/>
                <a:cs typeface="+mn-cs"/>
              </a:rPr>
              <a:t>Statewide coordination, area-wide accountability, &amp; local delivery, monthly content area calls for Area</a:t>
            </a:r>
            <a:r>
              <a:rPr lang="en-US" sz="1200" kern="1200" baseline="0" dirty="0" smtClean="0">
                <a:solidFill>
                  <a:schemeClr val="tx1"/>
                </a:solidFill>
                <a:effectLst/>
                <a:latin typeface="+mn-lt"/>
                <a:ea typeface="+mn-ea"/>
                <a:cs typeface="+mn-cs"/>
              </a:rPr>
              <a:t> Coordinators (ACs), monthly coordination between ACs and Service Providers (SPs), and </a:t>
            </a:r>
            <a:r>
              <a:rPr lang="en-US" sz="1200" kern="1200" baseline="0" dirty="0" err="1" smtClean="0">
                <a:solidFill>
                  <a:schemeClr val="tx1"/>
                </a:solidFill>
                <a:effectLst/>
                <a:latin typeface="+mn-lt"/>
                <a:ea typeface="+mn-ea"/>
                <a:cs typeface="+mn-cs"/>
              </a:rPr>
              <a:t>listservs</a:t>
            </a:r>
            <a:r>
              <a:rPr lang="en-US" sz="1200" kern="1200" baseline="0" dirty="0" smtClean="0">
                <a:solidFill>
                  <a:schemeClr val="tx1"/>
                </a:solidFill>
                <a:effectLst/>
                <a:latin typeface="+mn-lt"/>
                <a:ea typeface="+mn-ea"/>
                <a:cs typeface="+mn-cs"/>
              </a:rPr>
              <a:t> for multi-way communication.</a:t>
            </a:r>
            <a:endParaRPr lang="en-US" dirty="0" smtClean="0"/>
          </a:p>
          <a:p>
            <a:endParaRPr lang="en-US" dirty="0" smtClean="0"/>
          </a:p>
          <a:p>
            <a:r>
              <a:rPr lang="en-US" dirty="0" smtClean="0"/>
              <a:t>Covering the entire state of Illinois – All</a:t>
            </a:r>
            <a:r>
              <a:rPr lang="en-US" baseline="0" dirty="0" smtClean="0"/>
              <a:t> school districts in Illinois should have access to these professional development opportunities through Regional Offices of Education (ROEs) and Intermediate Service Centers (ISCs) as well as access to all materials for them to replicate in their own districts should they have the capacity to do so.</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8</a:t>
            </a:fld>
            <a:endParaRPr lang="en-US"/>
          </a:p>
        </p:txBody>
      </p:sp>
    </p:spTree>
    <p:extLst>
      <p:ext uri="{BB962C8B-B14F-4D97-AF65-F5344CB8AC3E}">
        <p14:creationId xmlns:p14="http://schemas.microsoft.com/office/powerpoint/2010/main" val="393028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descriptions of the seven content areas.  This is the</a:t>
            </a:r>
            <a:r>
              <a:rPr lang="en-US" baseline="0" dirty="0" smtClean="0"/>
              <a:t> other side of the infographic shown on the prior slide and the infographic can be found on every content area webpage located at foundationalservices.org</a:t>
            </a:r>
            <a:endParaRPr lang="en-US" dirty="0"/>
          </a:p>
        </p:txBody>
      </p:sp>
      <p:sp>
        <p:nvSpPr>
          <p:cNvPr id="4" name="Slide Number Placeholder 3"/>
          <p:cNvSpPr>
            <a:spLocks noGrp="1"/>
          </p:cNvSpPr>
          <p:nvPr>
            <p:ph type="sldNum" sz="quarter" idx="10"/>
          </p:nvPr>
        </p:nvSpPr>
        <p:spPr/>
        <p:txBody>
          <a:bodyPr/>
          <a:lstStyle/>
          <a:p>
            <a:fld id="{DA851F77-0047-7B49-B9FE-1503C2F27D69}" type="slidenum">
              <a:rPr lang="en-US" smtClean="0"/>
              <a:pPr/>
              <a:t>9</a:t>
            </a:fld>
            <a:endParaRPr lang="en-US"/>
          </a:p>
        </p:txBody>
      </p:sp>
    </p:spTree>
    <p:extLst>
      <p:ext uri="{BB962C8B-B14F-4D97-AF65-F5344CB8AC3E}">
        <p14:creationId xmlns:p14="http://schemas.microsoft.com/office/powerpoint/2010/main" val="129195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D6AFCC-96A7-C041-9CFE-99941A73D524}"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89165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457997-66DC-004B-82F9-C4C32DFEB345}"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30194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59706-1DBA-7443-B577-E62386D99727}"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108955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244674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293707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latin typeface="Calibri"/>
              </a:rPr>
              <a:pPr/>
              <a:t>‹#›</a:t>
            </a:fld>
            <a:endParaRPr lang="en-US" dirty="0">
              <a:latin typeface="Calibri"/>
            </a:endParaRPr>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21577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a:solidFill>
                  <a:prstClr val="black"/>
                </a:solidFill>
                <a:latin typeface="Calibri"/>
              </a:rPr>
              <a:pPr>
                <a:defRPr/>
              </a:pPr>
              <a:t>‹#›</a:t>
            </a:fld>
            <a:endParaRPr lang="en-US" dirty="0">
              <a:solidFill>
                <a:prstClr val="black"/>
              </a:solidFill>
              <a:latin typeface="Calibri"/>
            </a:endParaRP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42808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latin typeface="Calibri"/>
              </a:rPr>
              <a:pPr>
                <a:defRPr/>
              </a:pPr>
              <a:t>‹#›</a:t>
            </a:fld>
            <a:endParaRPr lang="en-US" dirty="0">
              <a:latin typeface="Calibri"/>
            </a:endParaRPr>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74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C5B5723D-93F0-4B4C-B2F2-E20AB2C187DF}" type="slidenum">
              <a:rPr lang="en-US">
                <a:solidFill>
                  <a:prstClr val="black"/>
                </a:solidFill>
                <a:latin typeface="Calibri"/>
              </a:rPr>
              <a:pPr>
                <a:defRPr/>
              </a:pPr>
              <a:t>‹#›</a:t>
            </a:fld>
            <a:endParaRPr lang="en-US" dirty="0">
              <a:solidFill>
                <a:prstClr val="black"/>
              </a:solidFill>
              <a:latin typeface="Calibri"/>
            </a:endParaRPr>
          </a:p>
        </p:txBody>
      </p:sp>
    </p:spTree>
    <p:extLst>
      <p:ext uri="{BB962C8B-B14F-4D97-AF65-F5344CB8AC3E}">
        <p14:creationId xmlns:p14="http://schemas.microsoft.com/office/powerpoint/2010/main" val="30033762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15472325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latin typeface="Calibri"/>
              </a:rPr>
              <a:pPr/>
              <a:t>‹#›</a:t>
            </a:fld>
            <a:endParaRPr lang="en-US" dirty="0">
              <a:latin typeface="Calibri"/>
            </a:endParaRPr>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4035609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D678D-82DD-EB42-BE61-1265A4F7BC03}"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796860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BBE1732-D372-4A08-A104-0C3D48CC6752}" type="slidenum">
              <a:rPr lang="en-US">
                <a:solidFill>
                  <a:prstClr val="black"/>
                </a:solidFill>
                <a:latin typeface="Calibri"/>
              </a:rPr>
              <a:pPr>
                <a:defRPr/>
              </a:pPr>
              <a:t>‹#›</a:t>
            </a:fld>
            <a:endParaRPr lang="en-US" dirty="0">
              <a:solidFill>
                <a:prstClr val="black"/>
              </a:solidFill>
              <a:latin typeface="Calibri"/>
            </a:endParaRP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3848815295"/>
      </p:ext>
    </p:extLst>
  </p:cSld>
  <p:clrMapOvr>
    <a:masterClrMapping/>
  </p:clrMapOvr>
  <p:transitio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latin typeface="Calibri"/>
              </a:rPr>
              <a:pPr>
                <a:defRPr/>
              </a:pPr>
              <a:t>‹#›</a:t>
            </a:fld>
            <a:endParaRPr lang="en-US" dirty="0">
              <a:latin typeface="Calibri"/>
            </a:endParaRPr>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96186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B1EF23A2-570F-4DF7-BB15-79A466EB811C}" type="datetime1">
              <a:rPr lang="en-US">
                <a:solidFill>
                  <a:prstClr val="black">
                    <a:tint val="75000"/>
                  </a:prstClr>
                </a:solidFill>
              </a:rPr>
              <a:pPr>
                <a:def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7ACE12E9-EC05-4418-A143-D79966290A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749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Tree>
    <p:extLst>
      <p:ext uri="{BB962C8B-B14F-4D97-AF65-F5344CB8AC3E}">
        <p14:creationId xmlns:p14="http://schemas.microsoft.com/office/powerpoint/2010/main" val="1875642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4D12A175-0FD1-4F83-8191-2F6EFE0E3FAB}" type="datetime1">
              <a:rPr lang="en-US">
                <a:solidFill>
                  <a:prstClr val="black">
                    <a:tint val="75000"/>
                  </a:prstClr>
                </a:solidFill>
              </a:rPr>
              <a:pPr>
                <a:def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E0E10F40-3ADF-43AF-A7E0-443697D783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688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F85AD563-6C44-4591-BF2D-1FFB6E686FB8}" type="datetime1">
              <a:rPr lang="en-US">
                <a:solidFill>
                  <a:prstClr val="black">
                    <a:tint val="75000"/>
                  </a:prstClr>
                </a:solidFill>
              </a:rPr>
              <a:pPr>
                <a:defRPr/>
              </a:pPr>
              <a:t>1/25/2016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A9B7D85F-2CE9-458D-9A84-7B15F19D3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5869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EC273176-5DE6-4540-87DA-A6CED9E22C6A}" type="datetime1">
              <a:rPr lang="en-US">
                <a:solidFill>
                  <a:prstClr val="black">
                    <a:tint val="75000"/>
                  </a:prstClr>
                </a:solidFill>
              </a:rPr>
              <a:pPr>
                <a:defRPr/>
              </a:pPr>
              <a:t>1/25/2016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9"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3E7EE6C0-79B9-4326-A1C5-F49F2F793A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6444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2696E143-96D4-4210-9527-D569C55C12C0}" type="datetime1">
              <a:rPr lang="en-US">
                <a:solidFill>
                  <a:prstClr val="black">
                    <a:tint val="75000"/>
                  </a:prstClr>
                </a:solidFill>
              </a:rPr>
              <a:pPr>
                <a:defRPr/>
              </a:pPr>
              <a:t>1/25/2016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5"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E8185E46-EC9C-4452-B767-3C5693A974F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6032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462009CF-CAF8-4571-9916-A64CEAE33A80}" type="datetime1">
              <a:rPr lang="en-US">
                <a:solidFill>
                  <a:prstClr val="black">
                    <a:tint val="75000"/>
                  </a:prstClr>
                </a:solidFill>
              </a:rPr>
              <a:pPr>
                <a:defRPr/>
              </a:pPr>
              <a:t>1/25/2016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4"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817477F4-4FAB-45A2-9160-32C9B062B30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7766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F0F1F6C0-1031-47BB-8AC4-8F2B6B783C12}" type="datetime1">
              <a:rPr lang="en-US">
                <a:solidFill>
                  <a:prstClr val="black">
                    <a:tint val="75000"/>
                  </a:prstClr>
                </a:solidFill>
              </a:rPr>
              <a:pPr>
                <a:defRPr/>
              </a:pPr>
              <a:t>1/25/2016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783E78F9-F4AB-4233-849A-CBB10177A9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510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464B5E-E9A6-6246-8116-1EE19CC16268}" type="datetime1">
              <a:rPr lang="en-US" smtClean="0"/>
              <a:pPr/>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641419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06BDC53E-5815-41CF-8E4B-6FC27BEE22AA}" type="datetime1">
              <a:rPr lang="en-US">
                <a:solidFill>
                  <a:prstClr val="black">
                    <a:tint val="75000"/>
                  </a:prstClr>
                </a:solidFill>
              </a:rPr>
              <a:pPr>
                <a:defRPr/>
              </a:pPr>
              <a:t>1/25/2016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54C128B0-716E-47F9-AF7A-A2BACD6774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2189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CF972728-609A-4480-A9BE-304A25E9ED5D}" type="datetime1">
              <a:rPr lang="en-US">
                <a:solidFill>
                  <a:prstClr val="black">
                    <a:tint val="75000"/>
                  </a:prstClr>
                </a:solidFill>
              </a:rPr>
              <a:pPr>
                <a:def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36A0A028-D42E-4F71-9DDE-A16446FCD3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39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1750" y="6400800"/>
            <a:ext cx="882650" cy="457200"/>
          </a:xfrm>
          <a:prstGeom prst="rect">
            <a:avLst/>
          </a:prstGeom>
        </p:spPr>
        <p:txBody>
          <a:bodyPr/>
          <a:lstStyle>
            <a:lvl1pPr>
              <a:defRPr/>
            </a:lvl1pPr>
          </a:lstStyle>
          <a:p>
            <a:pPr>
              <a:defRPr/>
            </a:pPr>
            <a:fld id="{13ABA9F9-1334-41FA-874D-B17C62F4AB9B}" type="datetime1">
              <a:rPr lang="en-US">
                <a:solidFill>
                  <a:prstClr val="black">
                    <a:tint val="75000"/>
                  </a:prstClr>
                </a:solidFill>
              </a:rPr>
              <a:pPr>
                <a:defRPr/>
              </a:pPr>
              <a:t>1/25/2016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a:xfrm>
            <a:off x="8229600" y="6400800"/>
            <a:ext cx="906463" cy="428625"/>
          </a:xfrm>
          <a:prstGeom prst="rect">
            <a:avLst/>
          </a:prstGeom>
        </p:spPr>
        <p:txBody>
          <a:bodyPr/>
          <a:lstStyle>
            <a:lvl1pPr>
              <a:defRPr/>
            </a:lvl1pPr>
          </a:lstStyle>
          <a:p>
            <a:pPr>
              <a:defRPr/>
            </a:pPr>
            <a:fld id="{2FA6A113-FF6E-44D3-B928-2DA9AB75D2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0295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2819400" y="0"/>
            <a:ext cx="6324600" cy="1219200"/>
          </a:xfrm>
          <a:prstGeom prst="rect">
            <a:avLst/>
          </a:prstGeom>
        </p:spPr>
        <p:txBody>
          <a:bodyPr lIns="89875" tIns="44937" rIns="89875" bIns="44937" anchor="ctr"/>
          <a:lstStyle>
            <a:lvl1pPr marL="168515" indent="0" algn="l">
              <a:defRPr sz="28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9"/>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latin typeface="Calibri"/>
              </a:rPr>
              <a:pPr>
                <a:defRPr/>
              </a:pPr>
              <a:t>‹#›</a:t>
            </a:fld>
            <a:endParaRPr lang="en-US" dirty="0">
              <a:latin typeface="Calibri"/>
            </a:endParaRPr>
          </a:p>
        </p:txBody>
      </p:sp>
      <p:sp>
        <p:nvSpPr>
          <p:cNvPr id="13" name="Text Placeholder 6"/>
          <p:cNvSpPr>
            <a:spLocks noGrp="1"/>
          </p:cNvSpPr>
          <p:nvPr>
            <p:ph type="body" sz="quarter" idx="13"/>
          </p:nvPr>
        </p:nvSpPr>
        <p:spPr>
          <a:xfrm>
            <a:off x="457200" y="1752600"/>
            <a:ext cx="8382000" cy="3810000"/>
          </a:xfrm>
          <a:prstGeom prst="rect">
            <a:avLst/>
          </a:prstGeom>
        </p:spPr>
        <p:txBody>
          <a:bodyPr lIns="89875" tIns="44937" rIns="89875" bIns="4493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14044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7239000" cy="1219200"/>
          </a:xfrm>
          <a:prstGeom prst="rect">
            <a:avLst/>
          </a:prstGeom>
        </p:spPr>
        <p:txBody>
          <a:bodyPr lIns="89875" tIns="44937" rIns="89875" bIns="44937" anchor="ctr"/>
          <a:lstStyle>
            <a:lvl1pPr marL="168515" indent="0" algn="l">
              <a:defRPr sz="36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a:xfrm>
            <a:off x="8229600" y="6400800"/>
            <a:ext cx="906463" cy="428625"/>
          </a:xfrm>
          <a:prstGeom prst="rect">
            <a:avLst/>
          </a:prstGeom>
        </p:spPr>
        <p:txBody>
          <a:bodyPr/>
          <a:lstStyle>
            <a:lvl1pPr>
              <a:defRPr/>
            </a:lvl1pPr>
          </a:lstStyle>
          <a:p>
            <a:pPr>
              <a:defRPr/>
            </a:pPr>
            <a:fld id="{AF15749E-8D0D-4AA6-AA44-4B16412A5E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086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rgbClr val="404040"/>
                </a:solidFill>
                <a:latin typeface="+mn-lt"/>
                <a:cs typeface="Franklin Gothic Book" pitchFamily="34" charset="0"/>
              </a:defRPr>
            </a:lvl1pPr>
            <a:lvl2pPr>
              <a:defRPr sz="1800">
                <a:solidFill>
                  <a:srgbClr val="404040"/>
                </a:solidFill>
                <a:latin typeface="+mn-lt"/>
                <a:cs typeface="Franklin Gothic Book" pitchFamily="34" charset="0"/>
              </a:defRPr>
            </a:lvl2pPr>
            <a:lvl3pPr>
              <a:defRPr sz="1400" baseline="0">
                <a:solidFill>
                  <a:srgbClr val="404040"/>
                </a:solidFill>
                <a:latin typeface="+mn-lt"/>
                <a:cs typeface="Franklin Gothic Book" pitchFamily="34" charset="0"/>
              </a:defRPr>
            </a:lvl3pPr>
            <a:lvl4pPr marL="915988" indent="-228600">
              <a:defRPr sz="1400" baseline="0">
                <a:solidFill>
                  <a:srgbClr val="404040"/>
                </a:solidFill>
                <a:latin typeface="+mn-lt"/>
                <a:cs typeface="Arial" pitchFamily="34" charset="0"/>
              </a:defRPr>
            </a:lvl4pPr>
            <a:lvl5pPr marL="1143000" indent="-228600">
              <a:defRPr sz="1400" baseline="0">
                <a:solidFill>
                  <a:srgbClr val="404040"/>
                </a:solidFill>
                <a:latin typeface="+mn-lt"/>
                <a:cs typeface="Arial" pitchFamily="34" charset="0"/>
              </a:defRPr>
            </a:lvl5pPr>
            <a:lvl6pPr marL="1377950" indent="-228600">
              <a:defRPr sz="1400" baseline="0">
                <a:solidFill>
                  <a:srgbClr val="404040"/>
                </a:solidFill>
                <a:latin typeface="+mn-lt"/>
              </a:defRPr>
            </a:lvl6pPr>
            <a:lvl7pPr marL="1597025" indent="-228600">
              <a:defRPr sz="1400" baseline="0">
                <a:solidFill>
                  <a:srgbClr val="404040"/>
                </a:solidFill>
                <a:latin typeface="+mn-lt"/>
              </a:defRPr>
            </a:lvl7pPr>
            <a:lvl8pPr marL="1830388" indent="-228600">
              <a:defRPr sz="1400" baseline="0">
                <a:solidFill>
                  <a:srgbClr val="404040"/>
                </a:solidFill>
                <a:latin typeface="+mn-lt"/>
              </a:defRPr>
            </a:lvl8pPr>
            <a:lvl9pPr marL="2057400" indent="-228600">
              <a:defRPr sz="1400" baseline="0">
                <a:solidFill>
                  <a:srgbClr val="404040"/>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755130" y="639186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84530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39960-45DD-3A4E-877E-6A474B66159C}" type="datetime1">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261777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B0A337-26EF-F84F-9E40-AE126E47BEFC}" type="datetime1">
              <a:rPr lang="en-US" smtClean="0"/>
              <a:pPr/>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159907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22217-5831-874F-838F-6B0D11C68B9A}" type="datetime1">
              <a:rPr lang="en-US" smtClean="0"/>
              <a:pPr/>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374288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D443F-0BFE-6B47-971E-35629E79F0AB}" type="datetime1">
              <a:rPr lang="en-US" smtClean="0"/>
              <a:pPr/>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191046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5F65F-3159-5F4A-B00E-960E0D377038}" type="datetime1">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13968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15910-7C72-EF45-977E-612CB0503294}" type="datetime1">
              <a:rPr lang="en-US" smtClean="0"/>
              <a:pPr/>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E035D-BE4E-764F-B723-BAED5364C385}" type="slidenum">
              <a:rPr lang="en-US" smtClean="0"/>
              <a:pPr/>
              <a:t>‹#›</a:t>
            </a:fld>
            <a:endParaRPr lang="en-US"/>
          </a:p>
        </p:txBody>
      </p:sp>
    </p:spTree>
    <p:extLst>
      <p:ext uri="{BB962C8B-B14F-4D97-AF65-F5344CB8AC3E}">
        <p14:creationId xmlns:p14="http://schemas.microsoft.com/office/powerpoint/2010/main" val="39200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CD2B8-8E86-2641-A6E4-9C7CBA7B4F8C}" type="datetime1">
              <a:rPr lang="en-US" smtClean="0"/>
              <a:pPr/>
              <a:t>1/25/2016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E035D-BE4E-764F-B723-BAED5364C385}" type="slidenum">
              <a:rPr lang="en-US" smtClean="0"/>
              <a:pPr/>
              <a:t>‹#›</a:t>
            </a:fld>
            <a:endParaRPr lang="en-US" dirty="0"/>
          </a:p>
        </p:txBody>
      </p:sp>
    </p:spTree>
    <p:extLst>
      <p:ext uri="{BB962C8B-B14F-4D97-AF65-F5344CB8AC3E}">
        <p14:creationId xmlns:p14="http://schemas.microsoft.com/office/powerpoint/2010/main" val="417241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7"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prstClr val="white"/>
              </a:solidFill>
              <a:latin typeface="Calibri"/>
            </a:endParaRPr>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defTabSz="914400"/>
            <a:fld id="{CFC53C1E-EA2A-4099-BDC8-9BCDAEB0229E}" type="slidenum">
              <a:rPr lang="en-US" smtClean="0">
                <a:latin typeface="Calibri"/>
              </a:rPr>
              <a:pPr defTabSz="914400"/>
              <a:t>‹#›</a:t>
            </a:fld>
            <a:endParaRPr lang="en-US" dirty="0">
              <a:latin typeface="Calibri"/>
            </a:endParaRPr>
          </a:p>
        </p:txBody>
      </p:sp>
    </p:spTree>
    <p:extLst>
      <p:ext uri="{BB962C8B-B14F-4D97-AF65-F5344CB8AC3E}">
        <p14:creationId xmlns:p14="http://schemas.microsoft.com/office/powerpoint/2010/main" val="2351292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7" cstate="print"/>
          <a:srcRect l="63492" r="5597"/>
          <a:stretch>
            <a:fillRect/>
          </a:stretch>
        </p:blipFill>
        <p:spPr bwMode="auto">
          <a:xfrm>
            <a:off x="0" y="2"/>
            <a:ext cx="2819400" cy="1216152"/>
          </a:xfrm>
          <a:prstGeom prst="rect">
            <a:avLst/>
          </a:prstGeom>
          <a:noFill/>
          <a:ln w="9525">
            <a:noFill/>
            <a:miter lim="800000"/>
            <a:headEnd/>
            <a:tailEnd/>
          </a:ln>
        </p:spPr>
      </p:pic>
      <p:sp>
        <p:nvSpPr>
          <p:cNvPr id="8" name="Rectangle 7"/>
          <p:cNvSpPr/>
          <p:nvPr/>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9" name="Rectangle 8"/>
          <p:cNvSpPr/>
          <p:nvPr/>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srgbClr val="8F23B3"/>
              </a:solidFill>
              <a:latin typeface="Calibri"/>
            </a:endParaRPr>
          </a:p>
        </p:txBody>
      </p:sp>
      <p:sp>
        <p:nvSpPr>
          <p:cNvPr id="12" name="Rectangle 11"/>
          <p:cNvSpPr/>
          <p:nvPr/>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rtlCol="0" anchor="ctr"/>
          <a:lstStyle/>
          <a:p>
            <a:pPr algn="ctr" defTabSz="914400"/>
            <a:endParaRPr lang="en-US" dirty="0">
              <a:solidFill>
                <a:prstClr val="white"/>
              </a:solidFill>
              <a:latin typeface="Calibri"/>
            </a:endParaRPr>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defTabSz="914400"/>
            <a:fld id="{CFC53C1E-EA2A-4099-BDC8-9BCDAEB0229E}" type="slidenum">
              <a:rPr lang="en-US" smtClean="0">
                <a:latin typeface="Calibri"/>
              </a:rPr>
              <a:pPr defTabSz="914400"/>
              <a:t>‹#›</a:t>
            </a:fld>
            <a:endParaRPr lang="en-US" dirty="0">
              <a:latin typeface="Calibri"/>
            </a:endParaRPr>
          </a:p>
        </p:txBody>
      </p:sp>
    </p:spTree>
    <p:extLst>
      <p:ext uri="{BB962C8B-B14F-4D97-AF65-F5344CB8AC3E}">
        <p14:creationId xmlns:p14="http://schemas.microsoft.com/office/powerpoint/2010/main" val="17576803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r>
              <a:rPr lang="en-US" dirty="0">
                <a:solidFill>
                  <a:prstClr val="black">
                    <a:tint val="75000"/>
                  </a:prstClr>
                </a:solidFill>
              </a:rPr>
              <a:t>Content contained is licensed under a Creative Commons Attribution-</a:t>
            </a:r>
            <a:r>
              <a:rPr lang="en-US" dirty="0" err="1">
                <a:solidFill>
                  <a:prstClr val="black">
                    <a:tint val="75000"/>
                  </a:prstClr>
                </a:solidFill>
              </a:rPr>
              <a:t>ShareAlike</a:t>
            </a:r>
            <a:r>
              <a:rPr lang="en-US" dirty="0">
                <a:solidFill>
                  <a:prstClr val="black">
                    <a:tint val="75000"/>
                  </a:prstClr>
                </a:solidFill>
              </a:rPr>
              <a:t> 3.0 </a:t>
            </a:r>
            <a:r>
              <a:rPr lang="en-US" dirty="0" err="1">
                <a:solidFill>
                  <a:prstClr val="black">
                    <a:tint val="75000"/>
                  </a:prstClr>
                </a:solidFill>
              </a:rPr>
              <a:t>Unported</a:t>
            </a:r>
            <a:r>
              <a:rPr lang="en-US" dirty="0">
                <a:solidFill>
                  <a:prstClr val="black">
                    <a:tint val="75000"/>
                  </a:prstClr>
                </a:solidFill>
              </a:rPr>
              <a:t> License</a:t>
            </a:r>
          </a:p>
        </p:txBody>
      </p:sp>
    </p:spTree>
    <p:extLst>
      <p:ext uri="{BB962C8B-B14F-4D97-AF65-F5344CB8AC3E}">
        <p14:creationId xmlns:p14="http://schemas.microsoft.com/office/powerpoint/2010/main" val="21111570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id="1" dur="indefinite" restart="never" nodeType="tmRoot"/>
      </p:par>
    </p:tnLst>
  </p:timing>
  <p:hf sldNum="0" hdr="0" dt="0"/>
  <p:txStyles>
    <p:titleStyle>
      <a:lvl1pPr algn="ctr" rtl="0" eaLnBrk="1" fontAlgn="base" hangingPunct="1">
        <a:spcBef>
          <a:spcPct val="0"/>
        </a:spcBef>
        <a:spcAft>
          <a:spcPct val="0"/>
        </a:spcAft>
        <a:defRPr sz="4000" kern="1200">
          <a:solidFill>
            <a:schemeClr val="tx1"/>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illinoiscsi-public.sharepoint.com/" TargetMode="External"/><Relationship Id="rId5" Type="http://schemas.openxmlformats.org/officeDocument/2006/relationships/image" Target="../media/image4.gif"/><Relationship Id="rId4" Type="http://schemas.openxmlformats.org/officeDocument/2006/relationships/hyperlink" Target="http://www.iars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www.ilservicetracker.airprojects.org/"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hyperlink" Target="http://www.i-kan.org/eva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foundationalservices.org/"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hyperlink" Target="mailto:gmurphy@i-kan.org" TargetMode="External"/><Relationship Id="rId4" Type="http://schemas.openxmlformats.org/officeDocument/2006/relationships/hyperlink" Target="mailto:deess@roe17.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hyperlink" Target="http://www.iarss.org/"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hyperlink" Target="http://illinoiscsi-public.sharepoint.com/" TargetMode="Externa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hyperlink" Target="http://www.iarss.org/"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www.foundationalservices.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75867"/>
            <a:ext cx="9144000" cy="58169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mj-lt"/>
              <a:cs typeface="Times New Roman" pitchFamily="18" charset="0"/>
            </a:endParaRPr>
          </a:p>
        </p:txBody>
      </p:sp>
      <p:pic>
        <p:nvPicPr>
          <p:cNvPr id="1028" name="Picture 4" descr="Seal of Illinois.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107" y="5199264"/>
            <a:ext cx="1382233" cy="137532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8625" y="528690"/>
            <a:ext cx="9144000" cy="5758723"/>
          </a:xfrm>
        </p:spPr>
        <p:txBody>
          <a:bodyPr>
            <a:normAutofit/>
          </a:bodyPr>
          <a:lstStyle/>
          <a:p>
            <a:r>
              <a:rPr lang="en-US" sz="4800" b="1" dirty="0" smtClean="0">
                <a:solidFill>
                  <a:schemeClr val="tx2">
                    <a:lumMod val="75000"/>
                  </a:schemeClr>
                </a:solidFill>
                <a:latin typeface="+mn-lt"/>
              </a:rPr>
              <a:t>Statewide </a:t>
            </a:r>
            <a:r>
              <a:rPr lang="en-US" sz="4800" b="1" dirty="0">
                <a:solidFill>
                  <a:schemeClr val="tx2">
                    <a:lumMod val="75000"/>
                  </a:schemeClr>
                </a:solidFill>
                <a:latin typeface="+mn-lt"/>
              </a:rPr>
              <a:t>System of Support</a:t>
            </a:r>
            <a:br>
              <a:rPr lang="en-US" sz="4800" b="1" dirty="0">
                <a:solidFill>
                  <a:schemeClr val="tx2">
                    <a:lumMod val="75000"/>
                  </a:schemeClr>
                </a:solidFill>
                <a:latin typeface="+mn-lt"/>
              </a:rPr>
            </a:br>
            <a:r>
              <a:rPr lang="en-US" sz="4800" b="1" dirty="0">
                <a:solidFill>
                  <a:schemeClr val="tx2">
                    <a:lumMod val="75000"/>
                  </a:schemeClr>
                </a:solidFill>
                <a:latin typeface="+mn-lt"/>
              </a:rPr>
              <a:t>Foundational Services </a:t>
            </a:r>
            <a:r>
              <a:rPr lang="en-US" sz="4800" b="1" dirty="0" smtClean="0">
                <a:latin typeface="+mn-lt"/>
              </a:rPr>
              <a:t/>
            </a:r>
            <a:br>
              <a:rPr lang="en-US" sz="4800" b="1" dirty="0" smtClean="0">
                <a:latin typeface="+mn-lt"/>
              </a:rPr>
            </a:br>
            <a:r>
              <a:rPr lang="en-US" sz="2400" b="1" dirty="0" smtClean="0">
                <a:latin typeface="+mn-lt"/>
              </a:rPr>
              <a:t>September 2015</a:t>
            </a:r>
            <a:br>
              <a:rPr lang="en-US" sz="2400" b="1" dirty="0" smtClean="0">
                <a:latin typeface="+mn-lt"/>
              </a:rPr>
            </a:br>
            <a:r>
              <a:rPr lang="en-US" sz="4000" b="1" dirty="0">
                <a:latin typeface="+mn-lt"/>
              </a:rPr>
              <a:t>Illinois State Board of Education </a:t>
            </a:r>
            <a:r>
              <a:rPr lang="en-US" sz="2400" b="1" dirty="0" smtClean="0">
                <a:latin typeface="+mn-lt"/>
              </a:rPr>
              <a:t/>
            </a:r>
            <a:br>
              <a:rPr lang="en-US" sz="2400" b="1" dirty="0" smtClean="0">
                <a:latin typeface="+mn-lt"/>
              </a:rPr>
            </a:br>
            <a:r>
              <a:rPr lang="en-US" sz="2400" dirty="0" smtClean="0">
                <a:latin typeface="+mn-lt"/>
              </a:rPr>
              <a:t>In </a:t>
            </a:r>
            <a:r>
              <a:rPr lang="en-US" sz="2400" dirty="0">
                <a:latin typeface="+mn-lt"/>
              </a:rPr>
              <a:t>Collaboration with </a:t>
            </a:r>
            <a:r>
              <a:rPr lang="en-US" sz="2400" dirty="0" smtClean="0">
                <a:latin typeface="+mn-lt"/>
              </a:rPr>
              <a:t/>
            </a:r>
            <a:br>
              <a:rPr lang="en-US" sz="2400" dirty="0" smtClean="0">
                <a:latin typeface="+mn-lt"/>
              </a:rPr>
            </a:br>
            <a:r>
              <a:rPr lang="en-US" sz="2800" b="1" dirty="0" smtClean="0">
                <a:latin typeface="+mn-lt"/>
              </a:rPr>
              <a:t>Regional </a:t>
            </a:r>
            <a:r>
              <a:rPr lang="en-US" sz="2800" b="1" dirty="0">
                <a:latin typeface="+mn-lt"/>
              </a:rPr>
              <a:t>Offices of Education/Intermediate Service Centers </a:t>
            </a:r>
            <a:r>
              <a:rPr lang="en-US" sz="2800" b="1" dirty="0" smtClean="0">
                <a:latin typeface="+mn-lt"/>
              </a:rPr>
              <a:t/>
            </a:r>
            <a:br>
              <a:rPr lang="en-US" sz="2800" b="1" dirty="0" smtClean="0">
                <a:latin typeface="+mn-lt"/>
              </a:rPr>
            </a:br>
            <a:r>
              <a:rPr lang="en-US" sz="2800" b="1" dirty="0" smtClean="0">
                <a:latin typeface="+mn-lt"/>
              </a:rPr>
              <a:t>and </a:t>
            </a:r>
            <a:r>
              <a:rPr lang="en-US" sz="2800" b="1" dirty="0">
                <a:latin typeface="+mn-lt"/>
              </a:rPr>
              <a:t>the Illinois Center for School Improvement </a:t>
            </a:r>
            <a:r>
              <a:rPr lang="en-US" sz="2200" b="1" dirty="0"/>
              <a:t/>
            </a:r>
            <a:br>
              <a:rPr lang="en-US" sz="2200" b="1" dirty="0"/>
            </a:br>
            <a:endParaRPr lang="en-US" sz="2200" b="1" dirty="0"/>
          </a:p>
        </p:txBody>
      </p:sp>
      <p:pic>
        <p:nvPicPr>
          <p:cNvPr id="6" name="Picture 5" descr="Home">
            <a:hlinkClick r:id="rId4" tooltip="Home"/>
          </p:cNvPr>
          <p:cNvPicPr/>
          <p:nvPr/>
        </p:nvPicPr>
        <p:blipFill>
          <a:blip r:embed="rId5" cstate="print"/>
          <a:srcRect/>
          <a:stretch>
            <a:fillRect/>
          </a:stretch>
        </p:blipFill>
        <p:spPr bwMode="auto">
          <a:xfrm>
            <a:off x="3172051" y="5135922"/>
            <a:ext cx="1399948" cy="1522592"/>
          </a:xfrm>
          <a:prstGeom prst="rect">
            <a:avLst/>
          </a:prstGeom>
          <a:noFill/>
          <a:ln w="9525">
            <a:noFill/>
            <a:miter lim="800000"/>
            <a:headEnd/>
            <a:tailEnd/>
          </a:ln>
        </p:spPr>
      </p:pic>
      <p:pic>
        <p:nvPicPr>
          <p:cNvPr id="8" name="ctl00_onetidHeadbnnr3" descr="Illinois Center for School Improvement Home">
            <a:hlinkClick r:id="rId6" tooltip="&quot;Illinois Center for School Improvement Home&quot;"/>
          </p:cNvPr>
          <p:cNvPicPr/>
          <p:nvPr/>
        </p:nvPicPr>
        <p:blipFill>
          <a:blip r:embed="rId7" cstate="print"/>
          <a:srcRect/>
          <a:stretch>
            <a:fillRect/>
          </a:stretch>
        </p:blipFill>
        <p:spPr bwMode="auto">
          <a:xfrm>
            <a:off x="4908636" y="5199264"/>
            <a:ext cx="1880561" cy="1322941"/>
          </a:xfrm>
          <a:prstGeom prst="rect">
            <a:avLst/>
          </a:prstGeom>
          <a:noFill/>
          <a:ln w="9525">
            <a:noFill/>
            <a:miter lim="800000"/>
            <a:headEnd/>
            <a:tailEnd/>
          </a:ln>
        </p:spPr>
      </p:pic>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7242" y="5199265"/>
            <a:ext cx="1503672" cy="127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651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075"/>
            <a:ext cx="8229600" cy="1143000"/>
          </a:xfrm>
        </p:spPr>
        <p:txBody>
          <a:bodyPr/>
          <a:lstStyle/>
          <a:p>
            <a:r>
              <a:rPr lang="en-US" b="1" dirty="0" smtClean="0">
                <a:solidFill>
                  <a:srgbClr val="FF0000"/>
                </a:solidFill>
              </a:rPr>
              <a:t>Foundational Services</a:t>
            </a:r>
            <a:r>
              <a:rPr lang="en-US" b="1" dirty="0" smtClean="0"/>
              <a:t>: Topics</a:t>
            </a:r>
            <a:endParaRPr lang="en-US" b="1" dirty="0"/>
          </a:p>
        </p:txBody>
      </p:sp>
      <p:sp>
        <p:nvSpPr>
          <p:cNvPr id="3" name="Content Placeholder 2"/>
          <p:cNvSpPr>
            <a:spLocks noGrp="1"/>
          </p:cNvSpPr>
          <p:nvPr>
            <p:ph idx="1"/>
          </p:nvPr>
        </p:nvSpPr>
        <p:spPr>
          <a:xfrm>
            <a:off x="237067" y="1507067"/>
            <a:ext cx="8788400" cy="4707466"/>
          </a:xfrm>
        </p:spPr>
        <p:txBody>
          <a:bodyPr/>
          <a:lstStyle/>
          <a:p>
            <a:pPr marL="971550" lvl="1" indent="-514350">
              <a:lnSpc>
                <a:spcPct val="150000"/>
              </a:lnSpc>
              <a:buFont typeface="+mj-lt"/>
              <a:buAutoNum type="arabicPeriod"/>
            </a:pPr>
            <a:r>
              <a:rPr lang="en-US" sz="2600" b="1" dirty="0" smtClean="0"/>
              <a:t>Balanced Assessment</a:t>
            </a:r>
            <a:endParaRPr lang="en-US" sz="2600" dirty="0"/>
          </a:p>
          <a:p>
            <a:pPr marL="971550" lvl="1" indent="-514350">
              <a:lnSpc>
                <a:spcPct val="150000"/>
              </a:lnSpc>
              <a:buFont typeface="+mj-lt"/>
              <a:buAutoNum type="arabicPeriod"/>
            </a:pPr>
            <a:r>
              <a:rPr lang="en-US" sz="2600" b="1" dirty="0" smtClean="0"/>
              <a:t>Continuous Improvement Planning</a:t>
            </a:r>
          </a:p>
          <a:p>
            <a:pPr marL="971550" lvl="1" indent="-514350">
              <a:lnSpc>
                <a:spcPct val="150000"/>
              </a:lnSpc>
              <a:buFont typeface="+mj-lt"/>
              <a:buAutoNum type="arabicPeriod"/>
            </a:pPr>
            <a:r>
              <a:rPr lang="en-US" sz="2600" b="1" dirty="0" smtClean="0"/>
              <a:t>Family Engagement</a:t>
            </a:r>
          </a:p>
          <a:p>
            <a:pPr marL="971550" lvl="1" indent="-514350">
              <a:lnSpc>
                <a:spcPct val="150000"/>
              </a:lnSpc>
              <a:buFont typeface="+mj-lt"/>
              <a:buAutoNum type="arabicPeriod"/>
            </a:pPr>
            <a:r>
              <a:rPr lang="en-US" sz="2600" b="1" dirty="0" smtClean="0"/>
              <a:t>Illinois </a:t>
            </a:r>
            <a:r>
              <a:rPr lang="en-US" sz="2600" b="1" dirty="0"/>
              <a:t>Learning </a:t>
            </a:r>
            <a:r>
              <a:rPr lang="en-US" sz="2600" b="1" dirty="0" smtClean="0"/>
              <a:t>Standards - </a:t>
            </a:r>
            <a:r>
              <a:rPr lang="en-US" sz="2600" b="1" dirty="0"/>
              <a:t>ELA</a:t>
            </a:r>
            <a:endParaRPr lang="en-US" sz="2600" dirty="0"/>
          </a:p>
          <a:p>
            <a:pPr marL="971550" lvl="1" indent="-514350">
              <a:lnSpc>
                <a:spcPct val="150000"/>
              </a:lnSpc>
              <a:buFont typeface="+mj-lt"/>
              <a:buAutoNum type="arabicPeriod"/>
            </a:pPr>
            <a:r>
              <a:rPr lang="en-US" sz="2600" b="1" dirty="0"/>
              <a:t>Illinois Learning Standards - Math</a:t>
            </a:r>
            <a:endParaRPr lang="en-US" sz="2600" dirty="0"/>
          </a:p>
          <a:p>
            <a:pPr marL="971550" lvl="1" indent="-514350">
              <a:lnSpc>
                <a:spcPct val="150000"/>
              </a:lnSpc>
              <a:buFont typeface="+mj-lt"/>
              <a:buAutoNum type="arabicPeriod"/>
            </a:pPr>
            <a:r>
              <a:rPr lang="en-US" sz="2600" b="1" dirty="0" smtClean="0"/>
              <a:t>Illinois Learning Standards - Science</a:t>
            </a:r>
            <a:endParaRPr lang="en-US" sz="2600" dirty="0"/>
          </a:p>
          <a:p>
            <a:pPr marL="971550" lvl="1" indent="-514350">
              <a:lnSpc>
                <a:spcPct val="150000"/>
              </a:lnSpc>
              <a:buFont typeface="+mj-lt"/>
              <a:buAutoNum type="arabicPeriod"/>
            </a:pPr>
            <a:r>
              <a:rPr lang="en-US" sz="2600" b="1" dirty="0"/>
              <a:t>Teacher </a:t>
            </a:r>
            <a:r>
              <a:rPr lang="en-US" sz="2600" b="1" dirty="0" smtClean="0"/>
              <a:t>Evaluation</a:t>
            </a:r>
            <a:endParaRPr lang="en-US" sz="2600" dirty="0"/>
          </a:p>
          <a:p>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Tree>
    <p:extLst>
      <p:ext uri="{BB962C8B-B14F-4D97-AF65-F5344CB8AC3E}">
        <p14:creationId xmlns:p14="http://schemas.microsoft.com/office/powerpoint/2010/main" val="3905703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976"/>
            <a:ext cx="8229600" cy="723900"/>
          </a:xfrm>
        </p:spPr>
        <p:txBody>
          <a:bodyPr/>
          <a:lstStyle/>
          <a:p>
            <a:pPr lvl="1"/>
            <a:r>
              <a:rPr lang="en-US" sz="4000" b="1" dirty="0" smtClean="0"/>
              <a:t/>
            </a:r>
            <a:br>
              <a:rPr lang="en-US" sz="4000" b="1" dirty="0" smtClean="0"/>
            </a:br>
            <a:r>
              <a:rPr lang="en-US" sz="4000" b="1" dirty="0" smtClean="0">
                <a:latin typeface="Calibri" panose="020F0502020204030204" pitchFamily="34" charset="0"/>
              </a:rPr>
              <a:t>Balanced Assessments</a:t>
            </a:r>
            <a:r>
              <a:rPr lang="en-US" sz="4000" dirty="0"/>
              <a:t/>
            </a:r>
            <a:br>
              <a:rPr lang="en-US" sz="4000" dirty="0"/>
            </a:br>
            <a:endParaRPr lang="en-US" sz="4000" dirty="0"/>
          </a:p>
        </p:txBody>
      </p:sp>
      <p:sp>
        <p:nvSpPr>
          <p:cNvPr id="3" name="Content Placeholder 2"/>
          <p:cNvSpPr>
            <a:spLocks noGrp="1"/>
          </p:cNvSpPr>
          <p:nvPr>
            <p:ph idx="1"/>
          </p:nvPr>
        </p:nvSpPr>
        <p:spPr>
          <a:xfrm>
            <a:off x="0" y="1219200"/>
            <a:ext cx="9143999" cy="4962525"/>
          </a:xfrm>
        </p:spPr>
        <p:txBody>
          <a:bodyPr/>
          <a:lstStyle/>
          <a:p>
            <a:pPr marL="0" indent="0">
              <a:buNone/>
            </a:pPr>
            <a:r>
              <a:rPr lang="en-US" sz="2800" b="1" dirty="0"/>
              <a:t>ISBE </a:t>
            </a:r>
            <a:r>
              <a:rPr lang="en-US" sz="2800" b="1" dirty="0">
                <a:solidFill>
                  <a:srgbClr val="FF0000"/>
                </a:solidFill>
              </a:rPr>
              <a:t>Foundational Services </a:t>
            </a:r>
            <a:r>
              <a:rPr lang="en-US" sz="2800" b="1" dirty="0"/>
              <a:t>for </a:t>
            </a:r>
            <a:r>
              <a:rPr lang="en-US" sz="2800" b="1" dirty="0" smtClean="0"/>
              <a:t>Balanced Assessment include </a:t>
            </a:r>
            <a:r>
              <a:rPr lang="en-US" sz="2800" b="1" dirty="0"/>
              <a:t>the following content</a:t>
            </a:r>
            <a:r>
              <a:rPr lang="en-US" sz="2800" b="1" dirty="0" smtClean="0"/>
              <a:t>:</a:t>
            </a:r>
          </a:p>
          <a:p>
            <a:pPr lvl="1">
              <a:lnSpc>
                <a:spcPct val="150000"/>
              </a:lnSpc>
              <a:buFont typeface="Arial" panose="020B0604020202020204" pitchFamily="34" charset="0"/>
              <a:buChar char="•"/>
            </a:pPr>
            <a:r>
              <a:rPr lang="en-US" sz="3200" dirty="0"/>
              <a:t>Balanced Assessment </a:t>
            </a:r>
            <a:r>
              <a:rPr lang="en-US" sz="3200" dirty="0" smtClean="0"/>
              <a:t>Framework </a:t>
            </a:r>
          </a:p>
          <a:p>
            <a:pPr lvl="1">
              <a:lnSpc>
                <a:spcPct val="150000"/>
              </a:lnSpc>
              <a:buFont typeface="Arial" panose="020B0604020202020204" pitchFamily="34" charset="0"/>
              <a:buChar char="•"/>
            </a:pPr>
            <a:r>
              <a:rPr lang="en-US" sz="3200" dirty="0" smtClean="0"/>
              <a:t>State Assessments </a:t>
            </a:r>
            <a:r>
              <a:rPr lang="en-US" sz="3200" dirty="0"/>
              <a:t>in a Balanced Assessment Framework </a:t>
            </a:r>
            <a:endParaRPr lang="en-US" sz="3200" dirty="0" smtClean="0"/>
          </a:p>
          <a:p>
            <a:pPr lvl="1">
              <a:lnSpc>
                <a:spcPct val="150000"/>
              </a:lnSpc>
              <a:buFont typeface="Arial" panose="020B0604020202020204" pitchFamily="34" charset="0"/>
              <a:buChar char="•"/>
            </a:pPr>
            <a:r>
              <a:rPr lang="en-US" sz="3200" dirty="0" smtClean="0"/>
              <a:t>Classroom </a:t>
            </a:r>
            <a:r>
              <a:rPr lang="en-US" sz="3200" dirty="0"/>
              <a:t>Assessments in a Balanced Assessment </a:t>
            </a:r>
            <a:r>
              <a:rPr lang="en-US" sz="3200" dirty="0" smtClean="0"/>
              <a:t>Framework</a:t>
            </a:r>
            <a:endParaRPr lang="en-US" sz="3200" dirty="0"/>
          </a:p>
          <a:p>
            <a:pPr marL="457200" lvl="1" indent="0">
              <a:lnSpc>
                <a:spcPct val="150000"/>
              </a:lnSpc>
              <a:buNone/>
            </a:pPr>
            <a:endParaRPr lang="en-US" sz="24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Tree>
    <p:extLst>
      <p:ext uri="{BB962C8B-B14F-4D97-AF65-F5344CB8AC3E}">
        <p14:creationId xmlns:p14="http://schemas.microsoft.com/office/powerpoint/2010/main" val="2840281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809625"/>
            <a:ext cx="8229600" cy="542926"/>
          </a:xfrm>
        </p:spPr>
        <p:txBody>
          <a:bodyPr/>
          <a:lstStyle/>
          <a:p>
            <a:r>
              <a:rPr lang="en-US" b="1" dirty="0" smtClean="0"/>
              <a:t/>
            </a:r>
            <a:br>
              <a:rPr lang="en-US" b="1" dirty="0" smtClean="0"/>
            </a:br>
            <a:r>
              <a:rPr lang="en-US" b="1" dirty="0" smtClean="0"/>
              <a:t>Continuous Improvement Planning</a:t>
            </a:r>
            <a:br>
              <a:rPr lang="en-US" b="1" dirty="0" smtClean="0"/>
            </a:br>
            <a:endParaRPr lang="en-US" b="1" dirty="0"/>
          </a:p>
        </p:txBody>
      </p:sp>
      <p:sp>
        <p:nvSpPr>
          <p:cNvPr id="3" name="Content Placeholder 2"/>
          <p:cNvSpPr>
            <a:spLocks noGrp="1"/>
          </p:cNvSpPr>
          <p:nvPr>
            <p:ph idx="1"/>
          </p:nvPr>
        </p:nvSpPr>
        <p:spPr>
          <a:xfrm>
            <a:off x="0" y="1555455"/>
            <a:ext cx="9021169" cy="4781550"/>
          </a:xfrm>
        </p:spPr>
        <p:txBody>
          <a:bodyPr/>
          <a:lstStyle/>
          <a:p>
            <a:pPr marL="0" indent="0">
              <a:buNone/>
            </a:pPr>
            <a:r>
              <a:rPr lang="en-US" sz="2800" b="1" dirty="0"/>
              <a:t>ISBE </a:t>
            </a:r>
            <a:r>
              <a:rPr lang="en-US" sz="2800" b="1" dirty="0">
                <a:solidFill>
                  <a:srgbClr val="FF0000"/>
                </a:solidFill>
              </a:rPr>
              <a:t>Foundational Services </a:t>
            </a:r>
            <a:r>
              <a:rPr lang="en-US" sz="2800" b="1" dirty="0"/>
              <a:t>for </a:t>
            </a:r>
            <a:r>
              <a:rPr lang="en-US" sz="2800" b="1" dirty="0" smtClean="0"/>
              <a:t>Continuous Improvement Planning include </a:t>
            </a:r>
            <a:r>
              <a:rPr lang="en-US" sz="2800" b="1" dirty="0"/>
              <a:t>the following content:</a:t>
            </a:r>
          </a:p>
          <a:p>
            <a:pPr marL="0" indent="0">
              <a:buNone/>
            </a:pPr>
            <a:endParaRPr lang="en-US" sz="1600" dirty="0"/>
          </a:p>
          <a:p>
            <a:pPr lvl="0"/>
            <a:r>
              <a:rPr lang="en-US" dirty="0"/>
              <a:t>Continuous Improvement </a:t>
            </a:r>
            <a:r>
              <a:rPr lang="en-US" dirty="0" smtClean="0"/>
              <a:t>Planning – </a:t>
            </a:r>
            <a:r>
              <a:rPr lang="en-US" i="1" dirty="0" smtClean="0"/>
              <a:t>coming soon</a:t>
            </a:r>
            <a:endParaRPr lang="en-US" dirty="0"/>
          </a:p>
          <a:p>
            <a:pPr lvl="0"/>
            <a:r>
              <a:rPr lang="en-US" b="1" dirty="0"/>
              <a:t>Using Rising Star (RS) for Continuous Improvement </a:t>
            </a:r>
            <a:r>
              <a:rPr lang="en-US" b="1" dirty="0" smtClean="0"/>
              <a:t>Planning</a:t>
            </a:r>
          </a:p>
          <a:p>
            <a:pPr lvl="0"/>
            <a:r>
              <a:rPr lang="en-US" b="1" dirty="0" smtClean="0"/>
              <a:t>Informal Needs Assessment (one-on-one with districts)</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419526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809625"/>
            <a:ext cx="8229600" cy="542926"/>
          </a:xfrm>
        </p:spPr>
        <p:txBody>
          <a:bodyPr/>
          <a:lstStyle/>
          <a:p>
            <a:r>
              <a:rPr lang="en-US" b="1" dirty="0" smtClean="0"/>
              <a:t/>
            </a:r>
            <a:br>
              <a:rPr lang="en-US" b="1" dirty="0" smtClean="0"/>
            </a:br>
            <a:r>
              <a:rPr lang="en-US" b="1" dirty="0" smtClean="0"/>
              <a:t>Family Engagement</a:t>
            </a:r>
            <a:br>
              <a:rPr lang="en-US" b="1" dirty="0" smtClean="0"/>
            </a:br>
            <a:endParaRPr lang="en-US" b="1" dirty="0"/>
          </a:p>
        </p:txBody>
      </p:sp>
      <p:sp>
        <p:nvSpPr>
          <p:cNvPr id="3" name="Content Placeholder 2"/>
          <p:cNvSpPr>
            <a:spLocks noGrp="1"/>
          </p:cNvSpPr>
          <p:nvPr>
            <p:ph idx="1"/>
          </p:nvPr>
        </p:nvSpPr>
        <p:spPr>
          <a:xfrm>
            <a:off x="122830" y="1619250"/>
            <a:ext cx="9021169" cy="4381500"/>
          </a:xfrm>
        </p:spPr>
        <p:txBody>
          <a:bodyPr/>
          <a:lstStyle/>
          <a:p>
            <a:pPr marL="0" indent="0">
              <a:buNone/>
            </a:pPr>
            <a:r>
              <a:rPr lang="en-US" sz="2800" b="1" dirty="0"/>
              <a:t>ISBE </a:t>
            </a:r>
            <a:r>
              <a:rPr lang="en-US" sz="2800" b="1" dirty="0">
                <a:solidFill>
                  <a:srgbClr val="FF0000"/>
                </a:solidFill>
              </a:rPr>
              <a:t>Foundational Services </a:t>
            </a:r>
            <a:r>
              <a:rPr lang="en-US" sz="2800" b="1" dirty="0"/>
              <a:t>for </a:t>
            </a:r>
            <a:r>
              <a:rPr lang="en-US" sz="2800" b="1" dirty="0" smtClean="0"/>
              <a:t>Family Engagement include </a:t>
            </a:r>
            <a:r>
              <a:rPr lang="en-US" sz="2800" b="1" dirty="0"/>
              <a:t>the following </a:t>
            </a:r>
            <a:r>
              <a:rPr lang="en-US" sz="2800" b="1" dirty="0" smtClean="0"/>
              <a:t>content:</a:t>
            </a:r>
          </a:p>
          <a:p>
            <a:pPr marL="0" indent="0">
              <a:buNone/>
            </a:pPr>
            <a:endParaRPr lang="en-US" sz="1600" dirty="0"/>
          </a:p>
          <a:p>
            <a:r>
              <a:rPr lang="en-US" sz="3200" b="1" dirty="0" smtClean="0"/>
              <a:t>Making </a:t>
            </a:r>
            <a:r>
              <a:rPr lang="en-US" sz="3200" b="1" dirty="0"/>
              <a:t>the Case for Family </a:t>
            </a:r>
            <a:r>
              <a:rPr lang="en-US" sz="3200" b="1" dirty="0" smtClean="0"/>
              <a:t>Engagement</a:t>
            </a:r>
          </a:p>
          <a:p>
            <a:r>
              <a:rPr lang="en-US" b="1" dirty="0" smtClean="0"/>
              <a:t>Building Cultural Competency</a:t>
            </a:r>
            <a:endParaRPr lang="en-US" sz="3200" b="1" dirty="0" smtClean="0"/>
          </a:p>
          <a:p>
            <a:r>
              <a:rPr lang="en-US" sz="3200" b="1" dirty="0" smtClean="0"/>
              <a:t>Family </a:t>
            </a:r>
            <a:r>
              <a:rPr lang="en-US" sz="3200" b="1" dirty="0"/>
              <a:t>Engagement Framework Overview </a:t>
            </a:r>
            <a:r>
              <a:rPr lang="en-US" sz="3200" b="1" dirty="0" smtClean="0"/>
              <a:t>Training</a:t>
            </a:r>
          </a:p>
          <a:p>
            <a:r>
              <a:rPr lang="en-US" sz="3200" b="1" dirty="0" smtClean="0"/>
              <a:t>Collaborative </a:t>
            </a:r>
            <a:r>
              <a:rPr lang="en-US" sz="3200" b="1" dirty="0"/>
              <a:t>Approach </a:t>
            </a:r>
            <a:r>
              <a:rPr lang="en-US" sz="3200" b="1" dirty="0" smtClean="0"/>
              <a:t>Training</a:t>
            </a:r>
          </a:p>
          <a:p>
            <a:r>
              <a:rPr lang="en-US" sz="3200" b="1" dirty="0" smtClean="0"/>
              <a:t>Assessment </a:t>
            </a:r>
            <a:r>
              <a:rPr lang="en-US" sz="3200" b="1" dirty="0"/>
              <a:t>and Action Planning Tool</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24105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628649"/>
            <a:ext cx="7534276" cy="1228725"/>
          </a:xfrm>
        </p:spPr>
        <p:txBody>
          <a:bodyPr/>
          <a:lstStyle/>
          <a:p>
            <a:pPr lvl="1"/>
            <a:r>
              <a:rPr lang="en-US" sz="4000" b="1" kern="1200" dirty="0">
                <a:latin typeface="Calibri" panose="020F0502020204030204" pitchFamily="34" charset="0"/>
                <a:ea typeface="+mj-ea"/>
                <a:cs typeface="+mj-cs"/>
              </a:rPr>
              <a:t>Illinois Learning </a:t>
            </a:r>
            <a:r>
              <a:rPr lang="en-US" sz="4000" b="1" kern="1200" dirty="0" smtClean="0">
                <a:latin typeface="Calibri" panose="020F0502020204030204" pitchFamily="34" charset="0"/>
                <a:ea typeface="+mj-ea"/>
                <a:cs typeface="+mj-cs"/>
              </a:rPr>
              <a:t>Standards:</a:t>
            </a:r>
            <a:r>
              <a:rPr lang="en-US" sz="4000" b="1" kern="1200" dirty="0">
                <a:latin typeface="Calibri" panose="020F0502020204030204" pitchFamily="34" charset="0"/>
                <a:ea typeface="+mj-ea"/>
                <a:cs typeface="+mj-cs"/>
              </a:rPr>
              <a:t/>
            </a:r>
            <a:br>
              <a:rPr lang="en-US" sz="4000" b="1" kern="1200" dirty="0">
                <a:latin typeface="Calibri" panose="020F0502020204030204" pitchFamily="34" charset="0"/>
                <a:ea typeface="+mj-ea"/>
                <a:cs typeface="+mj-cs"/>
              </a:rPr>
            </a:br>
            <a:r>
              <a:rPr lang="en-US" sz="4000" b="1" kern="1200" dirty="0">
                <a:latin typeface="Calibri" panose="020F0502020204030204" pitchFamily="34" charset="0"/>
                <a:ea typeface="+mj-ea"/>
                <a:cs typeface="+mj-cs"/>
              </a:rPr>
              <a:t>English Language Arts (ELA)</a:t>
            </a:r>
          </a:p>
        </p:txBody>
      </p:sp>
      <p:sp>
        <p:nvSpPr>
          <p:cNvPr id="3" name="Content Placeholder 2"/>
          <p:cNvSpPr>
            <a:spLocks noGrp="1"/>
          </p:cNvSpPr>
          <p:nvPr>
            <p:ph idx="1"/>
          </p:nvPr>
        </p:nvSpPr>
        <p:spPr>
          <a:xfrm>
            <a:off x="109182" y="1943100"/>
            <a:ext cx="9034817" cy="4562475"/>
          </a:xfrm>
        </p:spPr>
        <p:txBody>
          <a:bodyPr/>
          <a:lstStyle/>
          <a:p>
            <a:pPr marL="0" indent="0">
              <a:buNone/>
            </a:pPr>
            <a:r>
              <a:rPr lang="en-US" sz="2800" b="1" dirty="0"/>
              <a:t>ISBE </a:t>
            </a:r>
            <a:r>
              <a:rPr lang="en-US" sz="2800" b="1" dirty="0">
                <a:solidFill>
                  <a:srgbClr val="FF0000"/>
                </a:solidFill>
              </a:rPr>
              <a:t>Foundational Services </a:t>
            </a:r>
            <a:r>
              <a:rPr lang="en-US" sz="2800" b="1" dirty="0"/>
              <a:t>for </a:t>
            </a:r>
            <a:r>
              <a:rPr lang="en-US" sz="2800" b="1" dirty="0" smtClean="0"/>
              <a:t>ILS- ELA include </a:t>
            </a:r>
            <a:r>
              <a:rPr lang="en-US" sz="2800" b="1" dirty="0"/>
              <a:t>the following content</a:t>
            </a:r>
            <a:r>
              <a:rPr lang="en-US" sz="2800" b="1" dirty="0" smtClean="0"/>
              <a:t>:</a:t>
            </a:r>
          </a:p>
          <a:p>
            <a:pPr marL="857250" lvl="2" indent="-457200">
              <a:lnSpc>
                <a:spcPct val="150000"/>
              </a:lnSpc>
              <a:buFont typeface="Arial" panose="020B0604020202020204" pitchFamily="34" charset="0"/>
              <a:buChar char="•"/>
            </a:pPr>
            <a:r>
              <a:rPr lang="en-US" sz="3000" b="1" dirty="0"/>
              <a:t>Shift Kits </a:t>
            </a:r>
          </a:p>
          <a:p>
            <a:pPr marL="857250" lvl="2" indent="-457200">
              <a:lnSpc>
                <a:spcPct val="150000"/>
              </a:lnSpc>
              <a:buFont typeface="Arial" panose="020B0604020202020204" pitchFamily="34" charset="0"/>
              <a:buChar char="•"/>
            </a:pPr>
            <a:r>
              <a:rPr lang="en-US" sz="3000" b="1" dirty="0" err="1"/>
              <a:t>EQuIP</a:t>
            </a:r>
            <a:r>
              <a:rPr lang="en-US" sz="3000" b="1" dirty="0"/>
              <a:t> (Educators Evaluating </a:t>
            </a:r>
            <a:r>
              <a:rPr lang="en-US" sz="3000" b="1" dirty="0" smtClean="0"/>
              <a:t>Quality Instructional </a:t>
            </a:r>
            <a:r>
              <a:rPr lang="en-US" sz="3000" b="1" dirty="0"/>
              <a:t>Products) Rubric</a:t>
            </a:r>
          </a:p>
          <a:p>
            <a:pPr marL="857250" lvl="2" indent="-457200">
              <a:lnSpc>
                <a:spcPct val="150000"/>
              </a:lnSpc>
              <a:buFont typeface="Arial" panose="020B0604020202020204" pitchFamily="34" charset="0"/>
              <a:buChar char="•"/>
            </a:pPr>
            <a:r>
              <a:rPr lang="en-US" sz="3000" b="1" dirty="0" smtClean="0"/>
              <a:t>Writing Matters</a:t>
            </a:r>
          </a:p>
          <a:p>
            <a:pPr marL="857250" lvl="2" indent="-457200">
              <a:lnSpc>
                <a:spcPct val="150000"/>
              </a:lnSpc>
              <a:buFont typeface="Arial" panose="020B0604020202020204" pitchFamily="34" charset="0"/>
              <a:buChar char="•"/>
            </a:pPr>
            <a:r>
              <a:rPr lang="en-US" sz="2800" b="1" dirty="0" smtClean="0"/>
              <a:t>Writing to </a:t>
            </a:r>
            <a:r>
              <a:rPr lang="en-US" sz="2800" b="1" dirty="0" smtClean="0"/>
              <a:t>Read</a:t>
            </a:r>
            <a:endParaRPr lang="en-US" b="1" dirty="0"/>
          </a:p>
          <a:p>
            <a:pPr marL="0" indent="0">
              <a:buNone/>
            </a:pPr>
            <a:endParaRPr lang="en-US" sz="2400" b="1" dirty="0" smtClean="0"/>
          </a:p>
          <a:p>
            <a:pPr marL="0" indent="0">
              <a:buNone/>
            </a:pPr>
            <a:endParaRPr lang="en-US" sz="1800" b="1" dirty="0"/>
          </a:p>
          <a:p>
            <a:pPr marL="0" indent="0">
              <a:buNone/>
            </a:pPr>
            <a:endParaRPr lang="en-US" sz="1800" b="1" dirty="0" smtClean="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Tree>
    <p:extLst>
      <p:ext uri="{BB962C8B-B14F-4D97-AF65-F5344CB8AC3E}">
        <p14:creationId xmlns:p14="http://schemas.microsoft.com/office/powerpoint/2010/main" val="4180142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047750"/>
          </a:xfrm>
        </p:spPr>
        <p:txBody>
          <a:bodyPr/>
          <a:lstStyle/>
          <a:p>
            <a:r>
              <a:rPr lang="en-US" b="1" dirty="0"/>
              <a:t>Illinois Learning </a:t>
            </a:r>
            <a:r>
              <a:rPr lang="en-US" b="1" dirty="0" smtClean="0"/>
              <a:t>Standards: </a:t>
            </a:r>
            <a:br>
              <a:rPr lang="en-US" b="1" dirty="0" smtClean="0"/>
            </a:br>
            <a:r>
              <a:rPr lang="en-US" b="1" dirty="0" smtClean="0"/>
              <a:t>Mathematics</a:t>
            </a:r>
            <a:endParaRPr lang="en-US" dirty="0"/>
          </a:p>
        </p:txBody>
      </p:sp>
      <p:sp>
        <p:nvSpPr>
          <p:cNvPr id="3" name="Content Placeholder 2"/>
          <p:cNvSpPr>
            <a:spLocks noGrp="1"/>
          </p:cNvSpPr>
          <p:nvPr>
            <p:ph idx="1"/>
          </p:nvPr>
        </p:nvSpPr>
        <p:spPr>
          <a:xfrm>
            <a:off x="1" y="1885950"/>
            <a:ext cx="9144000" cy="4610100"/>
          </a:xfrm>
        </p:spPr>
        <p:txBody>
          <a:bodyPr/>
          <a:lstStyle/>
          <a:p>
            <a:pPr marL="0" indent="0">
              <a:buNone/>
            </a:pPr>
            <a:r>
              <a:rPr lang="en-US" sz="2800" b="1" dirty="0"/>
              <a:t>ISBE </a:t>
            </a:r>
            <a:r>
              <a:rPr lang="en-US" sz="2800" b="1" dirty="0">
                <a:solidFill>
                  <a:srgbClr val="FF0000"/>
                </a:solidFill>
              </a:rPr>
              <a:t>Foundational Services </a:t>
            </a:r>
            <a:r>
              <a:rPr lang="en-US" sz="2800" b="1" dirty="0"/>
              <a:t>for </a:t>
            </a:r>
            <a:r>
              <a:rPr lang="en-US" sz="2800" b="1" dirty="0" smtClean="0"/>
              <a:t>ILS- Math include </a:t>
            </a:r>
            <a:r>
              <a:rPr lang="en-US" sz="2800" b="1" dirty="0"/>
              <a:t>the following content</a:t>
            </a:r>
            <a:r>
              <a:rPr lang="en-US" sz="2800" b="1" dirty="0" smtClean="0"/>
              <a:t>:</a:t>
            </a:r>
          </a:p>
          <a:p>
            <a:pPr lvl="2">
              <a:lnSpc>
                <a:spcPct val="150000"/>
              </a:lnSpc>
              <a:buFont typeface="Arial" panose="020B0604020202020204" pitchFamily="34" charset="0"/>
              <a:buChar char="•"/>
            </a:pPr>
            <a:r>
              <a:rPr lang="en-US" sz="3200" dirty="0" smtClean="0"/>
              <a:t>Introduction to Math Standards and Resources</a:t>
            </a:r>
          </a:p>
          <a:p>
            <a:pPr lvl="2">
              <a:lnSpc>
                <a:spcPct val="150000"/>
              </a:lnSpc>
              <a:buFont typeface="Arial" panose="020B0604020202020204" pitchFamily="34" charset="0"/>
              <a:buChar char="•"/>
            </a:pPr>
            <a:r>
              <a:rPr lang="en-US" sz="3200" dirty="0" smtClean="0"/>
              <a:t>Model Math Curriculum Resources</a:t>
            </a:r>
          </a:p>
          <a:p>
            <a:pPr lvl="2">
              <a:lnSpc>
                <a:spcPct val="150000"/>
              </a:lnSpc>
              <a:buFont typeface="Arial" panose="020B0604020202020204" pitchFamily="34" charset="0"/>
              <a:buChar char="•"/>
            </a:pPr>
            <a:r>
              <a:rPr lang="en-US" sz="3200" dirty="0" err="1" smtClean="0"/>
              <a:t>EQuIP</a:t>
            </a:r>
            <a:r>
              <a:rPr lang="en-US" sz="3200" dirty="0" smtClean="0"/>
              <a:t> Rubric​</a:t>
            </a:r>
          </a:p>
          <a:p>
            <a:pPr lvl="2">
              <a:lnSpc>
                <a:spcPct val="150000"/>
              </a:lnSpc>
            </a:pPr>
            <a:r>
              <a:rPr lang="en-US" sz="3200" dirty="0" smtClean="0"/>
              <a:t>Implementation</a:t>
            </a:r>
            <a:endParaRPr lang="en-US" sz="3200" dirty="0"/>
          </a:p>
        </p:txBody>
      </p:sp>
      <p:sp>
        <p:nvSpPr>
          <p:cNvPr id="4" name="Footer Placeholder 3"/>
          <p:cNvSpPr>
            <a:spLocks noGrp="1"/>
          </p:cNvSpPr>
          <p:nvPr>
            <p:ph type="ftr" sz="quarter" idx="11"/>
          </p:nvPr>
        </p:nvSpPr>
        <p:spPr>
          <a:xfrm>
            <a:off x="914400" y="6496050"/>
            <a:ext cx="7315200" cy="361950"/>
          </a:xfrm>
        </p:spPr>
        <p:txBody>
          <a:bodyPr/>
          <a:lstStyle/>
          <a:p>
            <a:pPr algn="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Tree>
    <p:extLst>
      <p:ext uri="{BB962C8B-B14F-4D97-AF65-F5344CB8AC3E}">
        <p14:creationId xmlns:p14="http://schemas.microsoft.com/office/powerpoint/2010/main" val="2917198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047750"/>
          </a:xfrm>
        </p:spPr>
        <p:txBody>
          <a:bodyPr/>
          <a:lstStyle/>
          <a:p>
            <a:r>
              <a:rPr lang="en-US" b="1" dirty="0"/>
              <a:t>Illinois Learning </a:t>
            </a:r>
            <a:r>
              <a:rPr lang="en-US" b="1" dirty="0" smtClean="0"/>
              <a:t>Standards: </a:t>
            </a:r>
            <a:br>
              <a:rPr lang="en-US" b="1" dirty="0" smtClean="0"/>
            </a:br>
            <a:r>
              <a:rPr lang="en-US" b="1" dirty="0" smtClean="0"/>
              <a:t>Science</a:t>
            </a:r>
            <a:endParaRPr lang="en-US" dirty="0"/>
          </a:p>
        </p:txBody>
      </p:sp>
      <p:sp>
        <p:nvSpPr>
          <p:cNvPr id="3" name="Content Placeholder 2"/>
          <p:cNvSpPr>
            <a:spLocks noGrp="1"/>
          </p:cNvSpPr>
          <p:nvPr>
            <p:ph idx="1"/>
          </p:nvPr>
        </p:nvSpPr>
        <p:spPr>
          <a:xfrm>
            <a:off x="1" y="1885950"/>
            <a:ext cx="9144000" cy="4610100"/>
          </a:xfrm>
        </p:spPr>
        <p:txBody>
          <a:bodyPr/>
          <a:lstStyle/>
          <a:p>
            <a:pPr marL="0" indent="0">
              <a:buNone/>
            </a:pPr>
            <a:r>
              <a:rPr lang="en-US" sz="2800" b="1" dirty="0"/>
              <a:t>ISBE </a:t>
            </a:r>
            <a:r>
              <a:rPr lang="en-US" sz="2800" b="1" dirty="0">
                <a:solidFill>
                  <a:srgbClr val="FF0000"/>
                </a:solidFill>
              </a:rPr>
              <a:t>Foundational Services </a:t>
            </a:r>
            <a:r>
              <a:rPr lang="en-US" sz="2800" b="1" dirty="0"/>
              <a:t>for </a:t>
            </a:r>
            <a:r>
              <a:rPr lang="en-US" sz="2800" b="1" dirty="0" smtClean="0"/>
              <a:t>ILS/NGSS- Science include </a:t>
            </a:r>
            <a:r>
              <a:rPr lang="en-US" sz="2800" b="1" dirty="0"/>
              <a:t>the following content</a:t>
            </a:r>
            <a:r>
              <a:rPr lang="en-US" sz="2800" b="1" dirty="0" smtClean="0"/>
              <a:t>:</a:t>
            </a:r>
          </a:p>
          <a:p>
            <a:pPr marL="0" indent="0">
              <a:buNone/>
            </a:pPr>
            <a:endParaRPr lang="en-US" sz="2800" b="1" dirty="0" smtClean="0"/>
          </a:p>
          <a:p>
            <a:pPr lvl="1">
              <a:buFont typeface="Arial" panose="020B0604020202020204" pitchFamily="34" charset="0"/>
              <a:buChar char="•"/>
            </a:pPr>
            <a:r>
              <a:rPr lang="en-US" sz="3200" dirty="0" smtClean="0"/>
              <a:t>NGSS Overview Training</a:t>
            </a:r>
          </a:p>
          <a:p>
            <a:pPr marL="457200" lvl="1" indent="0">
              <a:buNone/>
            </a:pPr>
            <a:endParaRPr lang="en-US" sz="3200" dirty="0" smtClean="0"/>
          </a:p>
          <a:p>
            <a:pPr lvl="1">
              <a:buFont typeface="Arial" panose="020B0604020202020204" pitchFamily="34" charset="0"/>
              <a:buChar char="•"/>
            </a:pPr>
            <a:r>
              <a:rPr lang="en-US" sz="3200" dirty="0" smtClean="0"/>
              <a:t>The </a:t>
            </a:r>
            <a:r>
              <a:rPr lang="en-US" sz="3200" dirty="0"/>
              <a:t>Tools Needed to Bring NGSS to the Classroom </a:t>
            </a:r>
            <a:endParaRPr lang="en-US" sz="3200" dirty="0" smtClean="0"/>
          </a:p>
        </p:txBody>
      </p:sp>
      <p:sp>
        <p:nvSpPr>
          <p:cNvPr id="4" name="Footer Placeholder 3"/>
          <p:cNvSpPr>
            <a:spLocks noGrp="1"/>
          </p:cNvSpPr>
          <p:nvPr>
            <p:ph type="ftr" sz="quarter" idx="11"/>
          </p:nvPr>
        </p:nvSpPr>
        <p:spPr>
          <a:xfrm>
            <a:off x="914400" y="6496050"/>
            <a:ext cx="7315200" cy="361950"/>
          </a:xfrm>
        </p:spPr>
        <p:txBody>
          <a:bodyPr/>
          <a:lstStyle/>
          <a:p>
            <a:pPr algn="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Tree>
    <p:extLst>
      <p:ext uri="{BB962C8B-B14F-4D97-AF65-F5344CB8AC3E}">
        <p14:creationId xmlns:p14="http://schemas.microsoft.com/office/powerpoint/2010/main" val="140488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1025"/>
            <a:ext cx="8229600" cy="752475"/>
          </a:xfrm>
        </p:spPr>
        <p:txBody>
          <a:bodyPr/>
          <a:lstStyle/>
          <a:p>
            <a:pPr lvl="1"/>
            <a:r>
              <a:rPr lang="en-US" b="1" dirty="0" smtClean="0"/>
              <a:t/>
            </a:r>
            <a:br>
              <a:rPr lang="en-US" b="1" dirty="0" smtClean="0"/>
            </a:br>
            <a:r>
              <a:rPr lang="en-US" sz="3600" b="1" dirty="0" smtClean="0"/>
              <a:t>Teacher </a:t>
            </a:r>
            <a:r>
              <a:rPr lang="en-US" sz="3600" b="1" dirty="0"/>
              <a:t>Evaluation</a:t>
            </a:r>
            <a:r>
              <a:rPr lang="en-US" sz="3600" dirty="0"/>
              <a:t/>
            </a:r>
            <a:br>
              <a:rPr lang="en-US" sz="3600" dirty="0"/>
            </a:br>
            <a:endParaRPr lang="en-US" sz="3600" dirty="0"/>
          </a:p>
        </p:txBody>
      </p:sp>
      <p:sp>
        <p:nvSpPr>
          <p:cNvPr id="3" name="Content Placeholder 2"/>
          <p:cNvSpPr>
            <a:spLocks noGrp="1"/>
          </p:cNvSpPr>
          <p:nvPr>
            <p:ph idx="1"/>
          </p:nvPr>
        </p:nvSpPr>
        <p:spPr>
          <a:xfrm>
            <a:off x="116958" y="1333500"/>
            <a:ext cx="9027041" cy="5216156"/>
          </a:xfrm>
        </p:spPr>
        <p:txBody>
          <a:bodyPr/>
          <a:lstStyle/>
          <a:p>
            <a:pPr marL="0" indent="0">
              <a:buNone/>
            </a:pPr>
            <a:r>
              <a:rPr lang="en-US" sz="2800" b="1" dirty="0" smtClean="0"/>
              <a:t>ISBE </a:t>
            </a:r>
            <a:r>
              <a:rPr lang="en-US" sz="2800" b="1" dirty="0" smtClean="0">
                <a:solidFill>
                  <a:srgbClr val="FF0000"/>
                </a:solidFill>
              </a:rPr>
              <a:t>Foundational Services </a:t>
            </a:r>
            <a:r>
              <a:rPr lang="en-US" sz="2800" b="1" dirty="0" smtClean="0"/>
              <a:t>for Teacher Evaluation include the following content:</a:t>
            </a:r>
          </a:p>
          <a:p>
            <a:pPr lvl="1">
              <a:lnSpc>
                <a:spcPct val="150000"/>
              </a:lnSpc>
              <a:buFont typeface="Arial" panose="020B0604020202020204" pitchFamily="34" charset="0"/>
              <a:buChar char="•"/>
            </a:pPr>
            <a:r>
              <a:rPr lang="en-US" dirty="0"/>
              <a:t>Module 1: Rules &amp; Regulations Part 50</a:t>
            </a:r>
          </a:p>
          <a:p>
            <a:pPr lvl="1">
              <a:lnSpc>
                <a:spcPct val="150000"/>
              </a:lnSpc>
              <a:buFont typeface="Arial" panose="020B0604020202020204" pitchFamily="34" charset="0"/>
              <a:buChar char="•"/>
            </a:pPr>
            <a:r>
              <a:rPr lang="en-US" dirty="0"/>
              <a:t>Module 2: Decisions of the Joint Committee</a:t>
            </a:r>
          </a:p>
          <a:p>
            <a:pPr lvl="1">
              <a:lnSpc>
                <a:spcPct val="150000"/>
              </a:lnSpc>
              <a:buFont typeface="Arial" panose="020B0604020202020204" pitchFamily="34" charset="0"/>
              <a:buChar char="•"/>
            </a:pPr>
            <a:r>
              <a:rPr lang="en-US" dirty="0"/>
              <a:t>Module 3: Student Learning Objectives (SLOs)</a:t>
            </a:r>
          </a:p>
          <a:p>
            <a:pPr lvl="1">
              <a:lnSpc>
                <a:spcPct val="150000"/>
              </a:lnSpc>
              <a:buFont typeface="Arial" panose="020B0604020202020204" pitchFamily="34" charset="0"/>
              <a:buChar char="•"/>
            </a:pPr>
            <a:r>
              <a:rPr lang="en-US" dirty="0" smtClean="0"/>
              <a:t>Module 4: Measurement Model </a:t>
            </a:r>
          </a:p>
          <a:p>
            <a:pPr lvl="1">
              <a:lnSpc>
                <a:spcPct val="150000"/>
              </a:lnSpc>
              <a:buFont typeface="Arial" panose="020B0604020202020204" pitchFamily="34" charset="0"/>
              <a:buChar char="•"/>
            </a:pPr>
            <a:r>
              <a:rPr lang="en-US" dirty="0" smtClean="0"/>
              <a:t>Module 5: State Model Plan </a:t>
            </a:r>
          </a:p>
          <a:p>
            <a:pPr lvl="1">
              <a:lnSpc>
                <a:spcPct val="150000"/>
              </a:lnSpc>
              <a:buFont typeface="Arial" panose="020B0604020202020204" pitchFamily="34" charset="0"/>
              <a:buChar char="•"/>
            </a:pPr>
            <a:r>
              <a:rPr lang="en-US" dirty="0" smtClean="0"/>
              <a:t>Module 6: Summative Rating</a:t>
            </a:r>
          </a:p>
          <a:p>
            <a:pPr marL="0" indent="0">
              <a:buNone/>
            </a:pPr>
            <a:endParaRPr lang="en-US" sz="1800" b="1" dirty="0" smtClean="0"/>
          </a:p>
          <a:p>
            <a:pPr marL="0" indent="0">
              <a:buNone/>
            </a:pPr>
            <a:endParaRPr lang="en-US" sz="1800" b="1"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Tree>
    <p:extLst>
      <p:ext uri="{BB962C8B-B14F-4D97-AF65-F5344CB8AC3E}">
        <p14:creationId xmlns:p14="http://schemas.microsoft.com/office/powerpoint/2010/main" val="2430028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38275" y="2219325"/>
            <a:ext cx="6524625" cy="3228975"/>
          </a:xfrm>
        </p:spPr>
        <p:txBody>
          <a:bodyPr/>
          <a:lstStyle/>
          <a:p>
            <a:pPr marL="0" lvl="0" indent="0">
              <a:buNone/>
            </a:pPr>
            <a:r>
              <a:rPr lang="en-US" dirty="0" smtClean="0">
                <a:solidFill>
                  <a:schemeClr val="tx1"/>
                </a:solidFill>
                <a:latin typeface="ITC Franklin Gothic Std Bk Cd"/>
                <a:ea typeface="ＭＳ Ｐゴシック" pitchFamily="-48" charset="-128"/>
                <a:cs typeface="ＭＳ Ｐゴシック"/>
              </a:rPr>
              <a:t>Foundational Service Tracker</a:t>
            </a:r>
          </a:p>
          <a:p>
            <a:pPr marL="0" lvl="0" indent="0">
              <a:buNone/>
            </a:pPr>
            <a:r>
              <a:rPr lang="en-US" dirty="0">
                <a:solidFill>
                  <a:schemeClr val="tx1"/>
                </a:solidFill>
                <a:latin typeface="ITC Franklin Gothic Std Bk Cd"/>
                <a:ea typeface="ＭＳ Ｐゴシック" pitchFamily="-48" charset="-128"/>
                <a:cs typeface="ＭＳ Ｐゴシック"/>
                <a:hlinkClick r:id="rId3"/>
              </a:rPr>
              <a:t>www.ilservicetracker.airprojects.org</a:t>
            </a:r>
            <a:r>
              <a:rPr lang="en-US" dirty="0">
                <a:solidFill>
                  <a:schemeClr val="tx1"/>
                </a:solidFill>
                <a:latin typeface="ITC Franklin Gothic Std Bk Cd"/>
                <a:ea typeface="ＭＳ Ｐゴシック" pitchFamily="-48" charset="-128"/>
                <a:cs typeface="ＭＳ Ｐゴシック"/>
              </a:rPr>
              <a:t> </a:t>
            </a:r>
            <a:endParaRPr lang="en-US" dirty="0" smtClean="0">
              <a:solidFill>
                <a:schemeClr val="tx1"/>
              </a:solidFill>
              <a:latin typeface="ITC Franklin Gothic Std Bk Cd"/>
              <a:ea typeface="ＭＳ Ｐゴシック" pitchFamily="-48" charset="-128"/>
              <a:cs typeface="ＭＳ Ｐゴシック"/>
            </a:endParaRPr>
          </a:p>
          <a:p>
            <a:pPr marL="0" lvl="0" indent="0">
              <a:buNone/>
            </a:pPr>
            <a:endParaRPr lang="en-US" dirty="0">
              <a:solidFill>
                <a:schemeClr val="tx1"/>
              </a:solidFill>
              <a:latin typeface="ITC Franklin Gothic Std Bk Cd"/>
              <a:ea typeface="ＭＳ Ｐゴシック" pitchFamily="-48" charset="-128"/>
              <a:cs typeface="ＭＳ Ｐゴシック"/>
            </a:endParaRPr>
          </a:p>
          <a:p>
            <a:pPr marL="0" indent="0">
              <a:buNone/>
            </a:pPr>
            <a:r>
              <a:rPr lang="en-US" dirty="0" smtClean="0">
                <a:solidFill>
                  <a:schemeClr val="tx1"/>
                </a:solidFill>
                <a:latin typeface="ITC Franklin Gothic Std Bk Cd"/>
                <a:ea typeface="ＭＳ Ｐゴシック" pitchFamily="-48" charset="-128"/>
                <a:cs typeface="ＭＳ Ｐゴシック"/>
              </a:rPr>
              <a:t>Evaluation Tool for Participants</a:t>
            </a:r>
          </a:p>
          <a:p>
            <a:pPr marL="0" indent="0">
              <a:buNone/>
            </a:pPr>
            <a:r>
              <a:rPr lang="en-US" dirty="0">
                <a:solidFill>
                  <a:schemeClr val="tx1"/>
                </a:solidFill>
                <a:latin typeface="ITC Franklin Gothic Std Bk Cd"/>
                <a:ea typeface="ＭＳ Ｐゴシック" pitchFamily="-48" charset="-128"/>
                <a:cs typeface="ＭＳ Ｐゴシック"/>
              </a:rPr>
              <a:t> </a:t>
            </a:r>
            <a:r>
              <a:rPr lang="en-US" u="sng" dirty="0">
                <a:solidFill>
                  <a:schemeClr val="tx1"/>
                </a:solidFill>
                <a:latin typeface="ITC Franklin Gothic Std Bk Cd"/>
                <a:ea typeface="ＭＳ Ｐゴシック" pitchFamily="-48" charset="-128"/>
                <a:cs typeface="ＭＳ Ｐゴシック"/>
                <a:hlinkClick r:id="rId4"/>
              </a:rPr>
              <a:t>www.i-kan.org/eval</a:t>
            </a:r>
            <a:r>
              <a:rPr lang="en-US" dirty="0">
                <a:solidFill>
                  <a:schemeClr val="tx1"/>
                </a:solidFill>
                <a:latin typeface="ITC Franklin Gothic Std Bk Cd"/>
                <a:ea typeface="ＭＳ Ｐゴシック" pitchFamily="-48" charset="-128"/>
                <a:cs typeface="ＭＳ Ｐゴシック"/>
              </a:rPr>
              <a:t> </a:t>
            </a:r>
            <a:endParaRPr lang="en-US" dirty="0" smtClean="0">
              <a:solidFill>
                <a:schemeClr val="tx1"/>
              </a:solidFill>
              <a:latin typeface="ITC Franklin Gothic Std Bk Cd"/>
              <a:ea typeface="ＭＳ Ｐゴシック" pitchFamily="-48" charset="-128"/>
              <a:cs typeface="ＭＳ Ｐゴシック"/>
            </a:endParaRPr>
          </a:p>
          <a:p>
            <a:pPr marL="0" indent="0">
              <a:buNone/>
            </a:pPr>
            <a:endParaRPr lang="en-US" dirty="0">
              <a:solidFill>
                <a:schemeClr val="tx1"/>
              </a:solidFill>
              <a:latin typeface="ITC Franklin Gothic Std Bk Cd"/>
              <a:ea typeface="ＭＳ Ｐゴシック" pitchFamily="-48" charset="-128"/>
              <a:cs typeface="ＭＳ Ｐゴシック"/>
            </a:endParaRPr>
          </a:p>
          <a:p>
            <a:pPr marL="0" lvl="0" indent="0">
              <a:buNone/>
            </a:pPr>
            <a:endParaRPr lang="en-US" dirty="0">
              <a:solidFill>
                <a:schemeClr val="tx1"/>
              </a:solidFill>
              <a:latin typeface="ITC Franklin Gothic Std Bk Cd"/>
              <a:ea typeface="ＭＳ Ｐゴシック" pitchFamily="-48" charset="-128"/>
            </a:endParaRPr>
          </a:p>
          <a:p>
            <a:pPr marL="0" lvl="0" indent="0">
              <a:buNone/>
            </a:pPr>
            <a:endParaRPr lang="en-US" dirty="0"/>
          </a:p>
        </p:txBody>
      </p:sp>
      <p:sp>
        <p:nvSpPr>
          <p:cNvPr id="5" name="Title 4"/>
          <p:cNvSpPr>
            <a:spLocks noGrp="1"/>
          </p:cNvSpPr>
          <p:nvPr>
            <p:ph type="title"/>
          </p:nvPr>
        </p:nvSpPr>
        <p:spPr/>
        <p:txBody>
          <a:bodyPr>
            <a:normAutofit fontScale="90000"/>
          </a:bodyPr>
          <a:lstStyle/>
          <a:p>
            <a:r>
              <a:rPr lang="en-US" sz="4000" dirty="0" smtClean="0">
                <a:solidFill>
                  <a:srgbClr val="C00000"/>
                </a:solidFill>
              </a:rPr>
              <a:t>Foundational Services</a:t>
            </a:r>
            <a:r>
              <a:rPr lang="en-US" sz="4000" dirty="0" smtClean="0">
                <a:solidFill>
                  <a:srgbClr val="7030A0"/>
                </a:solidFill>
              </a:rPr>
              <a:t/>
            </a:r>
            <a:br>
              <a:rPr lang="en-US" sz="4000" dirty="0" smtClean="0">
                <a:solidFill>
                  <a:srgbClr val="7030A0"/>
                </a:solidFill>
              </a:rPr>
            </a:br>
            <a:r>
              <a:rPr lang="en-US" sz="4000" dirty="0" smtClean="0"/>
              <a:t>Data Collection &amp; Reporting</a:t>
            </a:r>
            <a:endParaRPr lang="en-US" sz="4000" dirty="0"/>
          </a:p>
        </p:txBody>
      </p:sp>
    </p:spTree>
    <p:extLst>
      <p:ext uri="{BB962C8B-B14F-4D97-AF65-F5344CB8AC3E}">
        <p14:creationId xmlns:p14="http://schemas.microsoft.com/office/powerpoint/2010/main" val="1443535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847232"/>
            <a:ext cx="9143998" cy="4219575"/>
          </a:xfrm>
        </p:spPr>
        <p:txBody>
          <a:bodyPr/>
          <a:lstStyle/>
          <a:p>
            <a:pPr marL="0" indent="0" algn="ctr">
              <a:buNone/>
            </a:pPr>
            <a:r>
              <a:rPr lang="en-US" sz="2000" b="1" dirty="0" smtClean="0">
                <a:solidFill>
                  <a:schemeClr val="tx1"/>
                </a:solidFill>
                <a:latin typeface="ITC Franklin Gothic Std Bk Cd"/>
                <a:ea typeface="ＭＳ Ｐゴシック" pitchFamily="-48" charset="-128"/>
                <a:cs typeface="ＭＳ Ｐゴシック"/>
                <a:hlinkClick r:id="rId3"/>
              </a:rPr>
              <a:t>Foundationalservices.org</a:t>
            </a:r>
            <a:endParaRPr lang="en-US" sz="2000" b="1" dirty="0" smtClean="0">
              <a:solidFill>
                <a:schemeClr val="tx1"/>
              </a:solidFill>
              <a:latin typeface="ITC Franklin Gothic Std Bk Cd"/>
              <a:ea typeface="ＭＳ Ｐゴシック" pitchFamily="-48" charset="-128"/>
              <a:cs typeface="ＭＳ Ｐゴシック"/>
            </a:endParaRPr>
          </a:p>
          <a:p>
            <a:pPr marL="0" indent="0" algn="ctr">
              <a:buNone/>
            </a:pPr>
            <a:endParaRPr lang="en-US" sz="2000" b="1" dirty="0" smtClean="0">
              <a:solidFill>
                <a:schemeClr val="tx1"/>
              </a:solidFill>
              <a:latin typeface="ITC Franklin Gothic Std Bk Cd"/>
              <a:ea typeface="ＭＳ Ｐゴシック" pitchFamily="-48" charset="-128"/>
              <a:cs typeface="ＭＳ Ｐゴシック"/>
            </a:endParaRPr>
          </a:p>
          <a:p>
            <a:pPr marL="0" indent="0" algn="ctr">
              <a:buNone/>
            </a:pPr>
            <a:r>
              <a:rPr lang="en-US" sz="2000" b="1" dirty="0" smtClean="0">
                <a:solidFill>
                  <a:schemeClr val="tx1"/>
                </a:solidFill>
                <a:latin typeface="ITC Franklin Gothic Std Bk Cd"/>
                <a:ea typeface="ＭＳ Ｐゴシック" pitchFamily="-48" charset="-128"/>
                <a:cs typeface="ＭＳ Ｐゴシック"/>
              </a:rPr>
              <a:t>     Illinois State Board of Education</a:t>
            </a:r>
            <a:r>
              <a:rPr lang="en-US" sz="2000" dirty="0">
                <a:solidFill>
                  <a:schemeClr val="tx1"/>
                </a:solidFill>
                <a:latin typeface="ITC Franklin Gothic Std Bk Cd"/>
                <a:ea typeface="ＭＳ Ｐゴシック" pitchFamily="-48" charset="-128"/>
                <a:cs typeface="ＭＳ Ｐゴシック"/>
              </a:rPr>
              <a:t>	</a:t>
            </a:r>
            <a:endParaRPr lang="en-US" sz="2000" dirty="0" smtClean="0">
              <a:solidFill>
                <a:schemeClr val="tx1"/>
              </a:solidFill>
              <a:latin typeface="ITC Franklin Gothic Std Bk Cd"/>
              <a:ea typeface="ＭＳ Ｐゴシック" pitchFamily="-48" charset="-128"/>
              <a:cs typeface="ＭＳ Ｐゴシック"/>
            </a:endParaRPr>
          </a:p>
          <a:p>
            <a:pPr marL="0" indent="0" algn="ctr">
              <a:buNone/>
            </a:pPr>
            <a:r>
              <a:rPr lang="en-US" sz="2000" dirty="0" smtClean="0">
                <a:solidFill>
                  <a:schemeClr val="tx1"/>
                </a:solidFill>
                <a:latin typeface="ITC Franklin Gothic Std Bk Cd"/>
                <a:ea typeface="ＭＳ Ｐゴシック" pitchFamily="-48" charset="-128"/>
                <a:cs typeface="ＭＳ Ｐゴシック"/>
              </a:rPr>
              <a:t>Foundational Services Administrator</a:t>
            </a:r>
          </a:p>
          <a:p>
            <a:pPr marL="0" indent="0" algn="ctr">
              <a:buNone/>
            </a:pPr>
            <a:r>
              <a:rPr lang="en-US" sz="2000" dirty="0" smtClean="0">
                <a:solidFill>
                  <a:schemeClr val="tx1"/>
                </a:solidFill>
                <a:latin typeface="ITC Franklin Gothic Std Bk Cd"/>
                <a:ea typeface="ＭＳ Ｐゴシック" pitchFamily="-48" charset="-128"/>
                <a:cs typeface="ＭＳ Ｐゴシック"/>
              </a:rPr>
              <a:t>Suzy Dees </a:t>
            </a:r>
            <a:r>
              <a:rPr lang="en-US" sz="2000" dirty="0" smtClean="0">
                <a:solidFill>
                  <a:schemeClr val="tx1"/>
                </a:solidFill>
                <a:latin typeface="ITC Franklin Gothic Std Bk Cd"/>
                <a:ea typeface="ＭＳ Ｐゴシック" pitchFamily="-48" charset="-128"/>
                <a:cs typeface="ＭＳ Ｐゴシック"/>
                <a:hlinkClick r:id="rId4"/>
              </a:rPr>
              <a:t>deess@roe17.org</a:t>
            </a:r>
            <a:endParaRPr lang="en-US" sz="2000" dirty="0" smtClean="0">
              <a:solidFill>
                <a:schemeClr val="tx1"/>
              </a:solidFill>
              <a:latin typeface="ITC Franklin Gothic Std Bk Cd"/>
              <a:ea typeface="ＭＳ Ｐゴシック" pitchFamily="-48" charset="-128"/>
              <a:cs typeface="ＭＳ Ｐゴシック"/>
            </a:endParaRPr>
          </a:p>
          <a:p>
            <a:pPr marL="0" indent="0" algn="ctr">
              <a:buNone/>
            </a:pPr>
            <a:endParaRPr lang="en-US" sz="2000" dirty="0" smtClean="0">
              <a:solidFill>
                <a:schemeClr val="tx1"/>
              </a:solidFill>
              <a:latin typeface="ITC Franklin Gothic Std Bk Cd"/>
              <a:ea typeface="ＭＳ Ｐゴシック" pitchFamily="-48" charset="-128"/>
              <a:cs typeface="ＭＳ Ｐゴシック"/>
            </a:endParaRPr>
          </a:p>
          <a:p>
            <a:pPr marL="0" indent="0" algn="ctr">
              <a:buNone/>
            </a:pPr>
            <a:r>
              <a:rPr lang="en-US" sz="2000" b="1" dirty="0" smtClean="0">
                <a:solidFill>
                  <a:schemeClr val="tx1"/>
                </a:solidFill>
                <a:latin typeface="ITC Franklin Gothic Std Bk Cd"/>
                <a:ea typeface="ＭＳ Ｐゴシック" pitchFamily="-48" charset="-128"/>
                <a:cs typeface="ＭＳ Ｐゴシック"/>
              </a:rPr>
              <a:t>Illinois Association of Regional Superintendents of Schools</a:t>
            </a:r>
            <a:endParaRPr lang="en-US" sz="2000" dirty="0" smtClean="0">
              <a:solidFill>
                <a:schemeClr val="tx1"/>
              </a:solidFill>
              <a:latin typeface="ITC Franklin Gothic Std Bk Cd"/>
              <a:ea typeface="ＭＳ Ｐゴシック" pitchFamily="-48" charset="-128"/>
              <a:cs typeface="ＭＳ Ｐゴシック"/>
            </a:endParaRPr>
          </a:p>
          <a:p>
            <a:pPr marL="0" indent="0" algn="ctr">
              <a:buNone/>
            </a:pPr>
            <a:r>
              <a:rPr lang="en-US" sz="2000" dirty="0" smtClean="0">
                <a:solidFill>
                  <a:schemeClr val="tx1"/>
                </a:solidFill>
                <a:latin typeface="ITC Franklin Gothic Std Bk Cd"/>
                <a:ea typeface="ＭＳ Ｐゴシック" pitchFamily="-48" charset="-128"/>
                <a:cs typeface="ＭＳ Ｐゴシック"/>
              </a:rPr>
              <a:t>Regional Superintendent I-KAN ROE</a:t>
            </a:r>
          </a:p>
          <a:p>
            <a:pPr marL="0" indent="0" algn="ctr">
              <a:buNone/>
            </a:pPr>
            <a:r>
              <a:rPr lang="en-US" sz="2000" dirty="0"/>
              <a:t>Dr. Gregg Murphy </a:t>
            </a:r>
            <a:r>
              <a:rPr lang="en-US" sz="2000" dirty="0" smtClean="0">
                <a:hlinkClick r:id="rId5"/>
              </a:rPr>
              <a:t>gmurphy@i-kan.org</a:t>
            </a:r>
            <a:endParaRPr lang="en-US" sz="2000" dirty="0" smtClean="0"/>
          </a:p>
          <a:p>
            <a:pPr marL="0" indent="0" algn="ctr">
              <a:buNone/>
            </a:pPr>
            <a:endParaRPr lang="en-US" dirty="0" smtClean="0">
              <a:solidFill>
                <a:schemeClr val="tx1"/>
              </a:solidFill>
              <a:latin typeface="ITC Franklin Gothic Std Bk Cd"/>
              <a:ea typeface="ＭＳ Ｐゴシック" pitchFamily="-48" charset="-128"/>
            </a:endParaRPr>
          </a:p>
          <a:p>
            <a:pPr marL="0" lvl="0" indent="0">
              <a:buNone/>
            </a:pPr>
            <a:r>
              <a:rPr lang="en-US" sz="1600" i="1" dirty="0"/>
              <a:t>This program is fully (100%) funded by the United States Department of Education using No Child Left Behind, Title I Part A Funds through a grant from the Illinois State Board of Education, Statewide System of Support funds</a:t>
            </a:r>
            <a:r>
              <a:rPr lang="en-US" sz="1600" b="1" dirty="0"/>
              <a:t>.</a:t>
            </a:r>
            <a:endParaRPr lang="en-US" sz="1600" dirty="0"/>
          </a:p>
        </p:txBody>
      </p:sp>
      <p:sp>
        <p:nvSpPr>
          <p:cNvPr id="5" name="Title 4"/>
          <p:cNvSpPr>
            <a:spLocks noGrp="1"/>
          </p:cNvSpPr>
          <p:nvPr>
            <p:ph type="title"/>
          </p:nvPr>
        </p:nvSpPr>
        <p:spPr>
          <a:xfrm>
            <a:off x="0" y="590550"/>
            <a:ext cx="9143999" cy="1143000"/>
          </a:xfrm>
        </p:spPr>
        <p:txBody>
          <a:bodyPr>
            <a:normAutofit fontScale="90000"/>
          </a:bodyPr>
          <a:lstStyle/>
          <a:p>
            <a:r>
              <a:rPr lang="en-US" sz="4000" b="1" dirty="0" smtClean="0">
                <a:solidFill>
                  <a:srgbClr val="C00000"/>
                </a:solidFill>
              </a:rPr>
              <a:t>Foundational Services</a:t>
            </a:r>
            <a:r>
              <a:rPr lang="en-US" sz="4000" b="1" dirty="0" smtClean="0">
                <a:solidFill>
                  <a:srgbClr val="7030A0"/>
                </a:solidFill>
              </a:rPr>
              <a:t/>
            </a:r>
            <a:br>
              <a:rPr lang="en-US" sz="4000" b="1" dirty="0" smtClean="0">
                <a:solidFill>
                  <a:srgbClr val="7030A0"/>
                </a:solidFill>
              </a:rPr>
            </a:br>
            <a:r>
              <a:rPr lang="en-US" dirty="0" smtClean="0"/>
              <a:t>For more information</a:t>
            </a:r>
            <a:endParaRPr lang="en-US" sz="4000" dirty="0"/>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777777"/>
                </a:solidFill>
                <a:effectLst/>
                <a:latin typeface="normal arial"/>
              </a:rPr>
              <a:t>gmurphy@i-kan.org</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777777"/>
                </a:solidFill>
                <a:effectLst/>
                <a:latin typeface="normal arial"/>
              </a:rPr>
              <a:t>gmurphy@i-kan.org</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4487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8148" y="1182964"/>
            <a:ext cx="3159365" cy="5193393"/>
          </a:xfrm>
        </p:spPr>
      </p:pic>
      <p:sp>
        <p:nvSpPr>
          <p:cNvPr id="4" name="Footer Placeholder 3"/>
          <p:cNvSpPr>
            <a:spLocks noGrp="1"/>
          </p:cNvSpPr>
          <p:nvPr>
            <p:ph type="ftr" sz="quarter" idx="11"/>
          </p:nvPr>
        </p:nvSpPr>
        <p:spPr>
          <a:xfrm>
            <a:off x="914400" y="6376357"/>
            <a:ext cx="7315200" cy="457200"/>
          </a:xfrm>
        </p:spPr>
        <p:txBody>
          <a:bodyPr/>
          <a:lstStyle/>
          <a:p>
            <a:pP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sp>
        <p:nvSpPr>
          <p:cNvPr id="7" name="TextBox 6"/>
          <p:cNvSpPr txBox="1"/>
          <p:nvPr/>
        </p:nvSpPr>
        <p:spPr>
          <a:xfrm>
            <a:off x="254000" y="761998"/>
            <a:ext cx="8737600" cy="461665"/>
          </a:xfrm>
          <a:prstGeom prst="rect">
            <a:avLst/>
          </a:prstGeom>
          <a:solidFill>
            <a:schemeClr val="bg1"/>
          </a:solidFill>
          <a:ln>
            <a:solidFill>
              <a:schemeClr val="bg1"/>
            </a:solidFill>
          </a:ln>
        </p:spPr>
        <p:txBody>
          <a:bodyPr wrap="square" rtlCol="0">
            <a:spAutoFit/>
          </a:bodyPr>
          <a:lstStyle/>
          <a:p>
            <a:pPr algn="ctr"/>
            <a:r>
              <a:rPr lang="en-US" sz="2400" b="1" dirty="0" smtClean="0"/>
              <a:t>Statewide System of Support Regional Delivery System </a:t>
            </a:r>
            <a:endParaRPr lang="en-US" sz="2400" b="1" dirty="0"/>
          </a:p>
        </p:txBody>
      </p:sp>
      <p:sp>
        <p:nvSpPr>
          <p:cNvPr id="6" name="TextBox 5"/>
          <p:cNvSpPr txBox="1"/>
          <p:nvPr/>
        </p:nvSpPr>
        <p:spPr>
          <a:xfrm>
            <a:off x="6188149" y="1182964"/>
            <a:ext cx="2530549" cy="1384995"/>
          </a:xfrm>
          <a:prstGeom prst="rect">
            <a:avLst/>
          </a:prstGeom>
          <a:noFill/>
          <a:ln>
            <a:solidFill>
              <a:schemeClr val="accent1"/>
            </a:solidFill>
          </a:ln>
        </p:spPr>
        <p:txBody>
          <a:bodyPr wrap="square" rtlCol="0">
            <a:spAutoFit/>
          </a:bodyPr>
          <a:lstStyle/>
          <a:p>
            <a:r>
              <a:rPr lang="en-US" sz="1400" dirty="0" smtClean="0"/>
              <a:t>Cook County </a:t>
            </a:r>
          </a:p>
          <a:p>
            <a:endParaRPr lang="en-US" sz="1400" dirty="0" smtClean="0"/>
          </a:p>
          <a:p>
            <a:r>
              <a:rPr lang="en-US" sz="1400" dirty="0" smtClean="0"/>
              <a:t>Chicago (Region 1-A)</a:t>
            </a:r>
            <a:endParaRPr lang="en-US" sz="1400" dirty="0"/>
          </a:p>
          <a:p>
            <a:r>
              <a:rPr lang="en-US" sz="1400" dirty="0" smtClean="0"/>
              <a:t>West Cook (Region 1-B-B)</a:t>
            </a:r>
          </a:p>
          <a:p>
            <a:r>
              <a:rPr lang="en-US" sz="1400" dirty="0" smtClean="0"/>
              <a:t>South Cook (Region 1-B-C)</a:t>
            </a:r>
          </a:p>
          <a:p>
            <a:r>
              <a:rPr lang="en-US" sz="1400" dirty="0" smtClean="0"/>
              <a:t>North Cook (Region 1-B-D)</a:t>
            </a:r>
            <a:endParaRPr lang="en-US" sz="1400" dirty="0"/>
          </a:p>
        </p:txBody>
      </p:sp>
      <p:sp>
        <p:nvSpPr>
          <p:cNvPr id="9" name="TextBox 8"/>
          <p:cNvSpPr txBox="1"/>
          <p:nvPr/>
        </p:nvSpPr>
        <p:spPr>
          <a:xfrm>
            <a:off x="6188148" y="2764465"/>
            <a:ext cx="2803452" cy="369332"/>
          </a:xfrm>
          <a:prstGeom prst="rect">
            <a:avLst/>
          </a:prstGeom>
          <a:noFill/>
        </p:spPr>
        <p:txBody>
          <a:bodyPr wrap="square" rtlCol="0">
            <a:spAutoFit/>
          </a:bodyPr>
          <a:lstStyle/>
          <a:p>
            <a:r>
              <a:rPr lang="en-US" dirty="0" smtClean="0"/>
              <a:t>Area 1-C (Northeast)</a:t>
            </a:r>
            <a:endParaRPr lang="en-US" dirty="0"/>
          </a:p>
        </p:txBody>
      </p:sp>
      <p:sp>
        <p:nvSpPr>
          <p:cNvPr id="10" name="TextBox 9"/>
          <p:cNvSpPr txBox="1"/>
          <p:nvPr/>
        </p:nvSpPr>
        <p:spPr>
          <a:xfrm>
            <a:off x="6130146" y="3546064"/>
            <a:ext cx="2955852" cy="646331"/>
          </a:xfrm>
          <a:prstGeom prst="rect">
            <a:avLst/>
          </a:prstGeom>
          <a:noFill/>
        </p:spPr>
        <p:txBody>
          <a:bodyPr wrap="square" rtlCol="0">
            <a:spAutoFit/>
          </a:bodyPr>
          <a:lstStyle/>
          <a:p>
            <a:r>
              <a:rPr lang="en-US" dirty="0" smtClean="0"/>
              <a:t>Area 4 </a:t>
            </a:r>
          </a:p>
          <a:p>
            <a:r>
              <a:rPr lang="en-US" dirty="0" smtClean="0"/>
              <a:t>(East Central)</a:t>
            </a:r>
            <a:endParaRPr lang="en-US" dirty="0"/>
          </a:p>
        </p:txBody>
      </p:sp>
      <p:sp>
        <p:nvSpPr>
          <p:cNvPr id="11" name="TextBox 10"/>
          <p:cNvSpPr txBox="1"/>
          <p:nvPr/>
        </p:nvSpPr>
        <p:spPr>
          <a:xfrm>
            <a:off x="6188149" y="5039833"/>
            <a:ext cx="2803452" cy="646331"/>
          </a:xfrm>
          <a:prstGeom prst="rect">
            <a:avLst/>
          </a:prstGeom>
          <a:noFill/>
        </p:spPr>
        <p:txBody>
          <a:bodyPr wrap="square" rtlCol="0">
            <a:spAutoFit/>
          </a:bodyPr>
          <a:lstStyle/>
          <a:p>
            <a:r>
              <a:rPr lang="en-US" dirty="0" smtClean="0"/>
              <a:t>Area 6</a:t>
            </a:r>
          </a:p>
          <a:p>
            <a:r>
              <a:rPr lang="en-US" dirty="0" smtClean="0"/>
              <a:t>(Southeast)</a:t>
            </a:r>
            <a:endParaRPr lang="en-US" dirty="0"/>
          </a:p>
        </p:txBody>
      </p:sp>
      <p:sp>
        <p:nvSpPr>
          <p:cNvPr id="12" name="TextBox 11"/>
          <p:cNvSpPr txBox="1"/>
          <p:nvPr/>
        </p:nvSpPr>
        <p:spPr>
          <a:xfrm>
            <a:off x="1538867" y="4677173"/>
            <a:ext cx="1650382" cy="646331"/>
          </a:xfrm>
          <a:prstGeom prst="rect">
            <a:avLst/>
          </a:prstGeom>
          <a:noFill/>
        </p:spPr>
        <p:txBody>
          <a:bodyPr wrap="square" rtlCol="0">
            <a:spAutoFit/>
          </a:bodyPr>
          <a:lstStyle/>
          <a:p>
            <a:r>
              <a:rPr lang="en-US" dirty="0" smtClean="0"/>
              <a:t>Area 5 (Southwest)</a:t>
            </a:r>
            <a:endParaRPr lang="en-US" dirty="0"/>
          </a:p>
        </p:txBody>
      </p:sp>
      <p:sp>
        <p:nvSpPr>
          <p:cNvPr id="13" name="TextBox 12"/>
          <p:cNvSpPr txBox="1"/>
          <p:nvPr/>
        </p:nvSpPr>
        <p:spPr>
          <a:xfrm>
            <a:off x="1293541" y="3133797"/>
            <a:ext cx="1407129" cy="923330"/>
          </a:xfrm>
          <a:prstGeom prst="rect">
            <a:avLst/>
          </a:prstGeom>
          <a:noFill/>
        </p:spPr>
        <p:txBody>
          <a:bodyPr wrap="square" rtlCol="0">
            <a:spAutoFit/>
          </a:bodyPr>
          <a:lstStyle/>
          <a:p>
            <a:r>
              <a:rPr lang="en-US" dirty="0" smtClean="0"/>
              <a:t>Area 3 (West Central)</a:t>
            </a:r>
            <a:endParaRPr lang="en-US" dirty="0"/>
          </a:p>
        </p:txBody>
      </p:sp>
      <p:sp>
        <p:nvSpPr>
          <p:cNvPr id="14" name="TextBox 13"/>
          <p:cNvSpPr txBox="1"/>
          <p:nvPr/>
        </p:nvSpPr>
        <p:spPr>
          <a:xfrm>
            <a:off x="2141034" y="1291625"/>
            <a:ext cx="1984917" cy="646331"/>
          </a:xfrm>
          <a:prstGeom prst="rect">
            <a:avLst/>
          </a:prstGeom>
          <a:noFill/>
        </p:spPr>
        <p:txBody>
          <a:bodyPr wrap="square" rtlCol="0">
            <a:spAutoFit/>
          </a:bodyPr>
          <a:lstStyle/>
          <a:p>
            <a:r>
              <a:rPr lang="en-US" dirty="0" smtClean="0"/>
              <a:t>Area 2 (Northwest)</a:t>
            </a:r>
            <a:endParaRPr lang="en-US" dirty="0"/>
          </a:p>
        </p:txBody>
      </p:sp>
      <p:sp>
        <p:nvSpPr>
          <p:cNvPr id="15" name="TextBox 14"/>
          <p:cNvSpPr txBox="1"/>
          <p:nvPr/>
        </p:nvSpPr>
        <p:spPr>
          <a:xfrm>
            <a:off x="2492377" y="1940908"/>
            <a:ext cx="512956" cy="369332"/>
          </a:xfrm>
          <a:prstGeom prst="rect">
            <a:avLst/>
          </a:prstGeom>
          <a:solidFill>
            <a:srgbClr val="D397CC"/>
          </a:solidFill>
        </p:spPr>
        <p:txBody>
          <a:bodyPr wrap="square" rtlCol="0">
            <a:spAutoFit/>
          </a:bodyPr>
          <a:lstStyle/>
          <a:p>
            <a:endParaRPr lang="en-US" dirty="0"/>
          </a:p>
        </p:txBody>
      </p:sp>
      <p:sp>
        <p:nvSpPr>
          <p:cNvPr id="17" name="TextBox 16"/>
          <p:cNvSpPr txBox="1"/>
          <p:nvPr/>
        </p:nvSpPr>
        <p:spPr>
          <a:xfrm>
            <a:off x="2164374" y="3332892"/>
            <a:ext cx="512956" cy="369332"/>
          </a:xfrm>
          <a:prstGeom prst="rect">
            <a:avLst/>
          </a:prstGeom>
          <a:solidFill>
            <a:schemeClr val="accent6">
              <a:lumMod val="40000"/>
              <a:lumOff val="60000"/>
            </a:schemeClr>
          </a:solidFill>
        </p:spPr>
        <p:txBody>
          <a:bodyPr wrap="square" rtlCol="0">
            <a:spAutoFit/>
          </a:bodyPr>
          <a:lstStyle/>
          <a:p>
            <a:endParaRPr lang="en-US" dirty="0"/>
          </a:p>
        </p:txBody>
      </p:sp>
      <p:sp>
        <p:nvSpPr>
          <p:cNvPr id="18" name="TextBox 17"/>
          <p:cNvSpPr txBox="1"/>
          <p:nvPr/>
        </p:nvSpPr>
        <p:spPr>
          <a:xfrm>
            <a:off x="1863291" y="5343386"/>
            <a:ext cx="512956" cy="369332"/>
          </a:xfrm>
          <a:prstGeom prst="rect">
            <a:avLst/>
          </a:prstGeom>
          <a:solidFill>
            <a:schemeClr val="accent1">
              <a:lumMod val="60000"/>
              <a:lumOff val="40000"/>
            </a:schemeClr>
          </a:solidFill>
        </p:spPr>
        <p:txBody>
          <a:bodyPr wrap="square" rtlCol="0">
            <a:spAutoFit/>
          </a:bodyPr>
          <a:lstStyle/>
          <a:p>
            <a:endParaRPr lang="en-US" dirty="0"/>
          </a:p>
        </p:txBody>
      </p:sp>
      <p:sp>
        <p:nvSpPr>
          <p:cNvPr id="19" name="TextBox 18"/>
          <p:cNvSpPr txBox="1"/>
          <p:nvPr/>
        </p:nvSpPr>
        <p:spPr>
          <a:xfrm>
            <a:off x="6512572" y="5712718"/>
            <a:ext cx="512956" cy="369332"/>
          </a:xfrm>
          <a:prstGeom prst="rect">
            <a:avLst/>
          </a:prstGeom>
          <a:solidFill>
            <a:srgbClr val="E7E083"/>
          </a:solidFill>
        </p:spPr>
        <p:txBody>
          <a:bodyPr wrap="square" rtlCol="0">
            <a:spAutoFit/>
          </a:bodyPr>
          <a:lstStyle/>
          <a:p>
            <a:endParaRPr lang="en-US" dirty="0"/>
          </a:p>
        </p:txBody>
      </p:sp>
      <p:sp>
        <p:nvSpPr>
          <p:cNvPr id="20" name="TextBox 19"/>
          <p:cNvSpPr txBox="1"/>
          <p:nvPr/>
        </p:nvSpPr>
        <p:spPr>
          <a:xfrm>
            <a:off x="6461743" y="4142758"/>
            <a:ext cx="512956" cy="369332"/>
          </a:xfrm>
          <a:prstGeom prst="rect">
            <a:avLst/>
          </a:prstGeom>
          <a:solidFill>
            <a:srgbClr val="68E43C"/>
          </a:solidFill>
        </p:spPr>
        <p:txBody>
          <a:bodyPr wrap="square" rtlCol="0">
            <a:spAutoFit/>
          </a:bodyPr>
          <a:lstStyle/>
          <a:p>
            <a:endParaRPr lang="en-US" dirty="0"/>
          </a:p>
        </p:txBody>
      </p:sp>
      <p:sp>
        <p:nvSpPr>
          <p:cNvPr id="21" name="TextBox 20"/>
          <p:cNvSpPr txBox="1"/>
          <p:nvPr/>
        </p:nvSpPr>
        <p:spPr>
          <a:xfrm>
            <a:off x="6439440" y="3138444"/>
            <a:ext cx="512956" cy="369332"/>
          </a:xfrm>
          <a:prstGeom prst="rect">
            <a:avLst/>
          </a:prstGeom>
          <a:solidFill>
            <a:srgbClr val="71E9F9"/>
          </a:solidFill>
        </p:spPr>
        <p:txBody>
          <a:bodyPr wrap="square" rtlCol="0">
            <a:spAutoFit/>
          </a:bodyPr>
          <a:lstStyle/>
          <a:p>
            <a:endParaRPr lang="en-US" dirty="0"/>
          </a:p>
        </p:txBody>
      </p:sp>
      <p:sp>
        <p:nvSpPr>
          <p:cNvPr id="22" name="TextBox 21"/>
          <p:cNvSpPr txBox="1"/>
          <p:nvPr/>
        </p:nvSpPr>
        <p:spPr>
          <a:xfrm>
            <a:off x="7973122" y="1333304"/>
            <a:ext cx="512956" cy="369332"/>
          </a:xfrm>
          <a:prstGeom prst="rect">
            <a:avLst/>
          </a:prstGeom>
          <a:solidFill>
            <a:srgbClr val="71E9F9"/>
          </a:solidFill>
        </p:spPr>
        <p:txBody>
          <a:bodyPr wrap="square" rtlCol="0">
            <a:spAutoFit/>
          </a:bodyPr>
          <a:lstStyle/>
          <a:p>
            <a:endParaRPr lang="en-US" dirty="0"/>
          </a:p>
        </p:txBody>
      </p:sp>
      <p:cxnSp>
        <p:nvCxnSpPr>
          <p:cNvPr id="24" name="Straight Arrow Connector 23"/>
          <p:cNvCxnSpPr/>
          <p:nvPr/>
        </p:nvCxnSpPr>
        <p:spPr>
          <a:xfrm flipH="1">
            <a:off x="5699051" y="1800341"/>
            <a:ext cx="512439" cy="150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525232" y="1958272"/>
            <a:ext cx="709366" cy="53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654358" y="2160516"/>
            <a:ext cx="676509" cy="33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5525232" y="1722318"/>
            <a:ext cx="690197" cy="62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20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29" y="694351"/>
            <a:ext cx="8322396" cy="555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10333" y="5788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4942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3200400" y="1238250"/>
            <a:ext cx="3657600" cy="5257800"/>
          </a:xfrm>
          <a:prstGeom prst="triangle">
            <a:avLst>
              <a:gd name="adj" fmla="val 50000"/>
            </a:avLst>
          </a:prstGeom>
          <a:solidFill>
            <a:srgbClr val="00FF00"/>
          </a:solidFill>
          <a:ln w="9525">
            <a:solidFill>
              <a:schemeClr val="tx1"/>
            </a:solidFill>
            <a:miter lim="800000"/>
            <a:headEnd/>
            <a:tailEnd/>
          </a:ln>
          <a:effectLst/>
        </p:spPr>
        <p:txBody>
          <a:bodyPr wrap="none" anchor="ctr"/>
          <a:lstStyle/>
          <a:p>
            <a:endParaRPr lang="en-US"/>
          </a:p>
        </p:txBody>
      </p:sp>
      <p:sp>
        <p:nvSpPr>
          <p:cNvPr id="99331" name="AutoShape 3"/>
          <p:cNvSpPr>
            <a:spLocks noChangeArrowheads="1"/>
          </p:cNvSpPr>
          <p:nvPr/>
        </p:nvSpPr>
        <p:spPr bwMode="auto">
          <a:xfrm>
            <a:off x="4038600" y="1162050"/>
            <a:ext cx="1981201" cy="2819400"/>
          </a:xfrm>
          <a:prstGeom prst="triangle">
            <a:avLst>
              <a:gd name="adj" fmla="val 50000"/>
            </a:avLst>
          </a:prstGeom>
          <a:solidFill>
            <a:srgbClr val="FFFF00"/>
          </a:solidFill>
          <a:ln w="9525">
            <a:solidFill>
              <a:schemeClr val="tx1"/>
            </a:solidFill>
            <a:miter lim="800000"/>
            <a:headEnd/>
            <a:tailEnd/>
          </a:ln>
          <a:effectLst/>
        </p:spPr>
        <p:txBody>
          <a:bodyPr wrap="none" anchor="ctr"/>
          <a:lstStyle/>
          <a:p>
            <a:endParaRPr lang="en-US"/>
          </a:p>
        </p:txBody>
      </p:sp>
      <p:sp>
        <p:nvSpPr>
          <p:cNvPr id="99332" name="AutoShape 4"/>
          <p:cNvSpPr>
            <a:spLocks noChangeArrowheads="1"/>
          </p:cNvSpPr>
          <p:nvPr/>
        </p:nvSpPr>
        <p:spPr bwMode="auto">
          <a:xfrm>
            <a:off x="4572000" y="1152525"/>
            <a:ext cx="914400" cy="1295400"/>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99333" name="AutoShape 5"/>
          <p:cNvSpPr>
            <a:spLocks/>
          </p:cNvSpPr>
          <p:nvPr/>
        </p:nvSpPr>
        <p:spPr bwMode="auto">
          <a:xfrm rot="1068829">
            <a:off x="3581400" y="923925"/>
            <a:ext cx="457200" cy="5673725"/>
          </a:xfrm>
          <a:prstGeom prst="leftBrace">
            <a:avLst>
              <a:gd name="adj1" fmla="val 103414"/>
              <a:gd name="adj2" fmla="val 50000"/>
            </a:avLst>
          </a:prstGeom>
          <a:noFill/>
          <a:ln w="19050">
            <a:solidFill>
              <a:schemeClr val="tx1"/>
            </a:solidFill>
            <a:round/>
            <a:headEnd/>
            <a:tailEnd/>
          </a:ln>
          <a:effectLst/>
        </p:spPr>
        <p:txBody>
          <a:bodyPr wrap="none" anchor="ctr"/>
          <a:lstStyle/>
          <a:p>
            <a:endParaRPr lang="en-US"/>
          </a:p>
        </p:txBody>
      </p:sp>
      <p:sp>
        <p:nvSpPr>
          <p:cNvPr id="99334" name="Text Box 6"/>
          <p:cNvSpPr txBox="1">
            <a:spLocks noChangeArrowheads="1"/>
          </p:cNvSpPr>
          <p:nvPr/>
        </p:nvSpPr>
        <p:spPr bwMode="auto">
          <a:xfrm>
            <a:off x="857250" y="3142297"/>
            <a:ext cx="2676525" cy="923330"/>
          </a:xfrm>
          <a:prstGeom prst="rect">
            <a:avLst/>
          </a:prstGeom>
          <a:noFill/>
          <a:ln w="9525">
            <a:noFill/>
            <a:miter lim="800000"/>
            <a:headEnd/>
            <a:tailEnd/>
          </a:ln>
          <a:effectLst/>
        </p:spPr>
        <p:txBody>
          <a:bodyPr wrap="square">
            <a:spAutoFit/>
          </a:bodyPr>
          <a:lstStyle/>
          <a:p>
            <a:pPr algn="ctr"/>
            <a:r>
              <a:rPr lang="en-US" b="1" dirty="0" smtClean="0">
                <a:solidFill>
                  <a:srgbClr val="FF0000"/>
                </a:solidFill>
                <a:latin typeface="Arial Narrow" pitchFamily="34" charset="0"/>
              </a:rPr>
              <a:t>Foundational Services </a:t>
            </a:r>
            <a:r>
              <a:rPr lang="en-US" b="1" dirty="0" smtClean="0">
                <a:latin typeface="Arial Narrow" pitchFamily="34" charset="0"/>
              </a:rPr>
              <a:t>to</a:t>
            </a:r>
            <a:endParaRPr lang="en-US" dirty="0" smtClean="0">
              <a:latin typeface="Arial Narrow" pitchFamily="34" charset="0"/>
            </a:endParaRPr>
          </a:p>
          <a:p>
            <a:pPr algn="ctr"/>
            <a:r>
              <a:rPr lang="en-US" dirty="0">
                <a:latin typeface="Arial Narrow" pitchFamily="34" charset="0"/>
              </a:rPr>
              <a:t>a</a:t>
            </a:r>
            <a:r>
              <a:rPr lang="en-US" dirty="0" smtClean="0">
                <a:latin typeface="Arial Narrow" pitchFamily="34" charset="0"/>
              </a:rPr>
              <a:t>ll Illinois districts aligned to </a:t>
            </a:r>
          </a:p>
          <a:p>
            <a:pPr algn="ctr"/>
            <a:r>
              <a:rPr lang="en-US" dirty="0" smtClean="0">
                <a:latin typeface="Arial Narrow" pitchFamily="34" charset="0"/>
              </a:rPr>
              <a:t>8 Essential Elements</a:t>
            </a:r>
            <a:endParaRPr lang="en-US" dirty="0">
              <a:latin typeface="Arial Narrow" pitchFamily="34" charset="0"/>
            </a:endParaRPr>
          </a:p>
        </p:txBody>
      </p:sp>
      <p:sp>
        <p:nvSpPr>
          <p:cNvPr id="99337" name="Text Box 9"/>
          <p:cNvSpPr txBox="1">
            <a:spLocks noChangeArrowheads="1"/>
          </p:cNvSpPr>
          <p:nvPr/>
        </p:nvSpPr>
        <p:spPr bwMode="auto">
          <a:xfrm>
            <a:off x="6105526" y="2686050"/>
            <a:ext cx="2941320" cy="1477328"/>
          </a:xfrm>
          <a:prstGeom prst="rect">
            <a:avLst/>
          </a:prstGeom>
          <a:noFill/>
          <a:ln w="9525">
            <a:noFill/>
            <a:miter lim="800000"/>
            <a:headEnd/>
            <a:tailEnd/>
          </a:ln>
          <a:effectLst/>
        </p:spPr>
        <p:txBody>
          <a:bodyPr wrap="square">
            <a:spAutoFit/>
          </a:bodyPr>
          <a:lstStyle/>
          <a:p>
            <a:pPr algn="ctr"/>
            <a:r>
              <a:rPr lang="en-US" b="1" dirty="0" smtClean="0">
                <a:latin typeface="Arial Narrow" pitchFamily="34" charset="0"/>
              </a:rPr>
              <a:t>Focus Services to</a:t>
            </a:r>
          </a:p>
          <a:p>
            <a:pPr algn="ctr"/>
            <a:r>
              <a:rPr lang="en-US" b="1" dirty="0" smtClean="0">
                <a:latin typeface="Arial Narrow" pitchFamily="34" charset="0"/>
              </a:rPr>
              <a:t>Districts with Focus Schools (TBA-at least 250 schools)</a:t>
            </a:r>
          </a:p>
          <a:p>
            <a:pPr algn="ctr"/>
            <a:r>
              <a:rPr lang="en-US" dirty="0" smtClean="0">
                <a:latin typeface="Arial Narrow" pitchFamily="34" charset="0"/>
              </a:rPr>
              <a:t>With the lowest performing subgroups</a:t>
            </a:r>
          </a:p>
        </p:txBody>
      </p:sp>
      <p:sp>
        <p:nvSpPr>
          <p:cNvPr id="99339" name="Text Box 11"/>
          <p:cNvSpPr txBox="1">
            <a:spLocks noChangeArrowheads="1"/>
          </p:cNvSpPr>
          <p:nvPr/>
        </p:nvSpPr>
        <p:spPr bwMode="auto">
          <a:xfrm>
            <a:off x="3886200" y="6038850"/>
            <a:ext cx="2362200" cy="369332"/>
          </a:xfrm>
          <a:prstGeom prst="rect">
            <a:avLst/>
          </a:prstGeom>
          <a:noFill/>
          <a:ln w="9525">
            <a:noFill/>
            <a:miter lim="800000"/>
            <a:headEnd/>
            <a:tailEnd/>
          </a:ln>
          <a:effectLst/>
        </p:spPr>
        <p:txBody>
          <a:bodyPr>
            <a:spAutoFit/>
          </a:bodyPr>
          <a:lstStyle/>
          <a:p>
            <a:pPr algn="ctr"/>
            <a:r>
              <a:rPr lang="en-US" dirty="0" smtClean="0">
                <a:latin typeface="Arial Narrow" pitchFamily="34" charset="0"/>
              </a:rPr>
              <a:t>All IL Districts</a:t>
            </a:r>
            <a:endParaRPr lang="en-US" dirty="0">
              <a:latin typeface="Arial Narrow" pitchFamily="34" charset="0"/>
            </a:endParaRPr>
          </a:p>
        </p:txBody>
      </p:sp>
      <p:sp>
        <p:nvSpPr>
          <p:cNvPr id="99338" name="Text Box 10"/>
          <p:cNvSpPr txBox="1">
            <a:spLocks noChangeArrowheads="1"/>
          </p:cNvSpPr>
          <p:nvPr/>
        </p:nvSpPr>
        <p:spPr bwMode="auto">
          <a:xfrm>
            <a:off x="228600" y="1132608"/>
            <a:ext cx="3970020" cy="1477328"/>
          </a:xfrm>
          <a:prstGeom prst="rect">
            <a:avLst/>
          </a:prstGeom>
          <a:noFill/>
          <a:ln w="9525">
            <a:noFill/>
            <a:miter lim="800000"/>
            <a:headEnd/>
            <a:tailEnd/>
          </a:ln>
          <a:effectLst/>
        </p:spPr>
        <p:txBody>
          <a:bodyPr wrap="square">
            <a:spAutoFit/>
          </a:bodyPr>
          <a:lstStyle/>
          <a:p>
            <a:pPr algn="ctr"/>
            <a:r>
              <a:rPr lang="en-US" b="1" dirty="0" smtClean="0">
                <a:latin typeface="Arial Narrow" pitchFamily="34" charset="0"/>
              </a:rPr>
              <a:t>Priority Services to </a:t>
            </a:r>
          </a:p>
          <a:p>
            <a:pPr algn="ctr"/>
            <a:r>
              <a:rPr lang="en-US" b="1" dirty="0" smtClean="0">
                <a:latin typeface="Arial Narrow" pitchFamily="34" charset="0"/>
              </a:rPr>
              <a:t>Districts with Priority Schools </a:t>
            </a:r>
          </a:p>
          <a:p>
            <a:pPr algn="ctr"/>
            <a:r>
              <a:rPr lang="en-US" b="1" dirty="0" smtClean="0">
                <a:latin typeface="Arial Narrow" pitchFamily="34" charset="0"/>
              </a:rPr>
              <a:t>(147 schools in 30 districts)</a:t>
            </a:r>
          </a:p>
          <a:p>
            <a:pPr algn="ctr"/>
            <a:r>
              <a:rPr lang="en-US" dirty="0" smtClean="0">
                <a:latin typeface="Arial Narrow" pitchFamily="34" charset="0"/>
              </a:rPr>
              <a:t>Lowest 5% of Title I or Title I eligible schools</a:t>
            </a:r>
          </a:p>
          <a:p>
            <a:pPr algn="ctr"/>
            <a:r>
              <a:rPr lang="en-US" dirty="0" smtClean="0">
                <a:latin typeface="Arial Narrow" pitchFamily="34" charset="0"/>
              </a:rPr>
              <a:t>Less than 60% graduation rate</a:t>
            </a:r>
          </a:p>
        </p:txBody>
      </p:sp>
      <p:cxnSp>
        <p:nvCxnSpPr>
          <p:cNvPr id="56" name="Straight Arrow Connector 55"/>
          <p:cNvCxnSpPr/>
          <p:nvPr/>
        </p:nvCxnSpPr>
        <p:spPr>
          <a:xfrm flipH="1" flipV="1">
            <a:off x="5867401" y="3220819"/>
            <a:ext cx="571500" cy="2038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 Box 10"/>
          <p:cNvSpPr txBox="1">
            <a:spLocks noChangeArrowheads="1"/>
          </p:cNvSpPr>
          <p:nvPr/>
        </p:nvSpPr>
        <p:spPr bwMode="auto">
          <a:xfrm>
            <a:off x="5598795" y="1087219"/>
            <a:ext cx="3352800" cy="646331"/>
          </a:xfrm>
          <a:prstGeom prst="rect">
            <a:avLst/>
          </a:prstGeom>
          <a:noFill/>
          <a:ln w="9525">
            <a:noFill/>
            <a:miter lim="800000"/>
            <a:headEnd/>
            <a:tailEnd/>
          </a:ln>
          <a:effectLst/>
        </p:spPr>
        <p:txBody>
          <a:bodyPr wrap="square">
            <a:spAutoFit/>
          </a:bodyPr>
          <a:lstStyle/>
          <a:p>
            <a:pPr algn="ctr"/>
            <a:r>
              <a:rPr lang="en-US" b="1" dirty="0" smtClean="0">
                <a:latin typeface="Arial Narrow" pitchFamily="34" charset="0"/>
              </a:rPr>
              <a:t>High Priority Districts (2) </a:t>
            </a:r>
          </a:p>
          <a:p>
            <a:pPr algn="ctr"/>
            <a:r>
              <a:rPr lang="en-US" dirty="0" smtClean="0">
                <a:latin typeface="Arial Narrow" pitchFamily="34" charset="0"/>
              </a:rPr>
              <a:t>State Take Over </a:t>
            </a:r>
          </a:p>
        </p:txBody>
      </p:sp>
      <p:cxnSp>
        <p:nvCxnSpPr>
          <p:cNvPr id="35" name="Straight Arrow Connector 34"/>
          <p:cNvCxnSpPr/>
          <p:nvPr/>
        </p:nvCxnSpPr>
        <p:spPr>
          <a:xfrm flipH="1">
            <a:off x="5295901" y="1423554"/>
            <a:ext cx="9524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4848225" y="1189758"/>
            <a:ext cx="381000" cy="46759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38300" y="533400"/>
            <a:ext cx="6477000" cy="523220"/>
          </a:xfrm>
          <a:prstGeom prst="rect">
            <a:avLst/>
          </a:prstGeom>
        </p:spPr>
        <p:txBody>
          <a:bodyPr wrap="square">
            <a:spAutoFit/>
          </a:bodyPr>
          <a:lstStyle/>
          <a:p>
            <a:pPr algn="ctr"/>
            <a:r>
              <a:rPr lang="en-US" sz="2800" b="1" dirty="0" smtClean="0">
                <a:latin typeface="Arial Narrow" pitchFamily="34" charset="0"/>
              </a:rPr>
              <a:t> ISBE Statewide System of Support</a:t>
            </a:r>
          </a:p>
        </p:txBody>
      </p:sp>
      <p:cxnSp>
        <p:nvCxnSpPr>
          <p:cNvPr id="3" name="Straight Arrow Connector 2"/>
          <p:cNvCxnSpPr/>
          <p:nvPr/>
        </p:nvCxnSpPr>
        <p:spPr>
          <a:xfrm>
            <a:off x="3676650" y="1657350"/>
            <a:ext cx="895350" cy="409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3582" y="4965352"/>
            <a:ext cx="838200" cy="646331"/>
          </a:xfrm>
          <a:prstGeom prst="rect">
            <a:avLst/>
          </a:prstGeom>
          <a:noFill/>
        </p:spPr>
        <p:txBody>
          <a:bodyPr wrap="square" rtlCol="0">
            <a:spAutoFit/>
          </a:bodyPr>
          <a:lstStyle/>
          <a:p>
            <a:pPr algn="ctr"/>
            <a:r>
              <a:rPr lang="en-US" dirty="0" smtClean="0"/>
              <a:t>Tier I</a:t>
            </a:r>
          </a:p>
          <a:p>
            <a:pPr algn="ctr"/>
            <a:endParaRPr lang="en-US" dirty="0"/>
          </a:p>
        </p:txBody>
      </p:sp>
      <p:sp>
        <p:nvSpPr>
          <p:cNvPr id="21" name="TextBox 20"/>
          <p:cNvSpPr txBox="1"/>
          <p:nvPr/>
        </p:nvSpPr>
        <p:spPr>
          <a:xfrm>
            <a:off x="4622980" y="3220819"/>
            <a:ext cx="914400" cy="646331"/>
          </a:xfrm>
          <a:prstGeom prst="rect">
            <a:avLst/>
          </a:prstGeom>
          <a:noFill/>
        </p:spPr>
        <p:txBody>
          <a:bodyPr wrap="square" rtlCol="0">
            <a:spAutoFit/>
          </a:bodyPr>
          <a:lstStyle/>
          <a:p>
            <a:pPr algn="ctr"/>
            <a:r>
              <a:rPr lang="en-US" dirty="0" smtClean="0"/>
              <a:t>Tier II</a:t>
            </a:r>
          </a:p>
          <a:p>
            <a:pPr algn="ctr"/>
            <a:r>
              <a:rPr lang="en-US" dirty="0" smtClean="0"/>
              <a:t>10%</a:t>
            </a:r>
            <a:endParaRPr lang="en-US" dirty="0"/>
          </a:p>
        </p:txBody>
      </p:sp>
      <p:sp>
        <p:nvSpPr>
          <p:cNvPr id="22" name="TextBox 21"/>
          <p:cNvSpPr txBox="1"/>
          <p:nvPr/>
        </p:nvSpPr>
        <p:spPr>
          <a:xfrm>
            <a:off x="4495800" y="1924050"/>
            <a:ext cx="1219200" cy="461665"/>
          </a:xfrm>
          <a:prstGeom prst="rect">
            <a:avLst/>
          </a:prstGeom>
          <a:noFill/>
        </p:spPr>
        <p:txBody>
          <a:bodyPr wrap="square" rtlCol="0">
            <a:spAutoFit/>
          </a:bodyPr>
          <a:lstStyle/>
          <a:p>
            <a:pPr algn="ctr"/>
            <a:r>
              <a:rPr lang="en-US" sz="1200" dirty="0" smtClean="0"/>
              <a:t>Tier III</a:t>
            </a:r>
          </a:p>
          <a:p>
            <a:pPr algn="ctr"/>
            <a:r>
              <a:rPr lang="en-US" sz="1200" dirty="0" smtClean="0"/>
              <a:t>5%</a:t>
            </a:r>
            <a:endParaRPr lang="en-US" sz="1200" dirty="0"/>
          </a:p>
        </p:txBody>
      </p:sp>
    </p:spTree>
    <p:extLst>
      <p:ext uri="{BB962C8B-B14F-4D97-AF65-F5344CB8AC3E}">
        <p14:creationId xmlns:p14="http://schemas.microsoft.com/office/powerpoint/2010/main" val="29669002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C00000"/>
                </a:solidFill>
              </a:rPr>
              <a:t>Foundational Services </a:t>
            </a:r>
            <a:br>
              <a:rPr lang="en-US" sz="4400" b="1" dirty="0" smtClean="0">
                <a:solidFill>
                  <a:srgbClr val="C00000"/>
                </a:solidFill>
              </a:rPr>
            </a:br>
            <a:r>
              <a:rPr lang="en-US" sz="3200" b="1" dirty="0" smtClean="0"/>
              <a:t>Coordination &amp; Delivery of Services                     for All Districts</a:t>
            </a:r>
            <a:endParaRPr lang="en-US" sz="3200" b="1" dirty="0"/>
          </a:p>
        </p:txBody>
      </p:sp>
      <p:sp>
        <p:nvSpPr>
          <p:cNvPr id="3" name="Content Placeholder 2"/>
          <p:cNvSpPr>
            <a:spLocks noGrp="1"/>
          </p:cNvSpPr>
          <p:nvPr>
            <p:ph idx="1"/>
          </p:nvPr>
        </p:nvSpPr>
        <p:spPr>
          <a:xfrm>
            <a:off x="361949" y="2171701"/>
            <a:ext cx="8448675" cy="4051684"/>
          </a:xfrm>
        </p:spPr>
        <p:txBody>
          <a:bodyPr/>
          <a:lstStyle/>
          <a:p>
            <a:pPr marL="0" indent="0">
              <a:spcBef>
                <a:spcPts val="0"/>
              </a:spcBef>
              <a:buNone/>
            </a:pPr>
            <a:r>
              <a:rPr lang="en-US" sz="2800" dirty="0" smtClean="0"/>
              <a:t>	</a:t>
            </a:r>
          </a:p>
          <a:p>
            <a:pPr marL="0" indent="0">
              <a:spcBef>
                <a:spcPts val="0"/>
              </a:spcBef>
              <a:buNone/>
            </a:pPr>
            <a:r>
              <a:rPr lang="en-US" sz="2800" dirty="0"/>
              <a:t>	</a:t>
            </a:r>
            <a:r>
              <a:rPr lang="en-US" sz="2800" dirty="0" smtClean="0"/>
              <a:t>Illinois </a:t>
            </a:r>
            <a:r>
              <a:rPr lang="en-US" sz="2800" dirty="0"/>
              <a:t>State Board of Education (ISBE</a:t>
            </a:r>
            <a:r>
              <a:rPr lang="en-US" sz="2800" dirty="0" smtClean="0"/>
              <a:t>)</a:t>
            </a:r>
          </a:p>
          <a:p>
            <a:pPr marL="0" indent="0">
              <a:spcBef>
                <a:spcPts val="0"/>
              </a:spcBef>
              <a:buNone/>
            </a:pPr>
            <a:endParaRPr lang="en-US" sz="2800" dirty="0"/>
          </a:p>
          <a:p>
            <a:pPr marL="0" indent="0">
              <a:spcBef>
                <a:spcPts val="0"/>
              </a:spcBef>
              <a:buNone/>
            </a:pPr>
            <a:r>
              <a:rPr lang="en-US" sz="2800" dirty="0" smtClean="0"/>
              <a:t>           Regional Office of Education and Intermediate   </a:t>
            </a:r>
          </a:p>
          <a:p>
            <a:pPr marL="0" indent="0">
              <a:spcBef>
                <a:spcPts val="0"/>
              </a:spcBef>
              <a:buNone/>
            </a:pPr>
            <a:r>
              <a:rPr lang="en-US" sz="2800" dirty="0"/>
              <a:t> </a:t>
            </a:r>
            <a:r>
              <a:rPr lang="en-US" sz="2800" dirty="0" smtClean="0"/>
              <a:t>          Service Centers (ROEs/ISCs)</a:t>
            </a:r>
          </a:p>
          <a:p>
            <a:pPr>
              <a:spcBef>
                <a:spcPts val="0"/>
              </a:spcBef>
            </a:pPr>
            <a:endParaRPr lang="en-US" sz="2800" dirty="0" smtClean="0"/>
          </a:p>
          <a:p>
            <a:pPr marL="0" indent="0">
              <a:spcBef>
                <a:spcPts val="0"/>
              </a:spcBef>
              <a:buNone/>
            </a:pPr>
            <a:r>
              <a:rPr lang="en-US" sz="2800" dirty="0" smtClean="0"/>
              <a:t>	Illinois Center for School Improvement(Illinois CSI)</a:t>
            </a:r>
          </a:p>
          <a:p>
            <a:pPr marL="0" indent="0">
              <a:spcBef>
                <a:spcPts val="0"/>
              </a:spcBef>
              <a:buNone/>
            </a:pPr>
            <a:endParaRPr lang="en-US" sz="2800" dirty="0" smtClean="0"/>
          </a:p>
          <a:p>
            <a:pPr marL="0" indent="0">
              <a:spcBef>
                <a:spcPts val="0"/>
              </a:spcBef>
              <a:buNone/>
            </a:pPr>
            <a:r>
              <a:rPr lang="en-US" sz="2800" dirty="0" smtClean="0"/>
              <a:t>	Illinois Principals Association: Ed Leaders Network</a:t>
            </a:r>
            <a:endParaRPr lang="en-US" sz="28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Content contained is licensed under a Creative Commons Attribution-</a:t>
            </a:r>
            <a:r>
              <a:rPr lang="en-US" dirty="0" err="1" smtClean="0">
                <a:solidFill>
                  <a:prstClr val="black">
                    <a:tint val="75000"/>
                  </a:prstClr>
                </a:solidFill>
              </a:rPr>
              <a:t>ShareAlike</a:t>
            </a:r>
            <a:r>
              <a:rPr lang="en-US" dirty="0" smtClean="0">
                <a:solidFill>
                  <a:prstClr val="black">
                    <a:tint val="75000"/>
                  </a:prstClr>
                </a:solidFill>
              </a:rPr>
              <a:t> 3.0 </a:t>
            </a:r>
            <a:r>
              <a:rPr lang="en-US" dirty="0" err="1" smtClean="0">
                <a:solidFill>
                  <a:prstClr val="black">
                    <a:tint val="75000"/>
                  </a:prstClr>
                </a:solidFill>
              </a:rPr>
              <a:t>Unported</a:t>
            </a:r>
            <a:r>
              <a:rPr lang="en-US" dirty="0" smtClean="0">
                <a:solidFill>
                  <a:prstClr val="black">
                    <a:tint val="75000"/>
                  </a:prstClr>
                </a:solidFill>
              </a:rPr>
              <a:t> License</a:t>
            </a:r>
            <a:endParaRPr lang="en-US" dirty="0">
              <a:solidFill>
                <a:prstClr val="black">
                  <a:tint val="75000"/>
                </a:prstClr>
              </a:solidFill>
            </a:endParaRPr>
          </a:p>
        </p:txBody>
      </p:sp>
      <p:pic>
        <p:nvPicPr>
          <p:cNvPr id="7" name="Picture 6" descr="Home">
            <a:hlinkClick r:id="rId3" tooltip="Home"/>
          </p:cNvPr>
          <p:cNvPicPr/>
          <p:nvPr/>
        </p:nvPicPr>
        <p:blipFill>
          <a:blip r:embed="rId4" cstate="print"/>
          <a:srcRect/>
          <a:stretch>
            <a:fillRect/>
          </a:stretch>
        </p:blipFill>
        <p:spPr bwMode="auto">
          <a:xfrm>
            <a:off x="559979" y="3591343"/>
            <a:ext cx="699974" cy="667168"/>
          </a:xfrm>
          <a:prstGeom prst="rect">
            <a:avLst/>
          </a:prstGeom>
          <a:noFill/>
          <a:ln w="9525">
            <a:noFill/>
            <a:miter lim="800000"/>
            <a:headEnd/>
            <a:tailEnd/>
          </a:ln>
        </p:spPr>
      </p:pic>
      <p:pic>
        <p:nvPicPr>
          <p:cNvPr id="8" name="ctl00_onetidHeadbnnr3" descr="Illinois Center for School Improvement Home">
            <a:hlinkClick r:id="rId5" tooltip="&quot;Illinois Center for School Improvement Home&quot;"/>
          </p:cNvPr>
          <p:cNvPicPr/>
          <p:nvPr/>
        </p:nvPicPr>
        <p:blipFill>
          <a:blip r:embed="rId6" cstate="print"/>
          <a:srcRect/>
          <a:stretch>
            <a:fillRect/>
          </a:stretch>
        </p:blipFill>
        <p:spPr bwMode="auto">
          <a:xfrm>
            <a:off x="666746" y="4524375"/>
            <a:ext cx="609600" cy="542926"/>
          </a:xfrm>
          <a:prstGeom prst="rect">
            <a:avLst/>
          </a:prstGeom>
          <a:noFill/>
          <a:ln w="9525">
            <a:noFill/>
            <a:miter lim="800000"/>
            <a:headEnd/>
            <a:tailEnd/>
          </a:ln>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128" y="5429251"/>
            <a:ext cx="607218"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822" y="2519242"/>
            <a:ext cx="763524" cy="769941"/>
          </a:xfrm>
          <a:prstGeom prst="rect">
            <a:avLst/>
          </a:prstGeom>
        </p:spPr>
      </p:pic>
    </p:spTree>
    <p:extLst>
      <p:ext uri="{BB962C8B-B14F-4D97-AF65-F5344CB8AC3E}">
        <p14:creationId xmlns:p14="http://schemas.microsoft.com/office/powerpoint/2010/main" val="366027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01178"/>
            <a:ext cx="6829424" cy="1656272"/>
          </a:xfrm>
        </p:spPr>
        <p:txBody>
          <a:bodyPr/>
          <a:lstStyle/>
          <a:p>
            <a:pPr algn="l"/>
            <a:r>
              <a:rPr lang="en-US" sz="3600" b="1" dirty="0" smtClean="0">
                <a:solidFill>
                  <a:schemeClr val="tx2">
                    <a:lumMod val="75000"/>
                  </a:schemeClr>
                </a:solidFill>
              </a:rPr>
              <a:t>Regional Offices of Education</a:t>
            </a:r>
            <a:br>
              <a:rPr lang="en-US" sz="3600" b="1" dirty="0" smtClean="0">
                <a:solidFill>
                  <a:schemeClr val="tx2">
                    <a:lumMod val="75000"/>
                  </a:schemeClr>
                </a:solidFill>
              </a:rPr>
            </a:br>
            <a:r>
              <a:rPr lang="en-US" sz="3600" b="1" dirty="0" smtClean="0">
                <a:solidFill>
                  <a:schemeClr val="tx2">
                    <a:lumMod val="75000"/>
                  </a:schemeClr>
                </a:solidFill>
              </a:rPr>
              <a:t>Intermediate Service Centers </a:t>
            </a:r>
            <a:r>
              <a:rPr lang="en-US" sz="3600" b="1" dirty="0" smtClean="0">
                <a:solidFill>
                  <a:srgbClr val="00B0F0"/>
                </a:solidFill>
              </a:rPr>
              <a:t/>
            </a:r>
            <a:br>
              <a:rPr lang="en-US" sz="3600" b="1" dirty="0" smtClean="0">
                <a:solidFill>
                  <a:srgbClr val="00B0F0"/>
                </a:solidFill>
              </a:rPr>
            </a:br>
            <a:r>
              <a:rPr lang="en-US" sz="2400" b="1" dirty="0" smtClean="0"/>
              <a:t>Delivery of </a:t>
            </a:r>
            <a:r>
              <a:rPr lang="en-US" sz="2400" b="1" dirty="0" smtClean="0">
                <a:solidFill>
                  <a:srgbClr val="C00000"/>
                </a:solidFill>
              </a:rPr>
              <a:t>Foundational Services through </a:t>
            </a:r>
            <a:r>
              <a:rPr lang="en-US" sz="2400" b="1" dirty="0" err="1" smtClean="0">
                <a:solidFill>
                  <a:srgbClr val="C00000"/>
                </a:solidFill>
              </a:rPr>
              <a:t>SSoS</a:t>
            </a:r>
            <a:r>
              <a:rPr lang="en-US" sz="2400" b="1" dirty="0" smtClean="0">
                <a:solidFill>
                  <a:srgbClr val="C00000"/>
                </a:solidFill>
              </a:rPr>
              <a:t> </a:t>
            </a:r>
            <a:endParaRPr lang="en-US" sz="2400" b="1" dirty="0">
              <a:solidFill>
                <a:srgbClr val="C00000"/>
              </a:solidFill>
            </a:endParaRPr>
          </a:p>
        </p:txBody>
      </p:sp>
      <p:sp>
        <p:nvSpPr>
          <p:cNvPr id="3" name="Content Placeholder 2"/>
          <p:cNvSpPr>
            <a:spLocks noGrp="1"/>
          </p:cNvSpPr>
          <p:nvPr>
            <p:ph idx="1"/>
          </p:nvPr>
        </p:nvSpPr>
        <p:spPr>
          <a:xfrm>
            <a:off x="342900" y="2457450"/>
            <a:ext cx="8639174" cy="4038600"/>
          </a:xfrm>
        </p:spPr>
        <p:txBody>
          <a:bodyPr/>
          <a:lstStyle/>
          <a:p>
            <a:pPr>
              <a:buFont typeface="Arial" panose="020B0604020202020204" pitchFamily="34" charset="0"/>
              <a:buChar char="•"/>
            </a:pPr>
            <a:r>
              <a:rPr lang="en-US" sz="2200" dirty="0" smtClean="0"/>
              <a:t>Plans </a:t>
            </a:r>
            <a:r>
              <a:rPr lang="en-US" sz="2200" dirty="0"/>
              <a:t>and </a:t>
            </a:r>
            <a:r>
              <a:rPr lang="en-US" sz="2200" dirty="0" smtClean="0"/>
              <a:t>coordinates </a:t>
            </a:r>
            <a:r>
              <a:rPr lang="en-US" sz="2200" b="1" u="sng" dirty="0" smtClean="0"/>
              <a:t>uniform</a:t>
            </a:r>
            <a:r>
              <a:rPr lang="en-US" sz="2200" u="sng" dirty="0" smtClean="0"/>
              <a:t> </a:t>
            </a:r>
            <a:r>
              <a:rPr lang="en-US" sz="2200" dirty="0"/>
              <a:t>d</a:t>
            </a:r>
            <a:r>
              <a:rPr lang="en-US" sz="2200" dirty="0" smtClean="0"/>
              <a:t>elivery </a:t>
            </a:r>
            <a:r>
              <a:rPr lang="en-US" sz="2200" dirty="0"/>
              <a:t>of Foundational Services for all </a:t>
            </a:r>
            <a:r>
              <a:rPr lang="en-US" sz="2200" dirty="0" smtClean="0"/>
              <a:t>districts statewide in seven topic areas</a:t>
            </a:r>
          </a:p>
          <a:p>
            <a:pPr>
              <a:buFont typeface="Arial" panose="020B0604020202020204" pitchFamily="34" charset="0"/>
              <a:buChar char="•"/>
            </a:pPr>
            <a:r>
              <a:rPr lang="en-US" sz="2200" dirty="0" smtClean="0"/>
              <a:t>Delivers ISBE-approved content developed by </a:t>
            </a:r>
            <a:r>
              <a:rPr lang="en-US" sz="2200" dirty="0"/>
              <a:t>C</a:t>
            </a:r>
            <a:r>
              <a:rPr lang="en-US" sz="2200" dirty="0" smtClean="0"/>
              <a:t>ontent Area Specialists </a:t>
            </a:r>
          </a:p>
          <a:p>
            <a:pPr>
              <a:buFont typeface="Arial" panose="020B0604020202020204" pitchFamily="34" charset="0"/>
              <a:buChar char="•"/>
            </a:pPr>
            <a:r>
              <a:rPr lang="en-US" sz="2200" dirty="0" smtClean="0"/>
              <a:t>ROE/ISC delivery of content in three methods:</a:t>
            </a:r>
          </a:p>
          <a:p>
            <a:pPr lvl="1">
              <a:buFont typeface="Arial" panose="020B0604020202020204" pitchFamily="34" charset="0"/>
              <a:buChar char="•"/>
            </a:pPr>
            <a:r>
              <a:rPr lang="en-US" sz="2200" dirty="0" smtClean="0"/>
              <a:t>Technical Assistance </a:t>
            </a:r>
            <a:endParaRPr lang="en-US" sz="2200" dirty="0"/>
          </a:p>
          <a:p>
            <a:pPr lvl="1">
              <a:buFont typeface="Arial" panose="020B0604020202020204" pitchFamily="34" charset="0"/>
              <a:buChar char="•"/>
            </a:pPr>
            <a:r>
              <a:rPr lang="en-US" sz="2200" dirty="0" smtClean="0"/>
              <a:t>Professional Development Workshops</a:t>
            </a:r>
          </a:p>
          <a:p>
            <a:pPr lvl="1">
              <a:buFont typeface="Arial" panose="020B0604020202020204" pitchFamily="34" charset="0"/>
              <a:buChar char="•"/>
            </a:pPr>
            <a:r>
              <a:rPr lang="en-US" sz="2200" dirty="0"/>
              <a:t>T</a:t>
            </a:r>
            <a:r>
              <a:rPr lang="en-US" sz="2200" dirty="0" smtClean="0"/>
              <a:t>argeted </a:t>
            </a:r>
            <a:r>
              <a:rPr lang="en-US" sz="2200" dirty="0"/>
              <a:t>N</a:t>
            </a:r>
            <a:r>
              <a:rPr lang="en-US" sz="2200" dirty="0" smtClean="0"/>
              <a:t>etworking </a:t>
            </a:r>
            <a:r>
              <a:rPr lang="en-US" sz="2200" dirty="0"/>
              <a:t>S</a:t>
            </a:r>
            <a:r>
              <a:rPr lang="en-US" sz="2200" dirty="0" smtClean="0"/>
              <a:t>essions </a:t>
            </a:r>
            <a:endParaRPr lang="en-US" sz="2200" dirty="0"/>
          </a:p>
          <a:p>
            <a:pPr marL="342900" lvl="1" indent="-342900">
              <a:buFont typeface="Arial" panose="020B0604020202020204" pitchFamily="34" charset="0"/>
              <a:buChar char="•"/>
            </a:pPr>
            <a:r>
              <a:rPr lang="en-US" sz="2200" dirty="0" smtClean="0"/>
              <a:t>ROE/ISC documentation through the Service Tracker Tool and the Evaluation System</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5" name="Picture 4" descr="Home">
            <a:hlinkClick r:id="rId3" tooltip="Home"/>
          </p:cNvPr>
          <p:cNvPicPr/>
          <p:nvPr/>
        </p:nvPicPr>
        <p:blipFill>
          <a:blip r:embed="rId4" cstate="print"/>
          <a:srcRect/>
          <a:stretch>
            <a:fillRect/>
          </a:stretch>
        </p:blipFill>
        <p:spPr bwMode="auto">
          <a:xfrm>
            <a:off x="521879" y="785182"/>
            <a:ext cx="1487896" cy="1508545"/>
          </a:xfrm>
          <a:prstGeom prst="rect">
            <a:avLst/>
          </a:prstGeom>
          <a:noFill/>
          <a:ln w="9525">
            <a:noFill/>
            <a:miter lim="800000"/>
            <a:headEnd/>
            <a:tailEnd/>
          </a:ln>
        </p:spPr>
      </p:pic>
    </p:spTree>
    <p:extLst>
      <p:ext uri="{BB962C8B-B14F-4D97-AF65-F5344CB8AC3E}">
        <p14:creationId xmlns:p14="http://schemas.microsoft.com/office/powerpoint/2010/main" val="3799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5325"/>
            <a:ext cx="8229600" cy="714375"/>
          </a:xfrm>
        </p:spPr>
        <p:txBody>
          <a:bodyPr/>
          <a:lstStyle/>
          <a:p>
            <a:r>
              <a:rPr lang="en-US" sz="3600" b="1" dirty="0" smtClean="0"/>
              <a:t>Training &amp; Professional Development</a:t>
            </a: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4103049"/>
              </p:ext>
            </p:extLst>
          </p:nvPr>
        </p:nvGraphicFramePr>
        <p:xfrm>
          <a:off x="457199" y="1562100"/>
          <a:ext cx="8372475"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Tree>
    <p:extLst>
      <p:ext uri="{BB962C8B-B14F-4D97-AF65-F5344CB8AC3E}">
        <p14:creationId xmlns:p14="http://schemas.microsoft.com/office/powerpoint/2010/main" val="1894775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Consistency, &amp; Coverage</a:t>
            </a:r>
            <a:endParaRPr lang="en-US" dirty="0"/>
          </a:p>
        </p:txBody>
      </p:sp>
      <p:pic>
        <p:nvPicPr>
          <p:cNvPr id="5" name="Content Placeholder 4"/>
          <p:cNvPicPr>
            <a:picLocks noGrp="1" noChangeAspect="1"/>
          </p:cNvPicPr>
          <p:nvPr>
            <p:ph idx="1"/>
          </p:nvPr>
        </p:nvPicPr>
        <p:blipFill>
          <a:blip r:embed="rId3"/>
          <a:stretch>
            <a:fillRect/>
          </a:stretch>
        </p:blipFill>
        <p:spPr>
          <a:xfrm>
            <a:off x="1322550" y="1981200"/>
            <a:ext cx="6498899" cy="4186596"/>
          </a:xfrm>
          <a:prstGeom prst="rect">
            <a:avLst/>
          </a:prstGeom>
        </p:spPr>
      </p:pic>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
        <p:nvSpPr>
          <p:cNvPr id="3" name="TextBox 2"/>
          <p:cNvSpPr txBox="1"/>
          <p:nvPr/>
        </p:nvSpPr>
        <p:spPr>
          <a:xfrm>
            <a:off x="457200" y="3806456"/>
            <a:ext cx="8229600" cy="923330"/>
          </a:xfrm>
          <a:prstGeom prst="rect">
            <a:avLst/>
          </a:prstGeom>
          <a:noFill/>
        </p:spPr>
        <p:txBody>
          <a:bodyPr wrap="square" rtlCol="0">
            <a:spAutoFit/>
          </a:bodyPr>
          <a:lstStyle/>
          <a:p>
            <a:pPr algn="ctr"/>
            <a:r>
              <a:rPr lang="en-US" sz="5400" dirty="0">
                <a:hlinkClick r:id="rId4"/>
              </a:rPr>
              <a:t>f</a:t>
            </a:r>
            <a:r>
              <a:rPr lang="en-US" sz="5400" dirty="0" smtClean="0">
                <a:hlinkClick r:id="rId4"/>
              </a:rPr>
              <a:t>oundationalservices.org</a:t>
            </a:r>
            <a:endParaRPr lang="en-US" sz="5400" dirty="0"/>
          </a:p>
        </p:txBody>
      </p:sp>
    </p:spTree>
    <p:extLst>
      <p:ext uri="{BB962C8B-B14F-4D97-AF65-F5344CB8AC3E}">
        <p14:creationId xmlns:p14="http://schemas.microsoft.com/office/powerpoint/2010/main" val="193430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pic>
        <p:nvPicPr>
          <p:cNvPr id="5" name="Picture 4"/>
          <p:cNvPicPr>
            <a:picLocks noChangeAspect="1"/>
          </p:cNvPicPr>
          <p:nvPr/>
        </p:nvPicPr>
        <p:blipFill>
          <a:blip r:embed="rId3"/>
          <a:stretch>
            <a:fillRect/>
          </a:stretch>
        </p:blipFill>
        <p:spPr>
          <a:xfrm>
            <a:off x="0" y="11793"/>
            <a:ext cx="9144000" cy="6846207"/>
          </a:xfrm>
          <a:prstGeom prst="rect">
            <a:avLst/>
          </a:prstGeom>
        </p:spPr>
      </p:pic>
    </p:spTree>
    <p:extLst>
      <p:ext uri="{BB962C8B-B14F-4D97-AF65-F5344CB8AC3E}">
        <p14:creationId xmlns:p14="http://schemas.microsoft.com/office/powerpoint/2010/main" val="217656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SBEtemplate_97-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19539</TotalTime>
  <Words>2105</Words>
  <Application>Microsoft Office PowerPoint</Application>
  <PresentationFormat>On-screen Show (4:3)</PresentationFormat>
  <Paragraphs>256</Paragraphs>
  <Slides>19</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19</vt:i4>
      </vt:variant>
    </vt:vector>
  </HeadingPairs>
  <TitlesOfParts>
    <vt:vector size="34" baseType="lpstr">
      <vt:lpstr>ＭＳ Ｐゴシック</vt:lpstr>
      <vt:lpstr>Arial</vt:lpstr>
      <vt:lpstr>Arial Narrow</vt:lpstr>
      <vt:lpstr>Calibri</vt:lpstr>
      <vt:lpstr>Courier New</vt:lpstr>
      <vt:lpstr>Droid Sans</vt:lpstr>
      <vt:lpstr>Franklin Gothic Book</vt:lpstr>
      <vt:lpstr>Georgia</vt:lpstr>
      <vt:lpstr>ITC Franklin Gothic Std Bk Cd</vt:lpstr>
      <vt:lpstr>normal arial</vt:lpstr>
      <vt:lpstr>Times New Roman</vt:lpstr>
      <vt:lpstr>Office Theme</vt:lpstr>
      <vt:lpstr>1_Custom Design</vt:lpstr>
      <vt:lpstr>Custom Design</vt:lpstr>
      <vt:lpstr>ISBEtemplate_97-2003</vt:lpstr>
      <vt:lpstr>Statewide System of Support Foundational Services  September 2015 Illinois State Board of Education  In Collaboration with  Regional Offices of Education/Intermediate Service Centers  and the Illinois Center for School Improvement  </vt:lpstr>
      <vt:lpstr>PowerPoint Presentation</vt:lpstr>
      <vt:lpstr>PowerPoint Presentation</vt:lpstr>
      <vt:lpstr>PowerPoint Presentation</vt:lpstr>
      <vt:lpstr>Foundational Services  Coordination &amp; Delivery of Services                     for All Districts</vt:lpstr>
      <vt:lpstr>Regional Offices of Education Intermediate Service Centers  Delivery of Foundational Services through SSoS </vt:lpstr>
      <vt:lpstr>Training &amp; Professional Development</vt:lpstr>
      <vt:lpstr>Quality, Consistency, &amp; Coverage</vt:lpstr>
      <vt:lpstr>PowerPoint Presentation</vt:lpstr>
      <vt:lpstr>Foundational Services: Topics</vt:lpstr>
      <vt:lpstr> Balanced Assessments </vt:lpstr>
      <vt:lpstr> Continuous Improvement Planning </vt:lpstr>
      <vt:lpstr> Family Engagement </vt:lpstr>
      <vt:lpstr>Illinois Learning Standards: English Language Arts (ELA)</vt:lpstr>
      <vt:lpstr>Illinois Learning Standards:  Mathematics</vt:lpstr>
      <vt:lpstr>Illinois Learning Standards:  Science</vt:lpstr>
      <vt:lpstr> Teacher Evaluation </vt:lpstr>
      <vt:lpstr>Foundational Services Data Collection &amp; Reporting</vt:lpstr>
      <vt:lpstr>Foundational Services For more information</vt:lpstr>
    </vt:vector>
  </TitlesOfParts>
  <Company>Illinois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PARCC Assessment:  One Component of a Balanced Assessment System</dc:title>
  <dc:creator>Mary O'Brian;Suzy Dees</dc:creator>
  <cp:lastModifiedBy>Suzy Dees</cp:lastModifiedBy>
  <cp:revision>260</cp:revision>
  <cp:lastPrinted>2014-07-10T23:40:10Z</cp:lastPrinted>
  <dcterms:created xsi:type="dcterms:W3CDTF">2015-01-06T15:12:01Z</dcterms:created>
  <dcterms:modified xsi:type="dcterms:W3CDTF">2016-01-26T03:54:46Z</dcterms:modified>
</cp:coreProperties>
</file>