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14" r:id="rId1"/>
    <p:sldMasterId id="2147483926" r:id="rId2"/>
  </p:sldMasterIdLst>
  <p:notesMasterIdLst>
    <p:notesMasterId r:id="rId103"/>
  </p:notesMasterIdLst>
  <p:handoutMasterIdLst>
    <p:handoutMasterId r:id="rId104"/>
  </p:handoutMasterIdLst>
  <p:sldIdLst>
    <p:sldId id="1088" r:id="rId3"/>
    <p:sldId id="1085" r:id="rId4"/>
    <p:sldId id="1008" r:id="rId5"/>
    <p:sldId id="1055" r:id="rId6"/>
    <p:sldId id="1049" r:id="rId7"/>
    <p:sldId id="1009" r:id="rId8"/>
    <p:sldId id="1018" r:id="rId9"/>
    <p:sldId id="1059" r:id="rId10"/>
    <p:sldId id="1050" r:id="rId11"/>
    <p:sldId id="898" r:id="rId12"/>
    <p:sldId id="907" r:id="rId13"/>
    <p:sldId id="908" r:id="rId14"/>
    <p:sldId id="909" r:id="rId15"/>
    <p:sldId id="910" r:id="rId16"/>
    <p:sldId id="999" r:id="rId17"/>
    <p:sldId id="1048" r:id="rId18"/>
    <p:sldId id="1000" r:id="rId19"/>
    <p:sldId id="1014" r:id="rId20"/>
    <p:sldId id="1023" r:id="rId21"/>
    <p:sldId id="899" r:id="rId22"/>
    <p:sldId id="901" r:id="rId23"/>
    <p:sldId id="1047" r:id="rId24"/>
    <p:sldId id="920" r:id="rId25"/>
    <p:sldId id="1010" r:id="rId26"/>
    <p:sldId id="945" r:id="rId27"/>
    <p:sldId id="991" r:id="rId28"/>
    <p:sldId id="986" r:id="rId29"/>
    <p:sldId id="988" r:id="rId30"/>
    <p:sldId id="989" r:id="rId31"/>
    <p:sldId id="990" r:id="rId32"/>
    <p:sldId id="1062" r:id="rId33"/>
    <p:sldId id="948" r:id="rId34"/>
    <p:sldId id="971" r:id="rId35"/>
    <p:sldId id="972" r:id="rId36"/>
    <p:sldId id="949" r:id="rId37"/>
    <p:sldId id="950" r:id="rId38"/>
    <p:sldId id="916" r:id="rId39"/>
    <p:sldId id="1024" r:id="rId40"/>
    <p:sldId id="1025" r:id="rId41"/>
    <p:sldId id="1026" r:id="rId42"/>
    <p:sldId id="1027" r:id="rId43"/>
    <p:sldId id="1061" r:id="rId44"/>
    <p:sldId id="1029" r:id="rId45"/>
    <p:sldId id="1036" r:id="rId46"/>
    <p:sldId id="1030" r:id="rId47"/>
    <p:sldId id="1032" r:id="rId48"/>
    <p:sldId id="1034" r:id="rId49"/>
    <p:sldId id="961" r:id="rId50"/>
    <p:sldId id="957" r:id="rId51"/>
    <p:sldId id="982" r:id="rId52"/>
    <p:sldId id="996" r:id="rId53"/>
    <p:sldId id="1035" r:id="rId54"/>
    <p:sldId id="1011" r:id="rId55"/>
    <p:sldId id="995" r:id="rId56"/>
    <p:sldId id="975" r:id="rId57"/>
    <p:sldId id="1086" r:id="rId58"/>
    <p:sldId id="1087" r:id="rId59"/>
    <p:sldId id="984" r:id="rId60"/>
    <p:sldId id="962" r:id="rId61"/>
    <p:sldId id="973" r:id="rId62"/>
    <p:sldId id="1040" r:id="rId63"/>
    <p:sldId id="1041" r:id="rId64"/>
    <p:sldId id="963" r:id="rId65"/>
    <p:sldId id="1039" r:id="rId66"/>
    <p:sldId id="1012" r:id="rId67"/>
    <p:sldId id="981" r:id="rId68"/>
    <p:sldId id="978" r:id="rId69"/>
    <p:sldId id="980" r:id="rId70"/>
    <p:sldId id="985" r:id="rId71"/>
    <p:sldId id="1056" r:id="rId72"/>
    <p:sldId id="1058" r:id="rId73"/>
    <p:sldId id="1015" r:id="rId74"/>
    <p:sldId id="938" r:id="rId75"/>
    <p:sldId id="1043" r:id="rId76"/>
    <p:sldId id="1016" r:id="rId77"/>
    <p:sldId id="940" r:id="rId78"/>
    <p:sldId id="1042" r:id="rId79"/>
    <p:sldId id="1044" r:id="rId80"/>
    <p:sldId id="1045" r:id="rId81"/>
    <p:sldId id="1017" r:id="rId82"/>
    <p:sldId id="1019" r:id="rId83"/>
    <p:sldId id="998" r:id="rId84"/>
    <p:sldId id="1081" r:id="rId85"/>
    <p:sldId id="1064" r:id="rId86"/>
    <p:sldId id="1065" r:id="rId87"/>
    <p:sldId id="1066" r:id="rId88"/>
    <p:sldId id="1068" r:id="rId89"/>
    <p:sldId id="1067" r:id="rId90"/>
    <p:sldId id="1069" r:id="rId91"/>
    <p:sldId id="1076" r:id="rId92"/>
    <p:sldId id="1077" r:id="rId93"/>
    <p:sldId id="1078" r:id="rId94"/>
    <p:sldId id="1079" r:id="rId95"/>
    <p:sldId id="1084" r:id="rId96"/>
    <p:sldId id="1080" r:id="rId97"/>
    <p:sldId id="1082" r:id="rId98"/>
    <p:sldId id="959" r:id="rId99"/>
    <p:sldId id="1053" r:id="rId100"/>
    <p:sldId id="1060" r:id="rId101"/>
    <p:sldId id="1046" r:id="rId102"/>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16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Pimentel" initials="SP" lastIdx="0" clrIdx="0"/>
  <p:cmAuthor id="1" name="David Pook" initials="dop" lastIdx="14" clrIdx="1"/>
  <p:cmAuthor id="2" name="Brown, Jill" initials="BJ" lastIdx="7"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EE37"/>
    <a:srgbClr val="D28364"/>
    <a:srgbClr val="DCB2B8"/>
    <a:srgbClr val="B35966"/>
    <a:srgbClr val="C5CDC8"/>
    <a:srgbClr val="5B7172"/>
    <a:srgbClr val="A50021"/>
    <a:srgbClr val="7B9899"/>
    <a:srgbClr val="404040"/>
    <a:srgbClr val="ED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93157" autoAdjust="0"/>
  </p:normalViewPr>
  <p:slideViewPr>
    <p:cSldViewPr snapToObjects="1">
      <p:cViewPr varScale="1">
        <p:scale>
          <a:sx n="82" d="100"/>
          <a:sy n="82" d="100"/>
        </p:scale>
        <p:origin x="1219" y="62"/>
      </p:cViewPr>
      <p:guideLst>
        <p:guide orient="horz" pos="2160"/>
        <p:guide pos="2880"/>
      </p:guideLst>
    </p:cSldViewPr>
  </p:slideViewPr>
  <p:outlineViewPr>
    <p:cViewPr>
      <p:scale>
        <a:sx n="33" d="100"/>
        <a:sy n="33" d="100"/>
      </p:scale>
      <p:origin x="0" y="786"/>
    </p:cViewPr>
  </p:outlineViewPr>
  <p:notesTextViewPr>
    <p:cViewPr>
      <p:scale>
        <a:sx n="75" d="100"/>
        <a:sy n="75" d="100"/>
      </p:scale>
      <p:origin x="0" y="0"/>
    </p:cViewPr>
  </p:notesTextViewPr>
  <p:sorterViewPr>
    <p:cViewPr varScale="1">
      <p:scale>
        <a:sx n="1" d="1"/>
        <a:sy n="1" d="1"/>
      </p:scale>
      <p:origin x="0" y="0"/>
    </p:cViewPr>
  </p:sorterViewPr>
  <p:notesViewPr>
    <p:cSldViewPr snapToObjects="1">
      <p:cViewPr>
        <p:scale>
          <a:sx n="100" d="100"/>
          <a:sy n="100" d="100"/>
        </p:scale>
        <p:origin x="-3328" y="640"/>
      </p:cViewPr>
      <p:guideLst>
        <p:guide orient="horz" pos="2929"/>
        <p:guide pos="216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45C8B-BE49-4D93-8508-324B90D71EE1}"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D76FCD33-4EBD-468E-8EA4-C7D843D39ED5}">
      <dgm:prSet phldrT="[Text]"/>
      <dgm:spPr>
        <a:solidFill>
          <a:schemeClr val="bg1">
            <a:lumMod val="85000"/>
          </a:schemeClr>
        </a:solidFill>
        <a:scene3d>
          <a:camera prst="orthographicFront"/>
          <a:lightRig rig="threePt" dir="t"/>
        </a:scene3d>
        <a:sp3d>
          <a:bevelT w="152400" h="50800" prst="softRound"/>
        </a:sp3d>
      </dgm:spPr>
      <dgm:t>
        <a:bodyPr/>
        <a:lstStyle/>
        <a:p>
          <a:r>
            <a:rPr lang="en-US" dirty="0" smtClean="0">
              <a:solidFill>
                <a:schemeClr val="tx1"/>
              </a:solidFill>
            </a:rPr>
            <a:t>3 Types of Writing</a:t>
          </a:r>
          <a:endParaRPr lang="en-US" dirty="0">
            <a:solidFill>
              <a:schemeClr val="tx1"/>
            </a:solidFill>
          </a:endParaRPr>
        </a:p>
      </dgm:t>
    </dgm:pt>
    <dgm:pt modelId="{B09A38CF-49EB-493D-BEA3-6C4AA04C1DD8}" type="parTrans" cxnId="{B7BFD0F4-D0E4-43AF-9314-E6E8100EA3A2}">
      <dgm:prSet/>
      <dgm:spPr/>
      <dgm:t>
        <a:bodyPr/>
        <a:lstStyle/>
        <a:p>
          <a:endParaRPr lang="en-US"/>
        </a:p>
      </dgm:t>
    </dgm:pt>
    <dgm:pt modelId="{E5DF7F55-12C4-4CFF-9D2A-9AE0E0E73B2F}" type="sibTrans" cxnId="{B7BFD0F4-D0E4-43AF-9314-E6E8100EA3A2}">
      <dgm:prSet/>
      <dgm:spPr/>
      <dgm:t>
        <a:bodyPr/>
        <a:lstStyle/>
        <a:p>
          <a:endParaRPr lang="en-US"/>
        </a:p>
      </dgm:t>
    </dgm:pt>
    <dgm:pt modelId="{F1EF9298-6580-4A41-AEC4-4347433B1209}">
      <dgm:prSet phldrT="[Text]"/>
      <dgm:spPr>
        <a:scene3d>
          <a:camera prst="orthographicFront"/>
          <a:lightRig rig="threePt" dir="t"/>
        </a:scene3d>
        <a:sp3d>
          <a:bevelT w="114300" prst="artDeco"/>
        </a:sp3d>
      </dgm:spPr>
      <dgm:t>
        <a:bodyPr/>
        <a:lstStyle/>
        <a:p>
          <a:r>
            <a:rPr lang="en-US" dirty="0" smtClean="0"/>
            <a:t>Standards 4-6</a:t>
          </a:r>
          <a:endParaRPr lang="en-US" dirty="0"/>
        </a:p>
      </dgm:t>
    </dgm:pt>
    <dgm:pt modelId="{7A63874F-0AB1-4E38-8163-C9AC333CC4E5}" type="parTrans" cxnId="{41427BDE-AB92-4F7B-9AC7-927031764D0A}">
      <dgm:prSet/>
      <dgm:spPr/>
      <dgm:t>
        <a:bodyPr/>
        <a:lstStyle/>
        <a:p>
          <a:endParaRPr lang="en-US"/>
        </a:p>
      </dgm:t>
    </dgm:pt>
    <dgm:pt modelId="{2F3680EF-2258-4BCA-8C0E-B73824E7B324}" type="sibTrans" cxnId="{41427BDE-AB92-4F7B-9AC7-927031764D0A}">
      <dgm:prSet/>
      <dgm:spPr/>
      <dgm:t>
        <a:bodyPr/>
        <a:lstStyle/>
        <a:p>
          <a:endParaRPr lang="en-US"/>
        </a:p>
      </dgm:t>
    </dgm:pt>
    <dgm:pt modelId="{94B136BD-DE62-4378-B126-073E84750AEF}">
      <dgm:prSet phldrT="[Text]"/>
      <dgm:spPr>
        <a:scene3d>
          <a:camera prst="orthographicFront"/>
          <a:lightRig rig="threePt" dir="t"/>
        </a:scene3d>
        <a:sp3d>
          <a:bevelT w="114300" prst="artDeco"/>
        </a:sp3d>
      </dgm:spPr>
      <dgm:t>
        <a:bodyPr/>
        <a:lstStyle/>
        <a:p>
          <a:r>
            <a:rPr lang="en-US" dirty="0" smtClean="0"/>
            <a:t>Standards 7-9</a:t>
          </a:r>
          <a:endParaRPr lang="en-US" dirty="0"/>
        </a:p>
      </dgm:t>
    </dgm:pt>
    <dgm:pt modelId="{EF800582-6FC2-455C-B0A3-95253F78C385}" type="parTrans" cxnId="{96C93D1C-9173-4687-B196-F946796F6AF3}">
      <dgm:prSet/>
      <dgm:spPr/>
      <dgm:t>
        <a:bodyPr/>
        <a:lstStyle/>
        <a:p>
          <a:endParaRPr lang="en-US"/>
        </a:p>
      </dgm:t>
    </dgm:pt>
    <dgm:pt modelId="{E7F39772-A398-4779-8348-0018E496ED17}" type="sibTrans" cxnId="{96C93D1C-9173-4687-B196-F946796F6AF3}">
      <dgm:prSet/>
      <dgm:spPr/>
      <dgm:t>
        <a:bodyPr/>
        <a:lstStyle/>
        <a:p>
          <a:endParaRPr lang="en-US"/>
        </a:p>
      </dgm:t>
    </dgm:pt>
    <dgm:pt modelId="{A4E47FC2-8B30-4683-A197-5169F948A4DE}" type="pres">
      <dgm:prSet presAssocID="{03E45C8B-BE49-4D93-8508-324B90D71EE1}" presName="cycle" presStyleCnt="0">
        <dgm:presLayoutVars>
          <dgm:chMax val="1"/>
          <dgm:dir/>
          <dgm:animLvl val="ctr"/>
          <dgm:resizeHandles val="exact"/>
        </dgm:presLayoutVars>
      </dgm:prSet>
      <dgm:spPr/>
      <dgm:t>
        <a:bodyPr/>
        <a:lstStyle/>
        <a:p>
          <a:endParaRPr lang="en-US"/>
        </a:p>
      </dgm:t>
    </dgm:pt>
    <dgm:pt modelId="{C22EE680-56B0-40B1-B481-F3CB5A435FA8}" type="pres">
      <dgm:prSet presAssocID="{D76FCD33-4EBD-468E-8EA4-C7D843D39ED5}" presName="centerShape" presStyleLbl="node0" presStyleIdx="0" presStyleCnt="1" custScaleX="126733"/>
      <dgm:spPr/>
      <dgm:t>
        <a:bodyPr/>
        <a:lstStyle/>
        <a:p>
          <a:endParaRPr lang="en-US"/>
        </a:p>
      </dgm:t>
    </dgm:pt>
    <dgm:pt modelId="{933F4FA1-D1DC-439F-BCDA-79233E3F3E12}" type="pres">
      <dgm:prSet presAssocID="{7A63874F-0AB1-4E38-8163-C9AC333CC4E5}" presName="parTrans" presStyleLbl="bgSibTrans2D1" presStyleIdx="0" presStyleCnt="2" custScaleX="110038"/>
      <dgm:spPr/>
      <dgm:t>
        <a:bodyPr/>
        <a:lstStyle/>
        <a:p>
          <a:endParaRPr lang="en-US"/>
        </a:p>
      </dgm:t>
    </dgm:pt>
    <dgm:pt modelId="{C54F06B3-D928-46F2-A48F-ACDC91944DEE}" type="pres">
      <dgm:prSet presAssocID="{F1EF9298-6580-4A41-AEC4-4347433B1209}" presName="node" presStyleLbl="node1" presStyleIdx="0" presStyleCnt="2">
        <dgm:presLayoutVars>
          <dgm:bulletEnabled val="1"/>
        </dgm:presLayoutVars>
      </dgm:prSet>
      <dgm:spPr/>
      <dgm:t>
        <a:bodyPr/>
        <a:lstStyle/>
        <a:p>
          <a:endParaRPr lang="en-US"/>
        </a:p>
      </dgm:t>
    </dgm:pt>
    <dgm:pt modelId="{A13D1764-5295-401E-A734-19E268AC4475}" type="pres">
      <dgm:prSet presAssocID="{EF800582-6FC2-455C-B0A3-95253F78C385}" presName="parTrans" presStyleLbl="bgSibTrans2D1" presStyleIdx="1" presStyleCnt="2" custScaleX="110037"/>
      <dgm:spPr/>
      <dgm:t>
        <a:bodyPr/>
        <a:lstStyle/>
        <a:p>
          <a:endParaRPr lang="en-US"/>
        </a:p>
      </dgm:t>
    </dgm:pt>
    <dgm:pt modelId="{C6E567F2-771E-4296-AD71-189BC497AC17}" type="pres">
      <dgm:prSet presAssocID="{94B136BD-DE62-4378-B126-073E84750AEF}" presName="node" presStyleLbl="node1" presStyleIdx="1" presStyleCnt="2">
        <dgm:presLayoutVars>
          <dgm:bulletEnabled val="1"/>
        </dgm:presLayoutVars>
      </dgm:prSet>
      <dgm:spPr/>
      <dgm:t>
        <a:bodyPr/>
        <a:lstStyle/>
        <a:p>
          <a:endParaRPr lang="en-US"/>
        </a:p>
      </dgm:t>
    </dgm:pt>
  </dgm:ptLst>
  <dgm:cxnLst>
    <dgm:cxn modelId="{C485E241-86FB-4D36-A1D6-47A6FE21AD99}" type="presOf" srcId="{EF800582-6FC2-455C-B0A3-95253F78C385}" destId="{A13D1764-5295-401E-A734-19E268AC4475}" srcOrd="0" destOrd="0" presId="urn:microsoft.com/office/officeart/2005/8/layout/radial4"/>
    <dgm:cxn modelId="{CE44486F-8318-4DF3-89F4-C3EDDC1C0D13}" type="presOf" srcId="{D76FCD33-4EBD-468E-8EA4-C7D843D39ED5}" destId="{C22EE680-56B0-40B1-B481-F3CB5A435FA8}" srcOrd="0" destOrd="0" presId="urn:microsoft.com/office/officeart/2005/8/layout/radial4"/>
    <dgm:cxn modelId="{41427BDE-AB92-4F7B-9AC7-927031764D0A}" srcId="{D76FCD33-4EBD-468E-8EA4-C7D843D39ED5}" destId="{F1EF9298-6580-4A41-AEC4-4347433B1209}" srcOrd="0" destOrd="0" parTransId="{7A63874F-0AB1-4E38-8163-C9AC333CC4E5}" sibTransId="{2F3680EF-2258-4BCA-8C0E-B73824E7B324}"/>
    <dgm:cxn modelId="{96C93D1C-9173-4687-B196-F946796F6AF3}" srcId="{D76FCD33-4EBD-468E-8EA4-C7D843D39ED5}" destId="{94B136BD-DE62-4378-B126-073E84750AEF}" srcOrd="1" destOrd="0" parTransId="{EF800582-6FC2-455C-B0A3-95253F78C385}" sibTransId="{E7F39772-A398-4779-8348-0018E496ED17}"/>
    <dgm:cxn modelId="{4B4DEC53-A772-4B50-81D3-2E60EE789E3F}" type="presOf" srcId="{F1EF9298-6580-4A41-AEC4-4347433B1209}" destId="{C54F06B3-D928-46F2-A48F-ACDC91944DEE}" srcOrd="0" destOrd="0" presId="urn:microsoft.com/office/officeart/2005/8/layout/radial4"/>
    <dgm:cxn modelId="{B7BFD0F4-D0E4-43AF-9314-E6E8100EA3A2}" srcId="{03E45C8B-BE49-4D93-8508-324B90D71EE1}" destId="{D76FCD33-4EBD-468E-8EA4-C7D843D39ED5}" srcOrd="0" destOrd="0" parTransId="{B09A38CF-49EB-493D-BEA3-6C4AA04C1DD8}" sibTransId="{E5DF7F55-12C4-4CFF-9D2A-9AE0E0E73B2F}"/>
    <dgm:cxn modelId="{ADCF4072-4424-498A-A89B-BB5D6A751D0C}" type="presOf" srcId="{7A63874F-0AB1-4E38-8163-C9AC333CC4E5}" destId="{933F4FA1-D1DC-439F-BCDA-79233E3F3E12}" srcOrd="0" destOrd="0" presId="urn:microsoft.com/office/officeart/2005/8/layout/radial4"/>
    <dgm:cxn modelId="{A282649A-60AC-422E-838F-063E16D75B8B}" type="presOf" srcId="{03E45C8B-BE49-4D93-8508-324B90D71EE1}" destId="{A4E47FC2-8B30-4683-A197-5169F948A4DE}" srcOrd="0" destOrd="0" presId="urn:microsoft.com/office/officeart/2005/8/layout/radial4"/>
    <dgm:cxn modelId="{DAA9D56A-58DA-4601-9995-BE15BB1BA36E}" type="presOf" srcId="{94B136BD-DE62-4378-B126-073E84750AEF}" destId="{C6E567F2-771E-4296-AD71-189BC497AC17}" srcOrd="0" destOrd="0" presId="urn:microsoft.com/office/officeart/2005/8/layout/radial4"/>
    <dgm:cxn modelId="{72B8B7E4-93A7-41DF-A6C3-963BC2ED81A4}" type="presParOf" srcId="{A4E47FC2-8B30-4683-A197-5169F948A4DE}" destId="{C22EE680-56B0-40B1-B481-F3CB5A435FA8}" srcOrd="0" destOrd="0" presId="urn:microsoft.com/office/officeart/2005/8/layout/radial4"/>
    <dgm:cxn modelId="{0B559016-60EA-4009-8E69-85E9F7991F43}" type="presParOf" srcId="{A4E47FC2-8B30-4683-A197-5169F948A4DE}" destId="{933F4FA1-D1DC-439F-BCDA-79233E3F3E12}" srcOrd="1" destOrd="0" presId="urn:microsoft.com/office/officeart/2005/8/layout/radial4"/>
    <dgm:cxn modelId="{3A2357E6-7AE9-4E5C-ABFD-5B1704F6B5D5}" type="presParOf" srcId="{A4E47FC2-8B30-4683-A197-5169F948A4DE}" destId="{C54F06B3-D928-46F2-A48F-ACDC91944DEE}" srcOrd="2" destOrd="0" presId="urn:microsoft.com/office/officeart/2005/8/layout/radial4"/>
    <dgm:cxn modelId="{F65901FD-D58A-4E47-999E-5A0E539ABD18}" type="presParOf" srcId="{A4E47FC2-8B30-4683-A197-5169F948A4DE}" destId="{A13D1764-5295-401E-A734-19E268AC4475}" srcOrd="3" destOrd="0" presId="urn:microsoft.com/office/officeart/2005/8/layout/radial4"/>
    <dgm:cxn modelId="{AA71A4CE-DCBF-4582-9453-815308D11966}" type="presParOf" srcId="{A4E47FC2-8B30-4683-A197-5169F948A4DE}" destId="{C6E567F2-771E-4296-AD71-189BC497AC17}"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E45C8B-BE49-4D93-8508-324B90D71EE1}"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D76FCD33-4EBD-468E-8EA4-C7D843D39ED5}">
      <dgm:prSet phldrT="[Text]"/>
      <dgm:spPr>
        <a:solidFill>
          <a:schemeClr val="bg1">
            <a:lumMod val="85000"/>
          </a:schemeClr>
        </a:solidFill>
      </dgm:spPr>
      <dgm:t>
        <a:bodyPr/>
        <a:lstStyle/>
        <a:p>
          <a:r>
            <a:rPr lang="en-US" dirty="0" smtClean="0">
              <a:solidFill>
                <a:schemeClr val="tx1"/>
              </a:solidFill>
            </a:rPr>
            <a:t>3 Types of Writing</a:t>
          </a:r>
          <a:endParaRPr lang="en-US" dirty="0">
            <a:solidFill>
              <a:schemeClr val="tx1"/>
            </a:solidFill>
          </a:endParaRPr>
        </a:p>
      </dgm:t>
    </dgm:pt>
    <dgm:pt modelId="{B09A38CF-49EB-493D-BEA3-6C4AA04C1DD8}" type="parTrans" cxnId="{B7BFD0F4-D0E4-43AF-9314-E6E8100EA3A2}">
      <dgm:prSet/>
      <dgm:spPr/>
      <dgm:t>
        <a:bodyPr/>
        <a:lstStyle/>
        <a:p>
          <a:endParaRPr lang="en-US"/>
        </a:p>
      </dgm:t>
    </dgm:pt>
    <dgm:pt modelId="{E5DF7F55-12C4-4CFF-9D2A-9AE0E0E73B2F}" type="sibTrans" cxnId="{B7BFD0F4-D0E4-43AF-9314-E6E8100EA3A2}">
      <dgm:prSet/>
      <dgm:spPr/>
      <dgm:t>
        <a:bodyPr/>
        <a:lstStyle/>
        <a:p>
          <a:endParaRPr lang="en-US"/>
        </a:p>
      </dgm:t>
    </dgm:pt>
    <dgm:pt modelId="{F1EF9298-6580-4A41-AEC4-4347433B1209}">
      <dgm:prSet phldrT="[Text]"/>
      <dgm:spPr>
        <a:scene3d>
          <a:camera prst="orthographicFront"/>
          <a:lightRig rig="threePt" dir="t"/>
        </a:scene3d>
        <a:sp3d>
          <a:bevelT w="114300" prst="hardEdge"/>
        </a:sp3d>
      </dgm:spPr>
      <dgm:t>
        <a:bodyPr/>
        <a:lstStyle/>
        <a:p>
          <a:r>
            <a:rPr lang="en-US" dirty="0" smtClean="0"/>
            <a:t>Standards 4-6</a:t>
          </a:r>
          <a:endParaRPr lang="en-US" dirty="0"/>
        </a:p>
      </dgm:t>
    </dgm:pt>
    <dgm:pt modelId="{7A63874F-0AB1-4E38-8163-C9AC333CC4E5}" type="parTrans" cxnId="{41427BDE-AB92-4F7B-9AC7-927031764D0A}">
      <dgm:prSet/>
      <dgm:spPr/>
      <dgm:t>
        <a:bodyPr/>
        <a:lstStyle/>
        <a:p>
          <a:endParaRPr lang="en-US"/>
        </a:p>
      </dgm:t>
    </dgm:pt>
    <dgm:pt modelId="{2F3680EF-2258-4BCA-8C0E-B73824E7B324}" type="sibTrans" cxnId="{41427BDE-AB92-4F7B-9AC7-927031764D0A}">
      <dgm:prSet/>
      <dgm:spPr/>
      <dgm:t>
        <a:bodyPr/>
        <a:lstStyle/>
        <a:p>
          <a:endParaRPr lang="en-US"/>
        </a:p>
      </dgm:t>
    </dgm:pt>
    <dgm:pt modelId="{94B136BD-DE62-4378-B126-073E84750AEF}">
      <dgm:prSet phldrT="[Text]"/>
      <dgm:spPr>
        <a:scene3d>
          <a:camera prst="orthographicFront"/>
          <a:lightRig rig="threePt" dir="t"/>
        </a:scene3d>
        <a:sp3d>
          <a:bevelT w="114300" prst="hardEdge"/>
        </a:sp3d>
      </dgm:spPr>
      <dgm:t>
        <a:bodyPr/>
        <a:lstStyle/>
        <a:p>
          <a:r>
            <a:rPr lang="en-US" dirty="0" smtClean="0"/>
            <a:t>Standards 7-9</a:t>
          </a:r>
          <a:endParaRPr lang="en-US" dirty="0"/>
        </a:p>
      </dgm:t>
    </dgm:pt>
    <dgm:pt modelId="{EF800582-6FC2-455C-B0A3-95253F78C385}" type="parTrans" cxnId="{96C93D1C-9173-4687-B196-F946796F6AF3}">
      <dgm:prSet/>
      <dgm:spPr/>
      <dgm:t>
        <a:bodyPr/>
        <a:lstStyle/>
        <a:p>
          <a:endParaRPr lang="en-US"/>
        </a:p>
      </dgm:t>
    </dgm:pt>
    <dgm:pt modelId="{E7F39772-A398-4779-8348-0018E496ED17}" type="sibTrans" cxnId="{96C93D1C-9173-4687-B196-F946796F6AF3}">
      <dgm:prSet/>
      <dgm:spPr/>
      <dgm:t>
        <a:bodyPr/>
        <a:lstStyle/>
        <a:p>
          <a:endParaRPr lang="en-US"/>
        </a:p>
      </dgm:t>
    </dgm:pt>
    <dgm:pt modelId="{A4E47FC2-8B30-4683-A197-5169F948A4DE}" type="pres">
      <dgm:prSet presAssocID="{03E45C8B-BE49-4D93-8508-324B90D71EE1}" presName="cycle" presStyleCnt="0">
        <dgm:presLayoutVars>
          <dgm:chMax val="1"/>
          <dgm:dir/>
          <dgm:animLvl val="ctr"/>
          <dgm:resizeHandles val="exact"/>
        </dgm:presLayoutVars>
      </dgm:prSet>
      <dgm:spPr/>
      <dgm:t>
        <a:bodyPr/>
        <a:lstStyle/>
        <a:p>
          <a:endParaRPr lang="en-US"/>
        </a:p>
      </dgm:t>
    </dgm:pt>
    <dgm:pt modelId="{C22EE680-56B0-40B1-B481-F3CB5A435FA8}" type="pres">
      <dgm:prSet presAssocID="{D76FCD33-4EBD-468E-8EA4-C7D843D39ED5}" presName="centerShape" presStyleLbl="node0" presStyleIdx="0" presStyleCnt="1" custScaleX="126733"/>
      <dgm:spPr/>
      <dgm:t>
        <a:bodyPr/>
        <a:lstStyle/>
        <a:p>
          <a:endParaRPr lang="en-US"/>
        </a:p>
      </dgm:t>
    </dgm:pt>
    <dgm:pt modelId="{933F4FA1-D1DC-439F-BCDA-79233E3F3E12}" type="pres">
      <dgm:prSet presAssocID="{7A63874F-0AB1-4E38-8163-C9AC333CC4E5}" presName="parTrans" presStyleLbl="bgSibTrans2D1" presStyleIdx="0" presStyleCnt="2" custScaleX="110038"/>
      <dgm:spPr/>
      <dgm:t>
        <a:bodyPr/>
        <a:lstStyle/>
        <a:p>
          <a:endParaRPr lang="en-US"/>
        </a:p>
      </dgm:t>
    </dgm:pt>
    <dgm:pt modelId="{C54F06B3-D928-46F2-A48F-ACDC91944DEE}" type="pres">
      <dgm:prSet presAssocID="{F1EF9298-6580-4A41-AEC4-4347433B1209}" presName="node" presStyleLbl="node1" presStyleIdx="0" presStyleCnt="2">
        <dgm:presLayoutVars>
          <dgm:bulletEnabled val="1"/>
        </dgm:presLayoutVars>
      </dgm:prSet>
      <dgm:spPr/>
      <dgm:t>
        <a:bodyPr/>
        <a:lstStyle/>
        <a:p>
          <a:endParaRPr lang="en-US"/>
        </a:p>
      </dgm:t>
    </dgm:pt>
    <dgm:pt modelId="{A13D1764-5295-401E-A734-19E268AC4475}" type="pres">
      <dgm:prSet presAssocID="{EF800582-6FC2-455C-B0A3-95253F78C385}" presName="parTrans" presStyleLbl="bgSibTrans2D1" presStyleIdx="1" presStyleCnt="2" custScaleX="110037"/>
      <dgm:spPr/>
      <dgm:t>
        <a:bodyPr/>
        <a:lstStyle/>
        <a:p>
          <a:endParaRPr lang="en-US"/>
        </a:p>
      </dgm:t>
    </dgm:pt>
    <dgm:pt modelId="{C6E567F2-771E-4296-AD71-189BC497AC17}" type="pres">
      <dgm:prSet presAssocID="{94B136BD-DE62-4378-B126-073E84750AEF}" presName="node" presStyleLbl="node1" presStyleIdx="1" presStyleCnt="2">
        <dgm:presLayoutVars>
          <dgm:bulletEnabled val="1"/>
        </dgm:presLayoutVars>
      </dgm:prSet>
      <dgm:spPr/>
      <dgm:t>
        <a:bodyPr/>
        <a:lstStyle/>
        <a:p>
          <a:endParaRPr lang="en-US"/>
        </a:p>
      </dgm:t>
    </dgm:pt>
  </dgm:ptLst>
  <dgm:cxnLst>
    <dgm:cxn modelId="{CA1E4456-03DA-4878-B568-7C4FC88DA102}" type="presOf" srcId="{94B136BD-DE62-4378-B126-073E84750AEF}" destId="{C6E567F2-771E-4296-AD71-189BC497AC17}" srcOrd="0" destOrd="0" presId="urn:microsoft.com/office/officeart/2005/8/layout/radial4"/>
    <dgm:cxn modelId="{338EBADF-8FC3-443A-9367-9AE00777EEC4}" type="presOf" srcId="{7A63874F-0AB1-4E38-8163-C9AC333CC4E5}" destId="{933F4FA1-D1DC-439F-BCDA-79233E3F3E12}" srcOrd="0" destOrd="0" presId="urn:microsoft.com/office/officeart/2005/8/layout/radial4"/>
    <dgm:cxn modelId="{0759C97A-F959-44B5-BE26-8000D814C887}" type="presOf" srcId="{EF800582-6FC2-455C-B0A3-95253F78C385}" destId="{A13D1764-5295-401E-A734-19E268AC4475}" srcOrd="0" destOrd="0" presId="urn:microsoft.com/office/officeart/2005/8/layout/radial4"/>
    <dgm:cxn modelId="{41427BDE-AB92-4F7B-9AC7-927031764D0A}" srcId="{D76FCD33-4EBD-468E-8EA4-C7D843D39ED5}" destId="{F1EF9298-6580-4A41-AEC4-4347433B1209}" srcOrd="0" destOrd="0" parTransId="{7A63874F-0AB1-4E38-8163-C9AC333CC4E5}" sibTransId="{2F3680EF-2258-4BCA-8C0E-B73824E7B324}"/>
    <dgm:cxn modelId="{96C93D1C-9173-4687-B196-F946796F6AF3}" srcId="{D76FCD33-4EBD-468E-8EA4-C7D843D39ED5}" destId="{94B136BD-DE62-4378-B126-073E84750AEF}" srcOrd="1" destOrd="0" parTransId="{EF800582-6FC2-455C-B0A3-95253F78C385}" sibTransId="{E7F39772-A398-4779-8348-0018E496ED17}"/>
    <dgm:cxn modelId="{A2CA7919-BE89-46EA-957C-B75B2817867B}" type="presOf" srcId="{D76FCD33-4EBD-468E-8EA4-C7D843D39ED5}" destId="{C22EE680-56B0-40B1-B481-F3CB5A435FA8}" srcOrd="0" destOrd="0" presId="urn:microsoft.com/office/officeart/2005/8/layout/radial4"/>
    <dgm:cxn modelId="{B7BFD0F4-D0E4-43AF-9314-E6E8100EA3A2}" srcId="{03E45C8B-BE49-4D93-8508-324B90D71EE1}" destId="{D76FCD33-4EBD-468E-8EA4-C7D843D39ED5}" srcOrd="0" destOrd="0" parTransId="{B09A38CF-49EB-493D-BEA3-6C4AA04C1DD8}" sibTransId="{E5DF7F55-12C4-4CFF-9D2A-9AE0E0E73B2F}"/>
    <dgm:cxn modelId="{B3CEA3F4-86BC-4D62-B2F6-6804C4FFFD55}" type="presOf" srcId="{03E45C8B-BE49-4D93-8508-324B90D71EE1}" destId="{A4E47FC2-8B30-4683-A197-5169F948A4DE}" srcOrd="0" destOrd="0" presId="urn:microsoft.com/office/officeart/2005/8/layout/radial4"/>
    <dgm:cxn modelId="{7FD09737-945B-4E0F-942D-9B66C297343A}" type="presOf" srcId="{F1EF9298-6580-4A41-AEC4-4347433B1209}" destId="{C54F06B3-D928-46F2-A48F-ACDC91944DEE}" srcOrd="0" destOrd="0" presId="urn:microsoft.com/office/officeart/2005/8/layout/radial4"/>
    <dgm:cxn modelId="{836C26E8-C5CD-400F-BEE5-C6EC08635AED}" type="presParOf" srcId="{A4E47FC2-8B30-4683-A197-5169F948A4DE}" destId="{C22EE680-56B0-40B1-B481-F3CB5A435FA8}" srcOrd="0" destOrd="0" presId="urn:microsoft.com/office/officeart/2005/8/layout/radial4"/>
    <dgm:cxn modelId="{DF2BBF48-73ED-4BEE-8558-FC034648D4FD}" type="presParOf" srcId="{A4E47FC2-8B30-4683-A197-5169F948A4DE}" destId="{933F4FA1-D1DC-439F-BCDA-79233E3F3E12}" srcOrd="1" destOrd="0" presId="urn:microsoft.com/office/officeart/2005/8/layout/radial4"/>
    <dgm:cxn modelId="{2787D553-2158-42F4-9FA3-CA87F42EC258}" type="presParOf" srcId="{A4E47FC2-8B30-4683-A197-5169F948A4DE}" destId="{C54F06B3-D928-46F2-A48F-ACDC91944DEE}" srcOrd="2" destOrd="0" presId="urn:microsoft.com/office/officeart/2005/8/layout/radial4"/>
    <dgm:cxn modelId="{BB82492F-9006-42CA-B564-9B15CF6218C6}" type="presParOf" srcId="{A4E47FC2-8B30-4683-A197-5169F948A4DE}" destId="{A13D1764-5295-401E-A734-19E268AC4475}" srcOrd="3" destOrd="0" presId="urn:microsoft.com/office/officeart/2005/8/layout/radial4"/>
    <dgm:cxn modelId="{DDBD299E-22D8-4605-8E8D-AF39E74A38FD}" type="presParOf" srcId="{A4E47FC2-8B30-4683-A197-5169F948A4DE}" destId="{C6E567F2-771E-4296-AD71-189BC497AC17}"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E45C8B-BE49-4D93-8508-324B90D71EE1}"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D76FCD33-4EBD-468E-8EA4-C7D843D39ED5}">
      <dgm:prSet phldrT="[Text]"/>
      <dgm:spPr>
        <a:solidFill>
          <a:schemeClr val="bg1">
            <a:lumMod val="85000"/>
          </a:schemeClr>
        </a:solidFill>
        <a:scene3d>
          <a:camera prst="orthographicFront"/>
          <a:lightRig rig="threePt" dir="t"/>
        </a:scene3d>
        <a:sp3d>
          <a:bevelT w="152400" h="50800" prst="softRound"/>
        </a:sp3d>
      </dgm:spPr>
      <dgm:t>
        <a:bodyPr/>
        <a:lstStyle/>
        <a:p>
          <a:r>
            <a:rPr lang="en-US" dirty="0" smtClean="0">
              <a:solidFill>
                <a:schemeClr val="tx1"/>
              </a:solidFill>
            </a:rPr>
            <a:t>3 Types of Writing</a:t>
          </a:r>
          <a:endParaRPr lang="en-US" dirty="0">
            <a:solidFill>
              <a:schemeClr val="tx1"/>
            </a:solidFill>
          </a:endParaRPr>
        </a:p>
      </dgm:t>
    </dgm:pt>
    <dgm:pt modelId="{B09A38CF-49EB-493D-BEA3-6C4AA04C1DD8}" type="parTrans" cxnId="{B7BFD0F4-D0E4-43AF-9314-E6E8100EA3A2}">
      <dgm:prSet/>
      <dgm:spPr/>
      <dgm:t>
        <a:bodyPr/>
        <a:lstStyle/>
        <a:p>
          <a:endParaRPr lang="en-US"/>
        </a:p>
      </dgm:t>
    </dgm:pt>
    <dgm:pt modelId="{E5DF7F55-12C4-4CFF-9D2A-9AE0E0E73B2F}" type="sibTrans" cxnId="{B7BFD0F4-D0E4-43AF-9314-E6E8100EA3A2}">
      <dgm:prSet/>
      <dgm:spPr/>
      <dgm:t>
        <a:bodyPr/>
        <a:lstStyle/>
        <a:p>
          <a:endParaRPr lang="en-US"/>
        </a:p>
      </dgm:t>
    </dgm:pt>
    <dgm:pt modelId="{F1EF9298-6580-4A41-AEC4-4347433B1209}">
      <dgm:prSet phldrT="[Text]"/>
      <dgm:spPr/>
      <dgm:t>
        <a:bodyPr/>
        <a:lstStyle/>
        <a:p>
          <a:r>
            <a:rPr lang="en-US" dirty="0" smtClean="0"/>
            <a:t>Standards 4-6</a:t>
          </a:r>
          <a:endParaRPr lang="en-US" dirty="0"/>
        </a:p>
      </dgm:t>
    </dgm:pt>
    <dgm:pt modelId="{7A63874F-0AB1-4E38-8163-C9AC333CC4E5}" type="parTrans" cxnId="{41427BDE-AB92-4F7B-9AC7-927031764D0A}">
      <dgm:prSet/>
      <dgm:spPr/>
      <dgm:t>
        <a:bodyPr/>
        <a:lstStyle/>
        <a:p>
          <a:endParaRPr lang="en-US"/>
        </a:p>
      </dgm:t>
    </dgm:pt>
    <dgm:pt modelId="{2F3680EF-2258-4BCA-8C0E-B73824E7B324}" type="sibTrans" cxnId="{41427BDE-AB92-4F7B-9AC7-927031764D0A}">
      <dgm:prSet/>
      <dgm:spPr/>
      <dgm:t>
        <a:bodyPr/>
        <a:lstStyle/>
        <a:p>
          <a:endParaRPr lang="en-US"/>
        </a:p>
      </dgm:t>
    </dgm:pt>
    <dgm:pt modelId="{94B136BD-DE62-4378-B126-073E84750AEF}">
      <dgm:prSet phldrT="[Text]"/>
      <dgm:spPr>
        <a:scene3d>
          <a:camera prst="orthographicFront"/>
          <a:lightRig rig="threePt" dir="t"/>
        </a:scene3d>
        <a:sp3d>
          <a:bevelT w="114300" prst="hardEdge"/>
        </a:sp3d>
      </dgm:spPr>
      <dgm:t>
        <a:bodyPr/>
        <a:lstStyle/>
        <a:p>
          <a:r>
            <a:rPr lang="en-US" dirty="0" smtClean="0"/>
            <a:t>Standards 7-9</a:t>
          </a:r>
          <a:endParaRPr lang="en-US" dirty="0"/>
        </a:p>
      </dgm:t>
    </dgm:pt>
    <dgm:pt modelId="{EF800582-6FC2-455C-B0A3-95253F78C385}" type="parTrans" cxnId="{96C93D1C-9173-4687-B196-F946796F6AF3}">
      <dgm:prSet/>
      <dgm:spPr/>
      <dgm:t>
        <a:bodyPr/>
        <a:lstStyle/>
        <a:p>
          <a:endParaRPr lang="en-US"/>
        </a:p>
      </dgm:t>
    </dgm:pt>
    <dgm:pt modelId="{E7F39772-A398-4779-8348-0018E496ED17}" type="sibTrans" cxnId="{96C93D1C-9173-4687-B196-F946796F6AF3}">
      <dgm:prSet/>
      <dgm:spPr/>
      <dgm:t>
        <a:bodyPr/>
        <a:lstStyle/>
        <a:p>
          <a:endParaRPr lang="en-US"/>
        </a:p>
      </dgm:t>
    </dgm:pt>
    <dgm:pt modelId="{A4E47FC2-8B30-4683-A197-5169F948A4DE}" type="pres">
      <dgm:prSet presAssocID="{03E45C8B-BE49-4D93-8508-324B90D71EE1}" presName="cycle" presStyleCnt="0">
        <dgm:presLayoutVars>
          <dgm:chMax val="1"/>
          <dgm:dir/>
          <dgm:animLvl val="ctr"/>
          <dgm:resizeHandles val="exact"/>
        </dgm:presLayoutVars>
      </dgm:prSet>
      <dgm:spPr/>
      <dgm:t>
        <a:bodyPr/>
        <a:lstStyle/>
        <a:p>
          <a:endParaRPr lang="en-US"/>
        </a:p>
      </dgm:t>
    </dgm:pt>
    <dgm:pt modelId="{C22EE680-56B0-40B1-B481-F3CB5A435FA8}" type="pres">
      <dgm:prSet presAssocID="{D76FCD33-4EBD-468E-8EA4-C7D843D39ED5}" presName="centerShape" presStyleLbl="node0" presStyleIdx="0" presStyleCnt="1" custScaleX="126733"/>
      <dgm:spPr/>
      <dgm:t>
        <a:bodyPr/>
        <a:lstStyle/>
        <a:p>
          <a:endParaRPr lang="en-US"/>
        </a:p>
      </dgm:t>
    </dgm:pt>
    <dgm:pt modelId="{933F4FA1-D1DC-439F-BCDA-79233E3F3E12}" type="pres">
      <dgm:prSet presAssocID="{7A63874F-0AB1-4E38-8163-C9AC333CC4E5}" presName="parTrans" presStyleLbl="bgSibTrans2D1" presStyleIdx="0" presStyleCnt="2" custScaleX="110038"/>
      <dgm:spPr/>
      <dgm:t>
        <a:bodyPr/>
        <a:lstStyle/>
        <a:p>
          <a:endParaRPr lang="en-US"/>
        </a:p>
      </dgm:t>
    </dgm:pt>
    <dgm:pt modelId="{C54F06B3-D928-46F2-A48F-ACDC91944DEE}" type="pres">
      <dgm:prSet presAssocID="{F1EF9298-6580-4A41-AEC4-4347433B1209}" presName="node" presStyleLbl="node1" presStyleIdx="0" presStyleCnt="2">
        <dgm:presLayoutVars>
          <dgm:bulletEnabled val="1"/>
        </dgm:presLayoutVars>
      </dgm:prSet>
      <dgm:spPr/>
      <dgm:t>
        <a:bodyPr/>
        <a:lstStyle/>
        <a:p>
          <a:endParaRPr lang="en-US"/>
        </a:p>
      </dgm:t>
    </dgm:pt>
    <dgm:pt modelId="{A13D1764-5295-401E-A734-19E268AC4475}" type="pres">
      <dgm:prSet presAssocID="{EF800582-6FC2-455C-B0A3-95253F78C385}" presName="parTrans" presStyleLbl="bgSibTrans2D1" presStyleIdx="1" presStyleCnt="2" custScaleX="110037"/>
      <dgm:spPr/>
      <dgm:t>
        <a:bodyPr/>
        <a:lstStyle/>
        <a:p>
          <a:endParaRPr lang="en-US"/>
        </a:p>
      </dgm:t>
    </dgm:pt>
    <dgm:pt modelId="{C6E567F2-771E-4296-AD71-189BC497AC17}" type="pres">
      <dgm:prSet presAssocID="{94B136BD-DE62-4378-B126-073E84750AEF}" presName="node" presStyleLbl="node1" presStyleIdx="1" presStyleCnt="2">
        <dgm:presLayoutVars>
          <dgm:bulletEnabled val="1"/>
        </dgm:presLayoutVars>
      </dgm:prSet>
      <dgm:spPr/>
      <dgm:t>
        <a:bodyPr/>
        <a:lstStyle/>
        <a:p>
          <a:endParaRPr lang="en-US"/>
        </a:p>
      </dgm:t>
    </dgm:pt>
  </dgm:ptLst>
  <dgm:cxnLst>
    <dgm:cxn modelId="{7E54F5E6-DDC9-48C2-AB37-D414ED5A4B0B}" type="presOf" srcId="{F1EF9298-6580-4A41-AEC4-4347433B1209}" destId="{C54F06B3-D928-46F2-A48F-ACDC91944DEE}" srcOrd="0" destOrd="0" presId="urn:microsoft.com/office/officeart/2005/8/layout/radial4"/>
    <dgm:cxn modelId="{A4F42109-965A-4423-A4C7-C88D6C144238}" type="presOf" srcId="{7A63874F-0AB1-4E38-8163-C9AC333CC4E5}" destId="{933F4FA1-D1DC-439F-BCDA-79233E3F3E12}" srcOrd="0" destOrd="0" presId="urn:microsoft.com/office/officeart/2005/8/layout/radial4"/>
    <dgm:cxn modelId="{41427BDE-AB92-4F7B-9AC7-927031764D0A}" srcId="{D76FCD33-4EBD-468E-8EA4-C7D843D39ED5}" destId="{F1EF9298-6580-4A41-AEC4-4347433B1209}" srcOrd="0" destOrd="0" parTransId="{7A63874F-0AB1-4E38-8163-C9AC333CC4E5}" sibTransId="{2F3680EF-2258-4BCA-8C0E-B73824E7B324}"/>
    <dgm:cxn modelId="{96C93D1C-9173-4687-B196-F946796F6AF3}" srcId="{D76FCD33-4EBD-468E-8EA4-C7D843D39ED5}" destId="{94B136BD-DE62-4378-B126-073E84750AEF}" srcOrd="1" destOrd="0" parTransId="{EF800582-6FC2-455C-B0A3-95253F78C385}" sibTransId="{E7F39772-A398-4779-8348-0018E496ED17}"/>
    <dgm:cxn modelId="{1ABB034B-3806-4753-94F1-D4B1B20949EA}" type="presOf" srcId="{94B136BD-DE62-4378-B126-073E84750AEF}" destId="{C6E567F2-771E-4296-AD71-189BC497AC17}" srcOrd="0" destOrd="0" presId="urn:microsoft.com/office/officeart/2005/8/layout/radial4"/>
    <dgm:cxn modelId="{B7BFD0F4-D0E4-43AF-9314-E6E8100EA3A2}" srcId="{03E45C8B-BE49-4D93-8508-324B90D71EE1}" destId="{D76FCD33-4EBD-468E-8EA4-C7D843D39ED5}" srcOrd="0" destOrd="0" parTransId="{B09A38CF-49EB-493D-BEA3-6C4AA04C1DD8}" sibTransId="{E5DF7F55-12C4-4CFF-9D2A-9AE0E0E73B2F}"/>
    <dgm:cxn modelId="{B55065B1-2393-498C-9B76-3545062D1D74}" type="presOf" srcId="{03E45C8B-BE49-4D93-8508-324B90D71EE1}" destId="{A4E47FC2-8B30-4683-A197-5169F948A4DE}" srcOrd="0" destOrd="0" presId="urn:microsoft.com/office/officeart/2005/8/layout/radial4"/>
    <dgm:cxn modelId="{680961E5-E485-460B-9B97-F4FF93E2EBE8}" type="presOf" srcId="{D76FCD33-4EBD-468E-8EA4-C7D843D39ED5}" destId="{C22EE680-56B0-40B1-B481-F3CB5A435FA8}" srcOrd="0" destOrd="0" presId="urn:microsoft.com/office/officeart/2005/8/layout/radial4"/>
    <dgm:cxn modelId="{D4F71C81-5C8E-41BD-91AD-CE153F5A230B}" type="presOf" srcId="{EF800582-6FC2-455C-B0A3-95253F78C385}" destId="{A13D1764-5295-401E-A734-19E268AC4475}" srcOrd="0" destOrd="0" presId="urn:microsoft.com/office/officeart/2005/8/layout/radial4"/>
    <dgm:cxn modelId="{BDE50207-3457-4684-998C-EF09BE16DC3F}" type="presParOf" srcId="{A4E47FC2-8B30-4683-A197-5169F948A4DE}" destId="{C22EE680-56B0-40B1-B481-F3CB5A435FA8}" srcOrd="0" destOrd="0" presId="urn:microsoft.com/office/officeart/2005/8/layout/radial4"/>
    <dgm:cxn modelId="{4773583C-6BD9-4718-AE5B-9801D7AA805C}" type="presParOf" srcId="{A4E47FC2-8B30-4683-A197-5169F948A4DE}" destId="{933F4FA1-D1DC-439F-BCDA-79233E3F3E12}" srcOrd="1" destOrd="0" presId="urn:microsoft.com/office/officeart/2005/8/layout/radial4"/>
    <dgm:cxn modelId="{BF2CCF70-7877-4716-A7B6-8CEB7133F13C}" type="presParOf" srcId="{A4E47FC2-8B30-4683-A197-5169F948A4DE}" destId="{C54F06B3-D928-46F2-A48F-ACDC91944DEE}" srcOrd="2" destOrd="0" presId="urn:microsoft.com/office/officeart/2005/8/layout/radial4"/>
    <dgm:cxn modelId="{068313E0-A65C-4B42-A9B1-B877F323A133}" type="presParOf" srcId="{A4E47FC2-8B30-4683-A197-5169F948A4DE}" destId="{A13D1764-5295-401E-A734-19E268AC4475}" srcOrd="3" destOrd="0" presId="urn:microsoft.com/office/officeart/2005/8/layout/radial4"/>
    <dgm:cxn modelId="{9342D65F-9807-4FF5-86E8-2B0C3ED3479D}" type="presParOf" srcId="{A4E47FC2-8B30-4683-A197-5169F948A4DE}" destId="{C6E567F2-771E-4296-AD71-189BC497AC17}"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E45C8B-BE49-4D93-8508-324B90D71EE1}"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D76FCD33-4EBD-468E-8EA4-C7D843D39ED5}">
      <dgm:prSet phldrT="[Text]"/>
      <dgm:spPr>
        <a:solidFill>
          <a:schemeClr val="bg1">
            <a:lumMod val="85000"/>
          </a:schemeClr>
        </a:solidFill>
        <a:scene3d>
          <a:camera prst="orthographicFront"/>
          <a:lightRig rig="threePt" dir="t"/>
        </a:scene3d>
        <a:sp3d>
          <a:bevelT w="152400" h="50800" prst="softRound"/>
        </a:sp3d>
      </dgm:spPr>
      <dgm:t>
        <a:bodyPr/>
        <a:lstStyle/>
        <a:p>
          <a:r>
            <a:rPr lang="en-US" dirty="0" smtClean="0">
              <a:solidFill>
                <a:schemeClr val="tx1"/>
              </a:solidFill>
            </a:rPr>
            <a:t>3 Types of Writing</a:t>
          </a:r>
          <a:endParaRPr lang="en-US" dirty="0">
            <a:solidFill>
              <a:schemeClr val="tx1"/>
            </a:solidFill>
          </a:endParaRPr>
        </a:p>
      </dgm:t>
    </dgm:pt>
    <dgm:pt modelId="{B09A38CF-49EB-493D-BEA3-6C4AA04C1DD8}" type="parTrans" cxnId="{B7BFD0F4-D0E4-43AF-9314-E6E8100EA3A2}">
      <dgm:prSet/>
      <dgm:spPr/>
      <dgm:t>
        <a:bodyPr/>
        <a:lstStyle/>
        <a:p>
          <a:endParaRPr lang="en-US"/>
        </a:p>
      </dgm:t>
    </dgm:pt>
    <dgm:pt modelId="{E5DF7F55-12C4-4CFF-9D2A-9AE0E0E73B2F}" type="sibTrans" cxnId="{B7BFD0F4-D0E4-43AF-9314-E6E8100EA3A2}">
      <dgm:prSet/>
      <dgm:spPr/>
      <dgm:t>
        <a:bodyPr/>
        <a:lstStyle/>
        <a:p>
          <a:endParaRPr lang="en-US"/>
        </a:p>
      </dgm:t>
    </dgm:pt>
    <dgm:pt modelId="{F1EF9298-6580-4A41-AEC4-4347433B1209}">
      <dgm:prSet phldrT="[Text]"/>
      <dgm:spPr>
        <a:scene3d>
          <a:camera prst="orthographicFront"/>
          <a:lightRig rig="threePt" dir="t"/>
        </a:scene3d>
        <a:sp3d>
          <a:bevelT prst="slope"/>
        </a:sp3d>
      </dgm:spPr>
      <dgm:t>
        <a:bodyPr/>
        <a:lstStyle/>
        <a:p>
          <a:r>
            <a:rPr lang="en-US" dirty="0" smtClean="0"/>
            <a:t>Standards 4-6</a:t>
          </a:r>
          <a:endParaRPr lang="en-US" dirty="0"/>
        </a:p>
      </dgm:t>
    </dgm:pt>
    <dgm:pt modelId="{7A63874F-0AB1-4E38-8163-C9AC333CC4E5}" type="parTrans" cxnId="{41427BDE-AB92-4F7B-9AC7-927031764D0A}">
      <dgm:prSet/>
      <dgm:spPr/>
      <dgm:t>
        <a:bodyPr/>
        <a:lstStyle/>
        <a:p>
          <a:endParaRPr lang="en-US"/>
        </a:p>
      </dgm:t>
    </dgm:pt>
    <dgm:pt modelId="{2F3680EF-2258-4BCA-8C0E-B73824E7B324}" type="sibTrans" cxnId="{41427BDE-AB92-4F7B-9AC7-927031764D0A}">
      <dgm:prSet/>
      <dgm:spPr/>
      <dgm:t>
        <a:bodyPr/>
        <a:lstStyle/>
        <a:p>
          <a:endParaRPr lang="en-US"/>
        </a:p>
      </dgm:t>
    </dgm:pt>
    <dgm:pt modelId="{94B136BD-DE62-4378-B126-073E84750AEF}">
      <dgm:prSet phldrT="[Text]"/>
      <dgm:spPr/>
      <dgm:t>
        <a:bodyPr/>
        <a:lstStyle/>
        <a:p>
          <a:r>
            <a:rPr lang="en-US" dirty="0" smtClean="0"/>
            <a:t>Standards 7-9</a:t>
          </a:r>
          <a:endParaRPr lang="en-US" dirty="0"/>
        </a:p>
      </dgm:t>
    </dgm:pt>
    <dgm:pt modelId="{EF800582-6FC2-455C-B0A3-95253F78C385}" type="parTrans" cxnId="{96C93D1C-9173-4687-B196-F946796F6AF3}">
      <dgm:prSet/>
      <dgm:spPr/>
      <dgm:t>
        <a:bodyPr/>
        <a:lstStyle/>
        <a:p>
          <a:endParaRPr lang="en-US"/>
        </a:p>
      </dgm:t>
    </dgm:pt>
    <dgm:pt modelId="{E7F39772-A398-4779-8348-0018E496ED17}" type="sibTrans" cxnId="{96C93D1C-9173-4687-B196-F946796F6AF3}">
      <dgm:prSet/>
      <dgm:spPr/>
      <dgm:t>
        <a:bodyPr/>
        <a:lstStyle/>
        <a:p>
          <a:endParaRPr lang="en-US"/>
        </a:p>
      </dgm:t>
    </dgm:pt>
    <dgm:pt modelId="{A4E47FC2-8B30-4683-A197-5169F948A4DE}" type="pres">
      <dgm:prSet presAssocID="{03E45C8B-BE49-4D93-8508-324B90D71EE1}" presName="cycle" presStyleCnt="0">
        <dgm:presLayoutVars>
          <dgm:chMax val="1"/>
          <dgm:dir/>
          <dgm:animLvl val="ctr"/>
          <dgm:resizeHandles val="exact"/>
        </dgm:presLayoutVars>
      </dgm:prSet>
      <dgm:spPr/>
      <dgm:t>
        <a:bodyPr/>
        <a:lstStyle/>
        <a:p>
          <a:endParaRPr lang="en-US"/>
        </a:p>
      </dgm:t>
    </dgm:pt>
    <dgm:pt modelId="{C22EE680-56B0-40B1-B481-F3CB5A435FA8}" type="pres">
      <dgm:prSet presAssocID="{D76FCD33-4EBD-468E-8EA4-C7D843D39ED5}" presName="centerShape" presStyleLbl="node0" presStyleIdx="0" presStyleCnt="1" custScaleX="126733"/>
      <dgm:spPr/>
      <dgm:t>
        <a:bodyPr/>
        <a:lstStyle/>
        <a:p>
          <a:endParaRPr lang="en-US"/>
        </a:p>
      </dgm:t>
    </dgm:pt>
    <dgm:pt modelId="{933F4FA1-D1DC-439F-BCDA-79233E3F3E12}" type="pres">
      <dgm:prSet presAssocID="{7A63874F-0AB1-4E38-8163-C9AC333CC4E5}" presName="parTrans" presStyleLbl="bgSibTrans2D1" presStyleIdx="0" presStyleCnt="2" custScaleX="110038"/>
      <dgm:spPr/>
      <dgm:t>
        <a:bodyPr/>
        <a:lstStyle/>
        <a:p>
          <a:endParaRPr lang="en-US"/>
        </a:p>
      </dgm:t>
    </dgm:pt>
    <dgm:pt modelId="{C54F06B3-D928-46F2-A48F-ACDC91944DEE}" type="pres">
      <dgm:prSet presAssocID="{F1EF9298-6580-4A41-AEC4-4347433B1209}" presName="node" presStyleLbl="node1" presStyleIdx="0" presStyleCnt="2">
        <dgm:presLayoutVars>
          <dgm:bulletEnabled val="1"/>
        </dgm:presLayoutVars>
      </dgm:prSet>
      <dgm:spPr/>
      <dgm:t>
        <a:bodyPr/>
        <a:lstStyle/>
        <a:p>
          <a:endParaRPr lang="en-US"/>
        </a:p>
      </dgm:t>
    </dgm:pt>
    <dgm:pt modelId="{A13D1764-5295-401E-A734-19E268AC4475}" type="pres">
      <dgm:prSet presAssocID="{EF800582-6FC2-455C-B0A3-95253F78C385}" presName="parTrans" presStyleLbl="bgSibTrans2D1" presStyleIdx="1" presStyleCnt="2" custScaleX="110037"/>
      <dgm:spPr/>
      <dgm:t>
        <a:bodyPr/>
        <a:lstStyle/>
        <a:p>
          <a:endParaRPr lang="en-US"/>
        </a:p>
      </dgm:t>
    </dgm:pt>
    <dgm:pt modelId="{C6E567F2-771E-4296-AD71-189BC497AC17}" type="pres">
      <dgm:prSet presAssocID="{94B136BD-DE62-4378-B126-073E84750AEF}" presName="node" presStyleLbl="node1" presStyleIdx="1" presStyleCnt="2">
        <dgm:presLayoutVars>
          <dgm:bulletEnabled val="1"/>
        </dgm:presLayoutVars>
      </dgm:prSet>
      <dgm:spPr/>
      <dgm:t>
        <a:bodyPr/>
        <a:lstStyle/>
        <a:p>
          <a:endParaRPr lang="en-US"/>
        </a:p>
      </dgm:t>
    </dgm:pt>
  </dgm:ptLst>
  <dgm:cxnLst>
    <dgm:cxn modelId="{797A1EBE-4E92-47DC-A8E7-AA41A3E06DB0}" type="presOf" srcId="{EF800582-6FC2-455C-B0A3-95253F78C385}" destId="{A13D1764-5295-401E-A734-19E268AC4475}" srcOrd="0" destOrd="0" presId="urn:microsoft.com/office/officeart/2005/8/layout/radial4"/>
    <dgm:cxn modelId="{41427BDE-AB92-4F7B-9AC7-927031764D0A}" srcId="{D76FCD33-4EBD-468E-8EA4-C7D843D39ED5}" destId="{F1EF9298-6580-4A41-AEC4-4347433B1209}" srcOrd="0" destOrd="0" parTransId="{7A63874F-0AB1-4E38-8163-C9AC333CC4E5}" sibTransId="{2F3680EF-2258-4BCA-8C0E-B73824E7B324}"/>
    <dgm:cxn modelId="{96C93D1C-9173-4687-B196-F946796F6AF3}" srcId="{D76FCD33-4EBD-468E-8EA4-C7D843D39ED5}" destId="{94B136BD-DE62-4378-B126-073E84750AEF}" srcOrd="1" destOrd="0" parTransId="{EF800582-6FC2-455C-B0A3-95253F78C385}" sibTransId="{E7F39772-A398-4779-8348-0018E496ED17}"/>
    <dgm:cxn modelId="{92FFA938-0532-4848-A75C-9CA151BE73D9}" type="presOf" srcId="{D76FCD33-4EBD-468E-8EA4-C7D843D39ED5}" destId="{C22EE680-56B0-40B1-B481-F3CB5A435FA8}" srcOrd="0" destOrd="0" presId="urn:microsoft.com/office/officeart/2005/8/layout/radial4"/>
    <dgm:cxn modelId="{2C5EF3AA-403B-48E8-B621-7DF84B3E859A}" type="presOf" srcId="{F1EF9298-6580-4A41-AEC4-4347433B1209}" destId="{C54F06B3-D928-46F2-A48F-ACDC91944DEE}" srcOrd="0" destOrd="0" presId="urn:microsoft.com/office/officeart/2005/8/layout/radial4"/>
    <dgm:cxn modelId="{CAB50B73-1930-4AF7-8035-F707E26C4082}" type="presOf" srcId="{94B136BD-DE62-4378-B126-073E84750AEF}" destId="{C6E567F2-771E-4296-AD71-189BC497AC17}" srcOrd="0" destOrd="0" presId="urn:microsoft.com/office/officeart/2005/8/layout/radial4"/>
    <dgm:cxn modelId="{B7BFD0F4-D0E4-43AF-9314-E6E8100EA3A2}" srcId="{03E45C8B-BE49-4D93-8508-324B90D71EE1}" destId="{D76FCD33-4EBD-468E-8EA4-C7D843D39ED5}" srcOrd="0" destOrd="0" parTransId="{B09A38CF-49EB-493D-BEA3-6C4AA04C1DD8}" sibTransId="{E5DF7F55-12C4-4CFF-9D2A-9AE0E0E73B2F}"/>
    <dgm:cxn modelId="{C74745AD-EC99-42F0-A664-2B16363173CD}" type="presOf" srcId="{03E45C8B-BE49-4D93-8508-324B90D71EE1}" destId="{A4E47FC2-8B30-4683-A197-5169F948A4DE}" srcOrd="0" destOrd="0" presId="urn:microsoft.com/office/officeart/2005/8/layout/radial4"/>
    <dgm:cxn modelId="{03097C77-3A33-406B-AD6F-44CBB8A6C890}" type="presOf" srcId="{7A63874F-0AB1-4E38-8163-C9AC333CC4E5}" destId="{933F4FA1-D1DC-439F-BCDA-79233E3F3E12}" srcOrd="0" destOrd="0" presId="urn:microsoft.com/office/officeart/2005/8/layout/radial4"/>
    <dgm:cxn modelId="{57F96F43-458E-4D25-9F8B-48DD6D0FC819}" type="presParOf" srcId="{A4E47FC2-8B30-4683-A197-5169F948A4DE}" destId="{C22EE680-56B0-40B1-B481-F3CB5A435FA8}" srcOrd="0" destOrd="0" presId="urn:microsoft.com/office/officeart/2005/8/layout/radial4"/>
    <dgm:cxn modelId="{11D66950-B71A-4F40-8C93-CB5E4242C55D}" type="presParOf" srcId="{A4E47FC2-8B30-4683-A197-5169F948A4DE}" destId="{933F4FA1-D1DC-439F-BCDA-79233E3F3E12}" srcOrd="1" destOrd="0" presId="urn:microsoft.com/office/officeart/2005/8/layout/radial4"/>
    <dgm:cxn modelId="{E2B18D43-EFAC-462A-A55C-BB60D7C0C288}" type="presParOf" srcId="{A4E47FC2-8B30-4683-A197-5169F948A4DE}" destId="{C54F06B3-D928-46F2-A48F-ACDC91944DEE}" srcOrd="2" destOrd="0" presId="urn:microsoft.com/office/officeart/2005/8/layout/radial4"/>
    <dgm:cxn modelId="{FCB1F2A7-5EF0-439D-AD59-7747D4BC0EC1}" type="presParOf" srcId="{A4E47FC2-8B30-4683-A197-5169F948A4DE}" destId="{A13D1764-5295-401E-A734-19E268AC4475}" srcOrd="3" destOrd="0" presId="urn:microsoft.com/office/officeart/2005/8/layout/radial4"/>
    <dgm:cxn modelId="{0A9C16F5-4AD2-4B2E-9054-377BAE44E517}" type="presParOf" srcId="{A4E47FC2-8B30-4683-A197-5169F948A4DE}" destId="{C6E567F2-771E-4296-AD71-189BC497AC17}"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E45C8B-BE49-4D93-8508-324B90D71EE1}"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D76FCD33-4EBD-468E-8EA4-C7D843D39ED5}">
      <dgm:prSet phldrT="[Text]"/>
      <dgm:spPr>
        <a:solidFill>
          <a:schemeClr val="bg1">
            <a:lumMod val="85000"/>
          </a:schemeClr>
        </a:solidFill>
        <a:scene3d>
          <a:camera prst="orthographicFront"/>
          <a:lightRig rig="threePt" dir="t"/>
        </a:scene3d>
        <a:sp3d>
          <a:bevelT w="152400" h="50800" prst="softRound"/>
        </a:sp3d>
      </dgm:spPr>
      <dgm:t>
        <a:bodyPr/>
        <a:lstStyle/>
        <a:p>
          <a:r>
            <a:rPr lang="en-US" dirty="0" smtClean="0">
              <a:solidFill>
                <a:schemeClr val="tx1"/>
              </a:solidFill>
            </a:rPr>
            <a:t>3 Types of Writing</a:t>
          </a:r>
          <a:endParaRPr lang="en-US" dirty="0">
            <a:solidFill>
              <a:schemeClr val="tx1"/>
            </a:solidFill>
          </a:endParaRPr>
        </a:p>
      </dgm:t>
    </dgm:pt>
    <dgm:pt modelId="{B09A38CF-49EB-493D-BEA3-6C4AA04C1DD8}" type="parTrans" cxnId="{B7BFD0F4-D0E4-43AF-9314-E6E8100EA3A2}">
      <dgm:prSet/>
      <dgm:spPr/>
      <dgm:t>
        <a:bodyPr/>
        <a:lstStyle/>
        <a:p>
          <a:endParaRPr lang="en-US"/>
        </a:p>
      </dgm:t>
    </dgm:pt>
    <dgm:pt modelId="{E5DF7F55-12C4-4CFF-9D2A-9AE0E0E73B2F}" type="sibTrans" cxnId="{B7BFD0F4-D0E4-43AF-9314-E6E8100EA3A2}">
      <dgm:prSet/>
      <dgm:spPr/>
      <dgm:t>
        <a:bodyPr/>
        <a:lstStyle/>
        <a:p>
          <a:endParaRPr lang="en-US"/>
        </a:p>
      </dgm:t>
    </dgm:pt>
    <dgm:pt modelId="{F1EF9298-6580-4A41-AEC4-4347433B1209}">
      <dgm:prSet phldrT="[Text]"/>
      <dgm:spPr>
        <a:scene3d>
          <a:camera prst="orthographicFront"/>
          <a:lightRig rig="threePt" dir="t"/>
        </a:scene3d>
        <a:sp3d>
          <a:bevelT prst="slope"/>
        </a:sp3d>
      </dgm:spPr>
      <dgm:t>
        <a:bodyPr/>
        <a:lstStyle/>
        <a:p>
          <a:r>
            <a:rPr lang="en-US" dirty="0" smtClean="0"/>
            <a:t>Standards 4-6</a:t>
          </a:r>
          <a:endParaRPr lang="en-US" dirty="0"/>
        </a:p>
      </dgm:t>
    </dgm:pt>
    <dgm:pt modelId="{7A63874F-0AB1-4E38-8163-C9AC333CC4E5}" type="parTrans" cxnId="{41427BDE-AB92-4F7B-9AC7-927031764D0A}">
      <dgm:prSet/>
      <dgm:spPr/>
      <dgm:t>
        <a:bodyPr/>
        <a:lstStyle/>
        <a:p>
          <a:endParaRPr lang="en-US"/>
        </a:p>
      </dgm:t>
    </dgm:pt>
    <dgm:pt modelId="{2F3680EF-2258-4BCA-8C0E-B73824E7B324}" type="sibTrans" cxnId="{41427BDE-AB92-4F7B-9AC7-927031764D0A}">
      <dgm:prSet/>
      <dgm:spPr/>
      <dgm:t>
        <a:bodyPr/>
        <a:lstStyle/>
        <a:p>
          <a:endParaRPr lang="en-US"/>
        </a:p>
      </dgm:t>
    </dgm:pt>
    <dgm:pt modelId="{94B136BD-DE62-4378-B126-073E84750AEF}">
      <dgm:prSet phldrT="[Text]"/>
      <dgm:spPr>
        <a:scene3d>
          <a:camera prst="orthographicFront"/>
          <a:lightRig rig="threePt" dir="t"/>
        </a:scene3d>
        <a:sp3d>
          <a:bevelT w="114300" prst="hardEdge"/>
        </a:sp3d>
      </dgm:spPr>
      <dgm:t>
        <a:bodyPr/>
        <a:lstStyle/>
        <a:p>
          <a:r>
            <a:rPr lang="en-US" dirty="0" smtClean="0"/>
            <a:t>Standards 7-9</a:t>
          </a:r>
          <a:endParaRPr lang="en-US" dirty="0"/>
        </a:p>
      </dgm:t>
    </dgm:pt>
    <dgm:pt modelId="{EF800582-6FC2-455C-B0A3-95253F78C385}" type="parTrans" cxnId="{96C93D1C-9173-4687-B196-F946796F6AF3}">
      <dgm:prSet/>
      <dgm:spPr/>
      <dgm:t>
        <a:bodyPr/>
        <a:lstStyle/>
        <a:p>
          <a:endParaRPr lang="en-US"/>
        </a:p>
      </dgm:t>
    </dgm:pt>
    <dgm:pt modelId="{E7F39772-A398-4779-8348-0018E496ED17}" type="sibTrans" cxnId="{96C93D1C-9173-4687-B196-F946796F6AF3}">
      <dgm:prSet/>
      <dgm:spPr/>
      <dgm:t>
        <a:bodyPr/>
        <a:lstStyle/>
        <a:p>
          <a:endParaRPr lang="en-US"/>
        </a:p>
      </dgm:t>
    </dgm:pt>
    <dgm:pt modelId="{A4E47FC2-8B30-4683-A197-5169F948A4DE}" type="pres">
      <dgm:prSet presAssocID="{03E45C8B-BE49-4D93-8508-324B90D71EE1}" presName="cycle" presStyleCnt="0">
        <dgm:presLayoutVars>
          <dgm:chMax val="1"/>
          <dgm:dir/>
          <dgm:animLvl val="ctr"/>
          <dgm:resizeHandles val="exact"/>
        </dgm:presLayoutVars>
      </dgm:prSet>
      <dgm:spPr/>
      <dgm:t>
        <a:bodyPr/>
        <a:lstStyle/>
        <a:p>
          <a:endParaRPr lang="en-US"/>
        </a:p>
      </dgm:t>
    </dgm:pt>
    <dgm:pt modelId="{C22EE680-56B0-40B1-B481-F3CB5A435FA8}" type="pres">
      <dgm:prSet presAssocID="{D76FCD33-4EBD-468E-8EA4-C7D843D39ED5}" presName="centerShape" presStyleLbl="node0" presStyleIdx="0" presStyleCnt="1" custScaleX="126733"/>
      <dgm:spPr/>
      <dgm:t>
        <a:bodyPr/>
        <a:lstStyle/>
        <a:p>
          <a:endParaRPr lang="en-US"/>
        </a:p>
      </dgm:t>
    </dgm:pt>
    <dgm:pt modelId="{933F4FA1-D1DC-439F-BCDA-79233E3F3E12}" type="pres">
      <dgm:prSet presAssocID="{7A63874F-0AB1-4E38-8163-C9AC333CC4E5}" presName="parTrans" presStyleLbl="bgSibTrans2D1" presStyleIdx="0" presStyleCnt="2" custScaleX="110038"/>
      <dgm:spPr/>
      <dgm:t>
        <a:bodyPr/>
        <a:lstStyle/>
        <a:p>
          <a:endParaRPr lang="en-US"/>
        </a:p>
      </dgm:t>
    </dgm:pt>
    <dgm:pt modelId="{C54F06B3-D928-46F2-A48F-ACDC91944DEE}" type="pres">
      <dgm:prSet presAssocID="{F1EF9298-6580-4A41-AEC4-4347433B1209}" presName="node" presStyleLbl="node1" presStyleIdx="0" presStyleCnt="2">
        <dgm:presLayoutVars>
          <dgm:bulletEnabled val="1"/>
        </dgm:presLayoutVars>
      </dgm:prSet>
      <dgm:spPr/>
      <dgm:t>
        <a:bodyPr/>
        <a:lstStyle/>
        <a:p>
          <a:endParaRPr lang="en-US"/>
        </a:p>
      </dgm:t>
    </dgm:pt>
    <dgm:pt modelId="{A13D1764-5295-401E-A734-19E268AC4475}" type="pres">
      <dgm:prSet presAssocID="{EF800582-6FC2-455C-B0A3-95253F78C385}" presName="parTrans" presStyleLbl="bgSibTrans2D1" presStyleIdx="1" presStyleCnt="2" custScaleX="110037"/>
      <dgm:spPr/>
      <dgm:t>
        <a:bodyPr/>
        <a:lstStyle/>
        <a:p>
          <a:endParaRPr lang="en-US"/>
        </a:p>
      </dgm:t>
    </dgm:pt>
    <dgm:pt modelId="{C6E567F2-771E-4296-AD71-189BC497AC17}" type="pres">
      <dgm:prSet presAssocID="{94B136BD-DE62-4378-B126-073E84750AEF}" presName="node" presStyleLbl="node1" presStyleIdx="1" presStyleCnt="2">
        <dgm:presLayoutVars>
          <dgm:bulletEnabled val="1"/>
        </dgm:presLayoutVars>
      </dgm:prSet>
      <dgm:spPr/>
      <dgm:t>
        <a:bodyPr/>
        <a:lstStyle/>
        <a:p>
          <a:endParaRPr lang="en-US"/>
        </a:p>
      </dgm:t>
    </dgm:pt>
  </dgm:ptLst>
  <dgm:cxnLst>
    <dgm:cxn modelId="{3803FA39-D5AB-45BC-AC28-334BA5FE9F0B}" type="presOf" srcId="{7A63874F-0AB1-4E38-8163-C9AC333CC4E5}" destId="{933F4FA1-D1DC-439F-BCDA-79233E3F3E12}" srcOrd="0" destOrd="0" presId="urn:microsoft.com/office/officeart/2005/8/layout/radial4"/>
    <dgm:cxn modelId="{41427BDE-AB92-4F7B-9AC7-927031764D0A}" srcId="{D76FCD33-4EBD-468E-8EA4-C7D843D39ED5}" destId="{F1EF9298-6580-4A41-AEC4-4347433B1209}" srcOrd="0" destOrd="0" parTransId="{7A63874F-0AB1-4E38-8163-C9AC333CC4E5}" sibTransId="{2F3680EF-2258-4BCA-8C0E-B73824E7B324}"/>
    <dgm:cxn modelId="{BDB14C61-0A2C-40E0-8206-31A408328253}" type="presOf" srcId="{03E45C8B-BE49-4D93-8508-324B90D71EE1}" destId="{A4E47FC2-8B30-4683-A197-5169F948A4DE}" srcOrd="0" destOrd="0" presId="urn:microsoft.com/office/officeart/2005/8/layout/radial4"/>
    <dgm:cxn modelId="{96C93D1C-9173-4687-B196-F946796F6AF3}" srcId="{D76FCD33-4EBD-468E-8EA4-C7D843D39ED5}" destId="{94B136BD-DE62-4378-B126-073E84750AEF}" srcOrd="1" destOrd="0" parTransId="{EF800582-6FC2-455C-B0A3-95253F78C385}" sibTransId="{E7F39772-A398-4779-8348-0018E496ED17}"/>
    <dgm:cxn modelId="{D343FE50-9EBC-49CC-AC5E-805AA6A5012E}" type="presOf" srcId="{94B136BD-DE62-4378-B126-073E84750AEF}" destId="{C6E567F2-771E-4296-AD71-189BC497AC17}" srcOrd="0" destOrd="0" presId="urn:microsoft.com/office/officeart/2005/8/layout/radial4"/>
    <dgm:cxn modelId="{B7BFD0F4-D0E4-43AF-9314-E6E8100EA3A2}" srcId="{03E45C8B-BE49-4D93-8508-324B90D71EE1}" destId="{D76FCD33-4EBD-468E-8EA4-C7D843D39ED5}" srcOrd="0" destOrd="0" parTransId="{B09A38CF-49EB-493D-BEA3-6C4AA04C1DD8}" sibTransId="{E5DF7F55-12C4-4CFF-9D2A-9AE0E0E73B2F}"/>
    <dgm:cxn modelId="{AFBD0A53-E74C-4FDF-B030-0E3F02280A8B}" type="presOf" srcId="{F1EF9298-6580-4A41-AEC4-4347433B1209}" destId="{C54F06B3-D928-46F2-A48F-ACDC91944DEE}" srcOrd="0" destOrd="0" presId="urn:microsoft.com/office/officeart/2005/8/layout/radial4"/>
    <dgm:cxn modelId="{B16C89B5-4C66-41C6-9E98-9685F016E1DC}" type="presOf" srcId="{EF800582-6FC2-455C-B0A3-95253F78C385}" destId="{A13D1764-5295-401E-A734-19E268AC4475}" srcOrd="0" destOrd="0" presId="urn:microsoft.com/office/officeart/2005/8/layout/radial4"/>
    <dgm:cxn modelId="{9884CCD9-EB4F-4CFA-8F7F-303663734895}" type="presOf" srcId="{D76FCD33-4EBD-468E-8EA4-C7D843D39ED5}" destId="{C22EE680-56B0-40B1-B481-F3CB5A435FA8}" srcOrd="0" destOrd="0" presId="urn:microsoft.com/office/officeart/2005/8/layout/radial4"/>
    <dgm:cxn modelId="{94D5E4DB-77F5-428D-A8B0-9B9618D1E76A}" type="presParOf" srcId="{A4E47FC2-8B30-4683-A197-5169F948A4DE}" destId="{C22EE680-56B0-40B1-B481-F3CB5A435FA8}" srcOrd="0" destOrd="0" presId="urn:microsoft.com/office/officeart/2005/8/layout/radial4"/>
    <dgm:cxn modelId="{EEA0A6E1-B876-4127-A95E-41FBCF6B5EFD}" type="presParOf" srcId="{A4E47FC2-8B30-4683-A197-5169F948A4DE}" destId="{933F4FA1-D1DC-439F-BCDA-79233E3F3E12}" srcOrd="1" destOrd="0" presId="urn:microsoft.com/office/officeart/2005/8/layout/radial4"/>
    <dgm:cxn modelId="{06C24095-9D07-4A9F-8C81-6A89F4D5B54D}" type="presParOf" srcId="{A4E47FC2-8B30-4683-A197-5169F948A4DE}" destId="{C54F06B3-D928-46F2-A48F-ACDC91944DEE}" srcOrd="2" destOrd="0" presId="urn:microsoft.com/office/officeart/2005/8/layout/radial4"/>
    <dgm:cxn modelId="{0A3635EE-1F1B-4BCC-BEBF-9AA01231EA34}" type="presParOf" srcId="{A4E47FC2-8B30-4683-A197-5169F948A4DE}" destId="{A13D1764-5295-401E-A734-19E268AC4475}" srcOrd="3" destOrd="0" presId="urn:microsoft.com/office/officeart/2005/8/layout/radial4"/>
    <dgm:cxn modelId="{B16F4560-5150-420F-8A1A-585308C8A955}" type="presParOf" srcId="{A4E47FC2-8B30-4683-A197-5169F948A4DE}" destId="{C6E567F2-771E-4296-AD71-189BC497AC17}"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EE680-56B0-40B1-B481-F3CB5A435FA8}">
      <dsp:nvSpPr>
        <dsp:cNvPr id="0" name=""/>
        <dsp:cNvSpPr/>
      </dsp:nvSpPr>
      <dsp:spPr>
        <a:xfrm>
          <a:off x="1828796" y="1673750"/>
          <a:ext cx="2438406" cy="1924050"/>
        </a:xfrm>
        <a:prstGeom prst="ellipse">
          <a:avLst/>
        </a:prstGeom>
        <a:solidFill>
          <a:schemeClr val="bg1">
            <a:lumMod val="8500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3 Types of Writing</a:t>
          </a:r>
          <a:endParaRPr lang="en-US" sz="3100" kern="1200" dirty="0">
            <a:solidFill>
              <a:schemeClr val="tx1"/>
            </a:solidFill>
          </a:endParaRPr>
        </a:p>
      </dsp:txBody>
      <dsp:txXfrm>
        <a:off x="2185892" y="1955521"/>
        <a:ext cx="1724214" cy="1360508"/>
      </dsp:txXfrm>
    </dsp:sp>
    <dsp:sp modelId="{933F4FA1-D1DC-439F-BCDA-79233E3F3E12}">
      <dsp:nvSpPr>
        <dsp:cNvPr id="0" name=""/>
        <dsp:cNvSpPr/>
      </dsp:nvSpPr>
      <dsp:spPr>
        <a:xfrm rot="12900000">
          <a:off x="724066" y="1274318"/>
          <a:ext cx="1542273"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F06B3-D928-46F2-A48F-ACDC91944DEE}">
      <dsp:nvSpPr>
        <dsp:cNvPr id="0" name=""/>
        <dsp:cNvSpPr/>
      </dsp:nvSpPr>
      <dsp:spPr>
        <a:xfrm>
          <a:off x="7225"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4-6</a:t>
          </a:r>
          <a:endParaRPr lang="en-US" sz="2600" kern="1200" dirty="0"/>
        </a:p>
      </dsp:txBody>
      <dsp:txXfrm>
        <a:off x="50054" y="458228"/>
        <a:ext cx="1742189" cy="1376620"/>
      </dsp:txXfrm>
    </dsp:sp>
    <dsp:sp modelId="{A13D1764-5295-401E-A734-19E268AC4475}">
      <dsp:nvSpPr>
        <dsp:cNvPr id="0" name=""/>
        <dsp:cNvSpPr/>
      </dsp:nvSpPr>
      <dsp:spPr>
        <a:xfrm rot="19500000">
          <a:off x="3829666" y="1274318"/>
          <a:ext cx="1542259"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567F2-771E-4296-AD71-189BC497AC17}">
      <dsp:nvSpPr>
        <dsp:cNvPr id="0" name=""/>
        <dsp:cNvSpPr/>
      </dsp:nvSpPr>
      <dsp:spPr>
        <a:xfrm>
          <a:off x="4260927"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7-9</a:t>
          </a:r>
          <a:endParaRPr lang="en-US" sz="2600" kern="1200" dirty="0"/>
        </a:p>
      </dsp:txBody>
      <dsp:txXfrm>
        <a:off x="4303756" y="458228"/>
        <a:ext cx="1742189" cy="1376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EE680-56B0-40B1-B481-F3CB5A435FA8}">
      <dsp:nvSpPr>
        <dsp:cNvPr id="0" name=""/>
        <dsp:cNvSpPr/>
      </dsp:nvSpPr>
      <dsp:spPr>
        <a:xfrm>
          <a:off x="1828796" y="1673750"/>
          <a:ext cx="2438406" cy="1924050"/>
        </a:xfrm>
        <a:prstGeom prst="ellipse">
          <a:avLst/>
        </a:prstGeom>
        <a:solidFill>
          <a:schemeClr val="bg1">
            <a:lumMod val="8500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3 Types of Writing</a:t>
          </a:r>
          <a:endParaRPr lang="en-US" sz="3100" kern="1200" dirty="0">
            <a:solidFill>
              <a:schemeClr val="tx1"/>
            </a:solidFill>
          </a:endParaRPr>
        </a:p>
      </dsp:txBody>
      <dsp:txXfrm>
        <a:off x="2185892" y="1955521"/>
        <a:ext cx="1724214" cy="1360508"/>
      </dsp:txXfrm>
    </dsp:sp>
    <dsp:sp modelId="{933F4FA1-D1DC-439F-BCDA-79233E3F3E12}">
      <dsp:nvSpPr>
        <dsp:cNvPr id="0" name=""/>
        <dsp:cNvSpPr/>
      </dsp:nvSpPr>
      <dsp:spPr>
        <a:xfrm rot="12900000">
          <a:off x="724066" y="1274318"/>
          <a:ext cx="1542273"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F06B3-D928-46F2-A48F-ACDC91944DEE}">
      <dsp:nvSpPr>
        <dsp:cNvPr id="0" name=""/>
        <dsp:cNvSpPr/>
      </dsp:nvSpPr>
      <dsp:spPr>
        <a:xfrm>
          <a:off x="7225"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4-6</a:t>
          </a:r>
          <a:endParaRPr lang="en-US" sz="2600" kern="1200" dirty="0"/>
        </a:p>
      </dsp:txBody>
      <dsp:txXfrm>
        <a:off x="50054" y="458228"/>
        <a:ext cx="1742189" cy="1376620"/>
      </dsp:txXfrm>
    </dsp:sp>
    <dsp:sp modelId="{A13D1764-5295-401E-A734-19E268AC4475}">
      <dsp:nvSpPr>
        <dsp:cNvPr id="0" name=""/>
        <dsp:cNvSpPr/>
      </dsp:nvSpPr>
      <dsp:spPr>
        <a:xfrm rot="19500000">
          <a:off x="3829666" y="1274318"/>
          <a:ext cx="1542259"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567F2-771E-4296-AD71-189BC497AC17}">
      <dsp:nvSpPr>
        <dsp:cNvPr id="0" name=""/>
        <dsp:cNvSpPr/>
      </dsp:nvSpPr>
      <dsp:spPr>
        <a:xfrm>
          <a:off x="4260927"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7-9</a:t>
          </a:r>
          <a:endParaRPr lang="en-US" sz="2600" kern="1200" dirty="0"/>
        </a:p>
      </dsp:txBody>
      <dsp:txXfrm>
        <a:off x="4303756" y="458228"/>
        <a:ext cx="1742189" cy="1376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EE680-56B0-40B1-B481-F3CB5A435FA8}">
      <dsp:nvSpPr>
        <dsp:cNvPr id="0" name=""/>
        <dsp:cNvSpPr/>
      </dsp:nvSpPr>
      <dsp:spPr>
        <a:xfrm>
          <a:off x="1828796" y="1673750"/>
          <a:ext cx="2438406" cy="1924050"/>
        </a:xfrm>
        <a:prstGeom prst="ellipse">
          <a:avLst/>
        </a:prstGeom>
        <a:solidFill>
          <a:schemeClr val="bg1">
            <a:lumMod val="8500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3 Types of Writing</a:t>
          </a:r>
          <a:endParaRPr lang="en-US" sz="3100" kern="1200" dirty="0">
            <a:solidFill>
              <a:schemeClr val="tx1"/>
            </a:solidFill>
          </a:endParaRPr>
        </a:p>
      </dsp:txBody>
      <dsp:txXfrm>
        <a:off x="2185892" y="1955521"/>
        <a:ext cx="1724214" cy="1360508"/>
      </dsp:txXfrm>
    </dsp:sp>
    <dsp:sp modelId="{933F4FA1-D1DC-439F-BCDA-79233E3F3E12}">
      <dsp:nvSpPr>
        <dsp:cNvPr id="0" name=""/>
        <dsp:cNvSpPr/>
      </dsp:nvSpPr>
      <dsp:spPr>
        <a:xfrm rot="12900000">
          <a:off x="724066" y="1274318"/>
          <a:ext cx="1542273"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F06B3-D928-46F2-A48F-ACDC91944DEE}">
      <dsp:nvSpPr>
        <dsp:cNvPr id="0" name=""/>
        <dsp:cNvSpPr/>
      </dsp:nvSpPr>
      <dsp:spPr>
        <a:xfrm>
          <a:off x="7225"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4-6</a:t>
          </a:r>
          <a:endParaRPr lang="en-US" sz="2600" kern="1200" dirty="0"/>
        </a:p>
      </dsp:txBody>
      <dsp:txXfrm>
        <a:off x="50054" y="458228"/>
        <a:ext cx="1742189" cy="1376620"/>
      </dsp:txXfrm>
    </dsp:sp>
    <dsp:sp modelId="{A13D1764-5295-401E-A734-19E268AC4475}">
      <dsp:nvSpPr>
        <dsp:cNvPr id="0" name=""/>
        <dsp:cNvSpPr/>
      </dsp:nvSpPr>
      <dsp:spPr>
        <a:xfrm rot="19500000">
          <a:off x="3829666" y="1274318"/>
          <a:ext cx="1542259"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567F2-771E-4296-AD71-189BC497AC17}">
      <dsp:nvSpPr>
        <dsp:cNvPr id="0" name=""/>
        <dsp:cNvSpPr/>
      </dsp:nvSpPr>
      <dsp:spPr>
        <a:xfrm>
          <a:off x="4260927"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7-9</a:t>
          </a:r>
          <a:endParaRPr lang="en-US" sz="2600" kern="1200" dirty="0"/>
        </a:p>
      </dsp:txBody>
      <dsp:txXfrm>
        <a:off x="4303756" y="458228"/>
        <a:ext cx="1742189" cy="1376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EE680-56B0-40B1-B481-F3CB5A435FA8}">
      <dsp:nvSpPr>
        <dsp:cNvPr id="0" name=""/>
        <dsp:cNvSpPr/>
      </dsp:nvSpPr>
      <dsp:spPr>
        <a:xfrm>
          <a:off x="1828796" y="1673750"/>
          <a:ext cx="2438406" cy="1924050"/>
        </a:xfrm>
        <a:prstGeom prst="ellipse">
          <a:avLst/>
        </a:prstGeom>
        <a:solidFill>
          <a:schemeClr val="bg1">
            <a:lumMod val="8500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3 Types of Writing</a:t>
          </a:r>
          <a:endParaRPr lang="en-US" sz="3100" kern="1200" dirty="0">
            <a:solidFill>
              <a:schemeClr val="tx1"/>
            </a:solidFill>
          </a:endParaRPr>
        </a:p>
      </dsp:txBody>
      <dsp:txXfrm>
        <a:off x="2185892" y="1955521"/>
        <a:ext cx="1724214" cy="1360508"/>
      </dsp:txXfrm>
    </dsp:sp>
    <dsp:sp modelId="{933F4FA1-D1DC-439F-BCDA-79233E3F3E12}">
      <dsp:nvSpPr>
        <dsp:cNvPr id="0" name=""/>
        <dsp:cNvSpPr/>
      </dsp:nvSpPr>
      <dsp:spPr>
        <a:xfrm rot="12900000">
          <a:off x="724066" y="1274318"/>
          <a:ext cx="1542273"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F06B3-D928-46F2-A48F-ACDC91944DEE}">
      <dsp:nvSpPr>
        <dsp:cNvPr id="0" name=""/>
        <dsp:cNvSpPr/>
      </dsp:nvSpPr>
      <dsp:spPr>
        <a:xfrm>
          <a:off x="7225"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4-6</a:t>
          </a:r>
          <a:endParaRPr lang="en-US" sz="2600" kern="1200" dirty="0"/>
        </a:p>
      </dsp:txBody>
      <dsp:txXfrm>
        <a:off x="50054" y="458228"/>
        <a:ext cx="1742189" cy="1376620"/>
      </dsp:txXfrm>
    </dsp:sp>
    <dsp:sp modelId="{A13D1764-5295-401E-A734-19E268AC4475}">
      <dsp:nvSpPr>
        <dsp:cNvPr id="0" name=""/>
        <dsp:cNvSpPr/>
      </dsp:nvSpPr>
      <dsp:spPr>
        <a:xfrm rot="19500000">
          <a:off x="3829666" y="1274318"/>
          <a:ext cx="1542259"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567F2-771E-4296-AD71-189BC497AC17}">
      <dsp:nvSpPr>
        <dsp:cNvPr id="0" name=""/>
        <dsp:cNvSpPr/>
      </dsp:nvSpPr>
      <dsp:spPr>
        <a:xfrm>
          <a:off x="4260927"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7-9</a:t>
          </a:r>
          <a:endParaRPr lang="en-US" sz="2600" kern="1200" dirty="0"/>
        </a:p>
      </dsp:txBody>
      <dsp:txXfrm>
        <a:off x="4303756" y="458228"/>
        <a:ext cx="1742189" cy="13766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2EE680-56B0-40B1-B481-F3CB5A435FA8}">
      <dsp:nvSpPr>
        <dsp:cNvPr id="0" name=""/>
        <dsp:cNvSpPr/>
      </dsp:nvSpPr>
      <dsp:spPr>
        <a:xfrm>
          <a:off x="1828796" y="1673750"/>
          <a:ext cx="2438406" cy="1924050"/>
        </a:xfrm>
        <a:prstGeom prst="ellipse">
          <a:avLst/>
        </a:prstGeom>
        <a:solidFill>
          <a:schemeClr val="bg1">
            <a:lumMod val="8500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solidFill>
                <a:schemeClr val="tx1"/>
              </a:solidFill>
            </a:rPr>
            <a:t>3 Types of Writing</a:t>
          </a:r>
          <a:endParaRPr lang="en-US" sz="3100" kern="1200" dirty="0">
            <a:solidFill>
              <a:schemeClr val="tx1"/>
            </a:solidFill>
          </a:endParaRPr>
        </a:p>
      </dsp:txBody>
      <dsp:txXfrm>
        <a:off x="2185892" y="1955521"/>
        <a:ext cx="1724214" cy="1360508"/>
      </dsp:txXfrm>
    </dsp:sp>
    <dsp:sp modelId="{933F4FA1-D1DC-439F-BCDA-79233E3F3E12}">
      <dsp:nvSpPr>
        <dsp:cNvPr id="0" name=""/>
        <dsp:cNvSpPr/>
      </dsp:nvSpPr>
      <dsp:spPr>
        <a:xfrm rot="12900000">
          <a:off x="724066" y="1274318"/>
          <a:ext cx="1542273"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F06B3-D928-46F2-A48F-ACDC91944DEE}">
      <dsp:nvSpPr>
        <dsp:cNvPr id="0" name=""/>
        <dsp:cNvSpPr/>
      </dsp:nvSpPr>
      <dsp:spPr>
        <a:xfrm>
          <a:off x="7225"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prst="slope"/>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4-6</a:t>
          </a:r>
          <a:endParaRPr lang="en-US" sz="2600" kern="1200" dirty="0"/>
        </a:p>
      </dsp:txBody>
      <dsp:txXfrm>
        <a:off x="50054" y="458228"/>
        <a:ext cx="1742189" cy="1376620"/>
      </dsp:txXfrm>
    </dsp:sp>
    <dsp:sp modelId="{A13D1764-5295-401E-A734-19E268AC4475}">
      <dsp:nvSpPr>
        <dsp:cNvPr id="0" name=""/>
        <dsp:cNvSpPr/>
      </dsp:nvSpPr>
      <dsp:spPr>
        <a:xfrm rot="19500000">
          <a:off x="3829666" y="1274318"/>
          <a:ext cx="1542259" cy="548354"/>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E567F2-771E-4296-AD71-189BC497AC17}">
      <dsp:nvSpPr>
        <dsp:cNvPr id="0" name=""/>
        <dsp:cNvSpPr/>
      </dsp:nvSpPr>
      <dsp:spPr>
        <a:xfrm>
          <a:off x="4260927" y="415399"/>
          <a:ext cx="1827847" cy="1462278"/>
        </a:xfrm>
        <a:prstGeom prst="roundRect">
          <a:avLst>
            <a:gd name="adj" fmla="val 10000"/>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Standards 7-9</a:t>
          </a:r>
          <a:endParaRPr lang="en-US" sz="2600" kern="1200" dirty="0"/>
        </a:p>
      </dsp:txBody>
      <dsp:txXfrm>
        <a:off x="4303756" y="458228"/>
        <a:ext cx="1742189" cy="137662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799" cy="464820"/>
          </a:xfrm>
          <a:prstGeom prst="rect">
            <a:avLst/>
          </a:prstGeom>
        </p:spPr>
        <p:txBody>
          <a:bodyPr vert="horz" lIns="91802" tIns="45902" rIns="91802" bIns="45902" rtlCol="0"/>
          <a:lstStyle>
            <a:lvl1pPr algn="l">
              <a:defRPr sz="1100"/>
            </a:lvl1pPr>
          </a:lstStyle>
          <a:p>
            <a:endParaRPr lang="en-US"/>
          </a:p>
        </p:txBody>
      </p:sp>
      <p:sp>
        <p:nvSpPr>
          <p:cNvPr id="3" name="Date Placeholder 2"/>
          <p:cNvSpPr>
            <a:spLocks noGrp="1"/>
          </p:cNvSpPr>
          <p:nvPr>
            <p:ph type="dt" sz="quarter" idx="1"/>
          </p:nvPr>
        </p:nvSpPr>
        <p:spPr>
          <a:xfrm>
            <a:off x="3884614" y="0"/>
            <a:ext cx="2971799" cy="464820"/>
          </a:xfrm>
          <a:prstGeom prst="rect">
            <a:avLst/>
          </a:prstGeom>
        </p:spPr>
        <p:txBody>
          <a:bodyPr vert="horz" lIns="91802" tIns="45902" rIns="91802" bIns="45902" rtlCol="0"/>
          <a:lstStyle>
            <a:lvl1pPr algn="r">
              <a:defRPr sz="1100"/>
            </a:lvl1pPr>
          </a:lstStyle>
          <a:p>
            <a:endParaRPr lang="en-US"/>
          </a:p>
        </p:txBody>
      </p:sp>
      <p:sp>
        <p:nvSpPr>
          <p:cNvPr id="4" name="Footer Placeholder 3"/>
          <p:cNvSpPr>
            <a:spLocks noGrp="1"/>
          </p:cNvSpPr>
          <p:nvPr>
            <p:ph type="ftr" sz="quarter" idx="2"/>
          </p:nvPr>
        </p:nvSpPr>
        <p:spPr>
          <a:xfrm>
            <a:off x="2" y="8829968"/>
            <a:ext cx="2971799" cy="464820"/>
          </a:xfrm>
          <a:prstGeom prst="rect">
            <a:avLst/>
          </a:prstGeom>
        </p:spPr>
        <p:txBody>
          <a:bodyPr vert="horz" lIns="91802" tIns="45902" rIns="91802" bIns="45902" rtlCol="0" anchor="b"/>
          <a:lstStyle>
            <a:lvl1pPr algn="l">
              <a:defRPr sz="1100"/>
            </a:lvl1pPr>
          </a:lstStyle>
          <a:p>
            <a:endParaRPr lang="en-US"/>
          </a:p>
        </p:txBody>
      </p:sp>
      <p:sp>
        <p:nvSpPr>
          <p:cNvPr id="5" name="Slide Number Placeholder 4"/>
          <p:cNvSpPr>
            <a:spLocks noGrp="1"/>
          </p:cNvSpPr>
          <p:nvPr>
            <p:ph type="sldNum" sz="quarter" idx="3"/>
          </p:nvPr>
        </p:nvSpPr>
        <p:spPr>
          <a:xfrm>
            <a:off x="3884614" y="8829968"/>
            <a:ext cx="2971799" cy="464820"/>
          </a:xfrm>
          <a:prstGeom prst="rect">
            <a:avLst/>
          </a:prstGeom>
        </p:spPr>
        <p:txBody>
          <a:bodyPr vert="horz" lIns="91802" tIns="45902" rIns="91802" bIns="45902" rtlCol="0" anchor="b"/>
          <a:lstStyle>
            <a:lvl1pPr algn="r">
              <a:defRPr sz="1100"/>
            </a:lvl1pPr>
          </a:lstStyle>
          <a:p>
            <a:fld id="{81740F59-208F-AE4F-86A8-36BE8668CC80}" type="slidenum">
              <a:rPr lang="en-US" smtClean="0"/>
              <a:pPr/>
              <a:t>‹#›</a:t>
            </a:fld>
            <a:endParaRPr lang="en-US"/>
          </a:p>
        </p:txBody>
      </p:sp>
    </p:spTree>
    <p:extLst>
      <p:ext uri="{BB962C8B-B14F-4D97-AF65-F5344CB8AC3E}">
        <p14:creationId xmlns:p14="http://schemas.microsoft.com/office/powerpoint/2010/main" val="15952416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1799" cy="464820"/>
          </a:xfrm>
          <a:prstGeom prst="rect">
            <a:avLst/>
          </a:prstGeom>
        </p:spPr>
        <p:txBody>
          <a:bodyPr vert="horz" lIns="91802" tIns="45902" rIns="91802" bIns="45902" rtlCol="0"/>
          <a:lstStyle>
            <a:lvl1pPr algn="l">
              <a:defRPr sz="1100"/>
            </a:lvl1pPr>
          </a:lstStyle>
          <a:p>
            <a:endParaRPr lang="en-US"/>
          </a:p>
        </p:txBody>
      </p:sp>
      <p:sp>
        <p:nvSpPr>
          <p:cNvPr id="3" name="Date Placeholder 2"/>
          <p:cNvSpPr>
            <a:spLocks noGrp="1"/>
          </p:cNvSpPr>
          <p:nvPr>
            <p:ph type="dt" idx="1"/>
          </p:nvPr>
        </p:nvSpPr>
        <p:spPr>
          <a:xfrm>
            <a:off x="3884614" y="0"/>
            <a:ext cx="2971799" cy="464820"/>
          </a:xfrm>
          <a:prstGeom prst="rect">
            <a:avLst/>
          </a:prstGeom>
        </p:spPr>
        <p:txBody>
          <a:bodyPr vert="horz" lIns="91802" tIns="45902" rIns="91802" bIns="45902" rtlCol="0"/>
          <a:lstStyle>
            <a:lvl1pPr algn="r">
              <a:defRPr sz="1100"/>
            </a:lvl1pPr>
          </a:lstStyle>
          <a:p>
            <a:endParaRPr lang="en-US"/>
          </a:p>
        </p:txBody>
      </p:sp>
      <p:sp>
        <p:nvSpPr>
          <p:cNvPr id="4" name="Slide Image Placeholder 3"/>
          <p:cNvSpPr>
            <a:spLocks noGrp="1" noRot="1" noChangeAspect="1"/>
          </p:cNvSpPr>
          <p:nvPr>
            <p:ph type="sldImg" idx="2"/>
          </p:nvPr>
        </p:nvSpPr>
        <p:spPr>
          <a:xfrm>
            <a:off x="1104900" y="698500"/>
            <a:ext cx="4649788" cy="3487738"/>
          </a:xfrm>
          <a:prstGeom prst="rect">
            <a:avLst/>
          </a:prstGeom>
          <a:noFill/>
          <a:ln w="12700">
            <a:solidFill>
              <a:prstClr val="black"/>
            </a:solidFill>
          </a:ln>
        </p:spPr>
        <p:txBody>
          <a:bodyPr vert="horz" lIns="91802" tIns="45902" rIns="91802" bIns="45902" rtlCol="0" anchor="ctr"/>
          <a:lstStyle/>
          <a:p>
            <a:endParaRPr lang="en-US"/>
          </a:p>
        </p:txBody>
      </p:sp>
      <p:sp>
        <p:nvSpPr>
          <p:cNvPr id="5" name="Notes Placeholder 4"/>
          <p:cNvSpPr>
            <a:spLocks noGrp="1"/>
          </p:cNvSpPr>
          <p:nvPr>
            <p:ph type="body" sz="quarter" idx="3"/>
          </p:nvPr>
        </p:nvSpPr>
        <p:spPr>
          <a:xfrm>
            <a:off x="685801" y="4415791"/>
            <a:ext cx="5486400" cy="4183380"/>
          </a:xfrm>
          <a:prstGeom prst="rect">
            <a:avLst/>
          </a:prstGeom>
        </p:spPr>
        <p:txBody>
          <a:bodyPr vert="horz" lIns="91802" tIns="45902" rIns="91802" bIns="4590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8"/>
            <a:ext cx="2971799" cy="464820"/>
          </a:xfrm>
          <a:prstGeom prst="rect">
            <a:avLst/>
          </a:prstGeom>
        </p:spPr>
        <p:txBody>
          <a:bodyPr vert="horz" lIns="91802" tIns="45902" rIns="91802" bIns="45902" rtlCol="0" anchor="b"/>
          <a:lstStyle>
            <a:lvl1pPr algn="l">
              <a:defRPr sz="1100"/>
            </a:lvl1pPr>
          </a:lstStyle>
          <a:p>
            <a:endParaRPr lang="en-US"/>
          </a:p>
        </p:txBody>
      </p:sp>
      <p:sp>
        <p:nvSpPr>
          <p:cNvPr id="7" name="Slide Number Placeholder 6"/>
          <p:cNvSpPr>
            <a:spLocks noGrp="1"/>
          </p:cNvSpPr>
          <p:nvPr>
            <p:ph type="sldNum" sz="quarter" idx="5"/>
          </p:nvPr>
        </p:nvSpPr>
        <p:spPr>
          <a:xfrm>
            <a:off x="3884614" y="8829968"/>
            <a:ext cx="2971799" cy="464820"/>
          </a:xfrm>
          <a:prstGeom prst="rect">
            <a:avLst/>
          </a:prstGeom>
        </p:spPr>
        <p:txBody>
          <a:bodyPr vert="horz" lIns="91802" tIns="45902" rIns="91802" bIns="45902" rtlCol="0" anchor="b"/>
          <a:lstStyle>
            <a:lvl1pPr algn="r">
              <a:defRPr sz="1100"/>
            </a:lvl1pPr>
          </a:lstStyle>
          <a:p>
            <a:fld id="{D7721094-B84F-A645-9200-6AE5FEAFF063}" type="slidenum">
              <a:rPr lang="en-US" smtClean="0"/>
              <a:pPr/>
              <a:t>‹#›</a:t>
            </a:fld>
            <a:endParaRPr lang="en-US"/>
          </a:p>
        </p:txBody>
      </p:sp>
    </p:spTree>
    <p:extLst>
      <p:ext uri="{BB962C8B-B14F-4D97-AF65-F5344CB8AC3E}">
        <p14:creationId xmlns:p14="http://schemas.microsoft.com/office/powerpoint/2010/main" val="515801138"/>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langwitches.org/blog/2009/02/21/teaching-informationresearch-skills-in-elementary-school/"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items</a:t>
            </a:r>
            <a:r>
              <a:rPr lang="en-US" baseline="0" dirty="0" smtClean="0"/>
              <a:t> in the “must haves” are necessary for the workshop.  The one handout listed here is a “must have”  because of the details we want all participants to learn about the writing tasks expected at their grade level.</a:t>
            </a:r>
            <a:endParaRPr lang="en-US" dirty="0" smtClean="0"/>
          </a:p>
          <a:p>
            <a:r>
              <a:rPr lang="en-US" dirty="0" smtClean="0"/>
              <a:t>The optional idea listed on this slide</a:t>
            </a:r>
            <a:r>
              <a:rPr lang="en-US" baseline="0" dirty="0" smtClean="0"/>
              <a:t> is for presenters who feel their audience would benefit from reading writing research about writing best practices.  The documents you can choose from are on the </a:t>
            </a:r>
            <a:r>
              <a:rPr lang="en-US" baseline="0" dirty="0" err="1" smtClean="0"/>
              <a:t>ilwritingmatters</a:t>
            </a:r>
            <a:r>
              <a:rPr lang="en-US" baseline="0" dirty="0" smtClean="0"/>
              <a:t> </a:t>
            </a:r>
            <a:r>
              <a:rPr lang="en-US" baseline="0" dirty="0" err="1" smtClean="0"/>
              <a:t>webite</a:t>
            </a:r>
            <a:r>
              <a:rPr lang="en-US" baseline="0" dirty="0" smtClean="0"/>
              <a:t> homepage.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a:t>
            </a:fld>
            <a:endParaRPr lang="en-US"/>
          </a:p>
        </p:txBody>
      </p:sp>
    </p:spTree>
    <p:extLst>
      <p:ext uri="{BB962C8B-B14F-4D97-AF65-F5344CB8AC3E}">
        <p14:creationId xmlns:p14="http://schemas.microsoft.com/office/powerpoint/2010/main" val="2778063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000" b="1">
                <a:solidFill>
                  <a:schemeClr val="tx1"/>
                </a:solidFill>
                <a:latin typeface="Arial" pitchFamily="34" charset="0"/>
                <a:ea typeface="ＭＳ Ｐゴシック" pitchFamily="34" charset="-128"/>
              </a:defRPr>
            </a:lvl1pPr>
            <a:lvl2pPr marL="749952" indent="-288443">
              <a:defRPr sz="6000" b="1">
                <a:solidFill>
                  <a:schemeClr val="tx1"/>
                </a:solidFill>
                <a:latin typeface="Arial" pitchFamily="34" charset="0"/>
                <a:ea typeface="ＭＳ Ｐゴシック" pitchFamily="34" charset="-128"/>
              </a:defRPr>
            </a:lvl2pPr>
            <a:lvl3pPr marL="1153772" indent="-230754">
              <a:defRPr sz="6000" b="1">
                <a:solidFill>
                  <a:schemeClr val="tx1"/>
                </a:solidFill>
                <a:latin typeface="Arial" pitchFamily="34" charset="0"/>
                <a:ea typeface="ＭＳ Ｐゴシック" pitchFamily="34" charset="-128"/>
              </a:defRPr>
            </a:lvl3pPr>
            <a:lvl4pPr marL="1615281" indent="-230754">
              <a:defRPr sz="6000" b="1">
                <a:solidFill>
                  <a:schemeClr val="tx1"/>
                </a:solidFill>
                <a:latin typeface="Arial" pitchFamily="34" charset="0"/>
                <a:ea typeface="ＭＳ Ｐゴシック" pitchFamily="34" charset="-128"/>
              </a:defRPr>
            </a:lvl4pPr>
            <a:lvl5pPr marL="2076791" indent="-230754">
              <a:defRPr sz="6000" b="1">
                <a:solidFill>
                  <a:schemeClr val="tx1"/>
                </a:solidFill>
                <a:latin typeface="Arial" pitchFamily="34" charset="0"/>
                <a:ea typeface="ＭＳ Ｐゴシック" pitchFamily="34" charset="-128"/>
              </a:defRPr>
            </a:lvl5pPr>
            <a:lvl6pPr marL="2538300"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99809"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61318"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922827"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fld id="{5EBB2397-CA52-48B1-8B92-D9FA4018DC58}" type="slidenum">
              <a:rPr lang="en-US" altLang="en-US" sz="1200" b="0"/>
              <a:pPr/>
              <a:t>11</a:t>
            </a:fld>
            <a:endParaRPr lang="en-US" altLang="en-US" sz="1200" b="0"/>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latin typeface="Arial" pitchFamily="34" charset="0"/>
                <a:ea typeface="ＭＳ Ｐゴシック" pitchFamily="34" charset="-128"/>
              </a:rPr>
              <a:t>At</a:t>
            </a:r>
            <a:r>
              <a:rPr lang="en-US" altLang="en-US" baseline="0" dirty="0" smtClean="0">
                <a:latin typeface="Arial" pitchFamily="34" charset="0"/>
                <a:ea typeface="ＭＳ Ｐゴシック" pitchFamily="34" charset="-128"/>
              </a:rPr>
              <a:t> first we need to remind ourselves how students learn.  A model for success for our students comes from Fisher and Frey.</a:t>
            </a:r>
            <a:endParaRPr lang="en-US" altLang="en-US" dirty="0" smtClean="0">
              <a:latin typeface="Arial" pitchFamily="34" charset="0"/>
              <a:ea typeface="ＭＳ Ｐゴシック" pitchFamily="34" charset="-128"/>
            </a:endParaRPr>
          </a:p>
          <a:p>
            <a:pPr eaLnBrk="1" hangingPunct="1"/>
            <a:r>
              <a:rPr lang="en-US" altLang="en-US" dirty="0" smtClean="0">
                <a:latin typeface="Arial" pitchFamily="34" charset="0"/>
                <a:ea typeface="ＭＳ Ｐゴシック" pitchFamily="34" charset="-128"/>
              </a:rPr>
              <a:t>Teaching and learning anything requires a reminder on how students learn.  The Gradual Release of Responsibility model show us the 4 components necessary for success in learning.</a:t>
            </a:r>
          </a:p>
          <a:p>
            <a:pPr eaLnBrk="1" hangingPunct="1"/>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83361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000" b="1">
                <a:solidFill>
                  <a:schemeClr val="tx1"/>
                </a:solidFill>
                <a:latin typeface="Arial" pitchFamily="34" charset="0"/>
                <a:ea typeface="ＭＳ Ｐゴシック" pitchFamily="34" charset="-128"/>
              </a:defRPr>
            </a:lvl1pPr>
            <a:lvl2pPr marL="749952" indent="-288443">
              <a:defRPr sz="6000" b="1">
                <a:solidFill>
                  <a:schemeClr val="tx1"/>
                </a:solidFill>
                <a:latin typeface="Arial" pitchFamily="34" charset="0"/>
                <a:ea typeface="ＭＳ Ｐゴシック" pitchFamily="34" charset="-128"/>
              </a:defRPr>
            </a:lvl2pPr>
            <a:lvl3pPr marL="1153772" indent="-230754">
              <a:defRPr sz="6000" b="1">
                <a:solidFill>
                  <a:schemeClr val="tx1"/>
                </a:solidFill>
                <a:latin typeface="Arial" pitchFamily="34" charset="0"/>
                <a:ea typeface="ＭＳ Ｐゴシック" pitchFamily="34" charset="-128"/>
              </a:defRPr>
            </a:lvl3pPr>
            <a:lvl4pPr marL="1615281" indent="-230754">
              <a:defRPr sz="6000" b="1">
                <a:solidFill>
                  <a:schemeClr val="tx1"/>
                </a:solidFill>
                <a:latin typeface="Arial" pitchFamily="34" charset="0"/>
                <a:ea typeface="ＭＳ Ｐゴシック" pitchFamily="34" charset="-128"/>
              </a:defRPr>
            </a:lvl4pPr>
            <a:lvl5pPr marL="2076791" indent="-230754">
              <a:defRPr sz="6000" b="1">
                <a:solidFill>
                  <a:schemeClr val="tx1"/>
                </a:solidFill>
                <a:latin typeface="Arial" pitchFamily="34" charset="0"/>
                <a:ea typeface="ＭＳ Ｐゴシック" pitchFamily="34" charset="-128"/>
              </a:defRPr>
            </a:lvl5pPr>
            <a:lvl6pPr marL="2538300"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99809"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61318"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922827"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fld id="{95DD5BD1-1470-4D8B-8FD3-E84AD831E272}" type="slidenum">
              <a:rPr lang="en-US" altLang="en-US" sz="1200" b="0"/>
              <a:pPr/>
              <a:t>12</a:t>
            </a:fld>
            <a:endParaRPr lang="en-US" altLang="en-US" sz="1200" b="0"/>
          </a:p>
        </p:txBody>
      </p:sp>
      <p:sp>
        <p:nvSpPr>
          <p:cNvPr id="139267" name="Rectangle 2"/>
          <p:cNvSpPr>
            <a:spLocks noGrp="1" noRot="1" noChangeAspect="1" noChangeArrowheads="1" noTextEdit="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latin typeface="Arial" pitchFamily="34" charset="0"/>
                <a:ea typeface="ＭＳ Ｐゴシック" pitchFamily="34" charset="-128"/>
              </a:rPr>
              <a:t>Fisher and Frey (with a humorous, but not absent in many classrooms twist) is the “Sudden Release of Responsibility”.  This framework can seem successful but it is for students who learn quickly and on their own or for those who already can do the skill.</a:t>
            </a:r>
          </a:p>
          <a:p>
            <a:pPr eaLnBrk="1" hangingPunct="1"/>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78549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000" b="1">
                <a:solidFill>
                  <a:schemeClr val="tx1"/>
                </a:solidFill>
                <a:latin typeface="Arial" pitchFamily="34" charset="0"/>
                <a:ea typeface="ＭＳ Ｐゴシック" pitchFamily="34" charset="-128"/>
              </a:defRPr>
            </a:lvl1pPr>
            <a:lvl2pPr marL="749952" indent="-288443">
              <a:defRPr sz="6000" b="1">
                <a:solidFill>
                  <a:schemeClr val="tx1"/>
                </a:solidFill>
                <a:latin typeface="Arial" pitchFamily="34" charset="0"/>
                <a:ea typeface="ＭＳ Ｐゴシック" pitchFamily="34" charset="-128"/>
              </a:defRPr>
            </a:lvl2pPr>
            <a:lvl3pPr marL="1153772" indent="-230754">
              <a:defRPr sz="6000" b="1">
                <a:solidFill>
                  <a:schemeClr val="tx1"/>
                </a:solidFill>
                <a:latin typeface="Arial" pitchFamily="34" charset="0"/>
                <a:ea typeface="ＭＳ Ｐゴシック" pitchFamily="34" charset="-128"/>
              </a:defRPr>
            </a:lvl3pPr>
            <a:lvl4pPr marL="1615281" indent="-230754">
              <a:defRPr sz="6000" b="1">
                <a:solidFill>
                  <a:schemeClr val="tx1"/>
                </a:solidFill>
                <a:latin typeface="Arial" pitchFamily="34" charset="0"/>
                <a:ea typeface="ＭＳ Ｐゴシック" pitchFamily="34" charset="-128"/>
              </a:defRPr>
            </a:lvl4pPr>
            <a:lvl5pPr marL="2076791" indent="-230754">
              <a:defRPr sz="6000" b="1">
                <a:solidFill>
                  <a:schemeClr val="tx1"/>
                </a:solidFill>
                <a:latin typeface="Arial" pitchFamily="34" charset="0"/>
                <a:ea typeface="ＭＳ Ｐゴシック" pitchFamily="34" charset="-128"/>
              </a:defRPr>
            </a:lvl5pPr>
            <a:lvl6pPr marL="2538300"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99809"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61318"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922827"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fld id="{C0A5E93D-039C-4261-8344-C2F4ECF2EE6D}" type="slidenum">
              <a:rPr lang="en-US" altLang="en-US" sz="1200" b="0"/>
              <a:pPr/>
              <a:t>13</a:t>
            </a:fld>
            <a:endParaRPr lang="en-US" altLang="en-US" sz="1200" b="0"/>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latin typeface="Arial" pitchFamily="34" charset="0"/>
                <a:ea typeface="ＭＳ Ｐゴシック" pitchFamily="34" charset="-128"/>
              </a:rPr>
              <a:t>Hopefully this version of the Gradual Release of Responsibility  is absent in classrooms – the “Do It Yourself” version.</a:t>
            </a:r>
          </a:p>
          <a:p>
            <a:pPr eaLnBrk="1" hangingPunct="1"/>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54236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6000" b="1">
                <a:solidFill>
                  <a:schemeClr val="tx1"/>
                </a:solidFill>
                <a:latin typeface="Arial" pitchFamily="34" charset="0"/>
                <a:ea typeface="ＭＳ Ｐゴシック" pitchFamily="34" charset="-128"/>
              </a:defRPr>
            </a:lvl1pPr>
            <a:lvl2pPr marL="749952" indent="-288443">
              <a:defRPr sz="6000" b="1">
                <a:solidFill>
                  <a:schemeClr val="tx1"/>
                </a:solidFill>
                <a:latin typeface="Arial" pitchFamily="34" charset="0"/>
                <a:ea typeface="ＭＳ Ｐゴシック" pitchFamily="34" charset="-128"/>
              </a:defRPr>
            </a:lvl2pPr>
            <a:lvl3pPr marL="1153772" indent="-230754">
              <a:defRPr sz="6000" b="1">
                <a:solidFill>
                  <a:schemeClr val="tx1"/>
                </a:solidFill>
                <a:latin typeface="Arial" pitchFamily="34" charset="0"/>
                <a:ea typeface="ＭＳ Ｐゴシック" pitchFamily="34" charset="-128"/>
              </a:defRPr>
            </a:lvl3pPr>
            <a:lvl4pPr marL="1615281" indent="-230754">
              <a:defRPr sz="6000" b="1">
                <a:solidFill>
                  <a:schemeClr val="tx1"/>
                </a:solidFill>
                <a:latin typeface="Arial" pitchFamily="34" charset="0"/>
                <a:ea typeface="ＭＳ Ｐゴシック" pitchFamily="34" charset="-128"/>
              </a:defRPr>
            </a:lvl4pPr>
            <a:lvl5pPr marL="2076791" indent="-230754">
              <a:defRPr sz="6000" b="1">
                <a:solidFill>
                  <a:schemeClr val="tx1"/>
                </a:solidFill>
                <a:latin typeface="Arial" pitchFamily="34" charset="0"/>
                <a:ea typeface="ＭＳ Ｐゴシック" pitchFamily="34" charset="-128"/>
              </a:defRPr>
            </a:lvl5pPr>
            <a:lvl6pPr marL="2538300"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99809"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61318"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922827" indent="-230754"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fld id="{409CD0B4-8375-4D3C-87A9-0D2E26890514}" type="slidenum">
              <a:rPr lang="en-US" altLang="en-US" sz="1200" b="0"/>
              <a:pPr/>
              <a:t>14</a:t>
            </a:fld>
            <a:endParaRPr lang="en-US" altLang="en-US" sz="1200" b="0"/>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dirty="0" smtClean="0">
                <a:latin typeface="Arial" pitchFamily="34" charset="0"/>
                <a:ea typeface="ＭＳ Ｐゴシック" pitchFamily="34" charset="-128"/>
              </a:rPr>
              <a:t>The collaborative</a:t>
            </a:r>
            <a:r>
              <a:rPr lang="en-US" altLang="en-US" baseline="0" dirty="0" smtClean="0">
                <a:latin typeface="Arial" pitchFamily="34" charset="0"/>
                <a:ea typeface="ＭＳ Ｐゴシック" pitchFamily="34" charset="-128"/>
              </a:rPr>
              <a:t> portion of this model is essential and an added piece that many classrooms need to focus on.  Collaboration means practicing the skills somewhat with just the support of peers and releasing the support of the teacher.  Independent practice means watching the students practice it still under the watch of the teacher prior to assigning a task completely on their own at home.  </a:t>
            </a:r>
          </a:p>
          <a:p>
            <a:pPr eaLnBrk="1" hangingPunct="1"/>
            <a:endParaRPr lang="en-US" altLang="en-US" baseline="0" dirty="0" smtClean="0">
              <a:latin typeface="Arial" pitchFamily="34" charset="0"/>
              <a:ea typeface="ＭＳ Ｐゴシック" pitchFamily="34" charset="-128"/>
            </a:endParaRPr>
          </a:p>
          <a:p>
            <a:pPr eaLnBrk="1" hangingPunct="1"/>
            <a:r>
              <a:rPr lang="en-US" altLang="en-US" baseline="0" dirty="0" smtClean="0">
                <a:latin typeface="Arial" pitchFamily="34" charset="0"/>
                <a:ea typeface="ＭＳ Ｐゴシック" pitchFamily="34" charset="-128"/>
              </a:rPr>
              <a:t>For example, we watched this in a restaurant work beautifully as a training model recently.  4 personnel from the restaurant were engaged in an activity for training.  A waitress learned her craft by watching how to wait on a table modeled, then had someone instruct her as she assisted waiting on two others.  Next, she waited on them herself while the couple gave her feedback and finally, she came back and completed the rest of the “waiting” on her own while being watched by the manager.  He coached her and supported her the entire time while everyone was able to give feedback and she was able to ask questions.  Huge investment of time but she was far more skilled than had she just been sent out and the worker couple had an opportunity to sample the food they would be serving in the future.</a:t>
            </a:r>
          </a:p>
          <a:p>
            <a:pPr eaLnBrk="1" hangingPunct="1"/>
            <a:endParaRPr lang="en-US" altLang="en-US" baseline="0" dirty="0" smtClean="0">
              <a:latin typeface="Arial" pitchFamily="34" charset="0"/>
              <a:ea typeface="ＭＳ Ｐゴシック" pitchFamily="34" charset="-128"/>
            </a:endParaRPr>
          </a:p>
          <a:p>
            <a:pPr eaLnBrk="1" hangingPunct="1"/>
            <a:r>
              <a:rPr lang="en-US" altLang="en-US" dirty="0" smtClean="0">
                <a:latin typeface="Arial" pitchFamily="34" charset="0"/>
                <a:ea typeface="ＭＳ Ｐゴシック" pitchFamily="34" charset="-128"/>
              </a:rPr>
              <a:t>Have participants look at the structure of the GRR.  Have</a:t>
            </a:r>
            <a:r>
              <a:rPr lang="en-US" altLang="en-US" baseline="0" dirty="0" smtClean="0">
                <a:latin typeface="Arial" pitchFamily="34" charset="0"/>
                <a:ea typeface="ＭＳ Ｐゴシック" pitchFamily="34" charset="-128"/>
              </a:rPr>
              <a:t> them turn and talk about which area may need improving in their classrooms.  Share out.</a:t>
            </a:r>
            <a:endParaRPr lang="en-US" alt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40500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K-5</a:t>
            </a:r>
            <a:r>
              <a:rPr lang="en-US" baseline="0" dirty="0" smtClean="0"/>
              <a:t> classrooms, students need a great deal of teacher modeling and guidance which is called for in the standards.   Which part of the Model for Student Success chart is shared writing?  Answer:  We Do It</a:t>
            </a:r>
          </a:p>
          <a:p>
            <a:endParaRPr lang="en-US" baseline="0" dirty="0" smtClean="0"/>
          </a:p>
          <a:p>
            <a:r>
              <a:rPr lang="en-US" dirty="0" smtClean="0"/>
              <a:t>An additional handout “Must</a:t>
            </a:r>
            <a:r>
              <a:rPr lang="en-US" baseline="0" dirty="0" smtClean="0"/>
              <a:t> Know Tips for Shared Writing”</a:t>
            </a:r>
            <a:r>
              <a:rPr lang="en-US" dirty="0" smtClean="0"/>
              <a:t> from</a:t>
            </a:r>
            <a:r>
              <a:rPr lang="en-US" baseline="0" dirty="0" smtClean="0"/>
              <a:t> </a:t>
            </a:r>
            <a:r>
              <a:rPr lang="en-US" baseline="0" dirty="0" err="1" smtClean="0"/>
              <a:t>Regie</a:t>
            </a:r>
            <a:r>
              <a:rPr lang="en-US" baseline="0" dirty="0" smtClean="0"/>
              <a:t> </a:t>
            </a:r>
            <a:r>
              <a:rPr lang="en-US" baseline="0" dirty="0" err="1" smtClean="0"/>
              <a:t>Routman</a:t>
            </a:r>
            <a:r>
              <a:rPr lang="en-US" baseline="0" dirty="0" smtClean="0"/>
              <a:t> can be accessed here:</a:t>
            </a:r>
            <a:endParaRPr lang="en-US" dirty="0" smtClean="0"/>
          </a:p>
          <a:p>
            <a:r>
              <a:rPr lang="en-US" dirty="0" smtClean="0"/>
              <a:t>http://www.regieroutman.org/files/6713/7842/4352/Tps_for_shared_writing.pdf</a:t>
            </a:r>
          </a:p>
          <a:p>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15</a:t>
            </a:fld>
            <a:endParaRPr lang="en-US"/>
          </a:p>
        </p:txBody>
      </p:sp>
    </p:spTree>
    <p:extLst>
      <p:ext uri="{BB962C8B-B14F-4D97-AF65-F5344CB8AC3E}">
        <p14:creationId xmlns:p14="http://schemas.microsoft.com/office/powerpoint/2010/main" val="314933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4-12 classroom, shared writing may look</a:t>
            </a:r>
            <a:r>
              <a:rPr lang="en-US" baseline="0" dirty="0" smtClean="0"/>
              <a:t> a bit differently as it is modeled.  An Elmo or </a:t>
            </a:r>
            <a:r>
              <a:rPr lang="en-US" baseline="0" dirty="0" err="1" smtClean="0"/>
              <a:t>Smartboard</a:t>
            </a:r>
            <a:r>
              <a:rPr lang="en-US" baseline="0" dirty="0" smtClean="0"/>
              <a:t> can be used to share writing in a whole group to engage older students.</a:t>
            </a:r>
          </a:p>
          <a:p>
            <a:endParaRPr lang="en-US" baseline="0" dirty="0" smtClean="0"/>
          </a:p>
          <a:p>
            <a:r>
              <a:rPr lang="en-US" baseline="0" dirty="0" smtClean="0"/>
              <a:t>If time, watch the video from Kelly Gallagher, author of Write Like This.  In the video Gallagher talks about the importance of shared writing through modeling and the value of mentor texts.  The video is 6 min and 40 seconds.  </a:t>
            </a:r>
          </a:p>
          <a:p>
            <a:endParaRPr lang="en-US" baseline="0" dirty="0" smtClean="0"/>
          </a:p>
          <a:p>
            <a:endParaRPr lang="en-US" baseline="0" dirty="0" smtClean="0"/>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16</a:t>
            </a:fld>
            <a:endParaRPr lang="en-US"/>
          </a:p>
        </p:txBody>
      </p:sp>
    </p:spTree>
    <p:extLst>
      <p:ext uri="{BB962C8B-B14F-4D97-AF65-F5344CB8AC3E}">
        <p14:creationId xmlns:p14="http://schemas.microsoft.com/office/powerpoint/2010/main" val="533018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0" i="0" kern="1200" dirty="0" smtClean="0">
                <a:solidFill>
                  <a:schemeClr val="tx1"/>
                </a:solidFill>
                <a:effectLst/>
                <a:latin typeface="+mn-lt"/>
                <a:ea typeface="+mn-ea"/>
                <a:cs typeface="+mn-cs"/>
              </a:rPr>
              <a:t>Guided writing is defined here as a small-group instructional framework presented to students who share similar needs at a particular point in time (</a:t>
            </a:r>
            <a:r>
              <a:rPr lang="en-US" sz="1200" b="0" i="0" kern="1200" dirty="0" err="1" smtClean="0">
                <a:solidFill>
                  <a:schemeClr val="tx1"/>
                </a:solidFill>
                <a:effectLst/>
                <a:latin typeface="+mn-lt"/>
                <a:ea typeface="+mn-ea"/>
                <a:cs typeface="+mn-cs"/>
              </a:rPr>
              <a:t>Fountas</a:t>
            </a:r>
            <a:r>
              <a:rPr lang="en-US" sz="1200" b="0" i="0" kern="1200" dirty="0" smtClean="0">
                <a:solidFill>
                  <a:schemeClr val="tx1"/>
                </a:solidFill>
                <a:effectLst/>
                <a:latin typeface="+mn-lt"/>
                <a:ea typeface="+mn-ea"/>
                <a:cs typeface="+mn-cs"/>
              </a:rPr>
              <a:t> &amp; </a:t>
            </a:r>
            <a:r>
              <a:rPr lang="en-US" sz="1200" b="0" i="0" kern="1200" dirty="0" err="1" smtClean="0">
                <a:solidFill>
                  <a:schemeClr val="tx1"/>
                </a:solidFill>
                <a:effectLst/>
                <a:latin typeface="+mn-lt"/>
                <a:ea typeface="+mn-ea"/>
                <a:cs typeface="+mn-cs"/>
              </a:rPr>
              <a:t>Pinnell</a:t>
            </a:r>
            <a:r>
              <a:rPr lang="en-US" sz="1200" b="0" i="0" kern="1200" dirty="0" smtClean="0">
                <a:solidFill>
                  <a:schemeClr val="tx1"/>
                </a:solidFill>
                <a:effectLst/>
                <a:latin typeface="+mn-lt"/>
                <a:ea typeface="+mn-ea"/>
                <a:cs typeface="+mn-cs"/>
              </a:rPr>
              <a:t>, 2001)</a:t>
            </a:r>
          </a:p>
          <a:p>
            <a:r>
              <a:rPr lang="en-US" sz="1200" b="0" i="0" kern="1200" dirty="0" smtClean="0">
                <a:solidFill>
                  <a:schemeClr val="tx1"/>
                </a:solidFill>
                <a:effectLst/>
                <a:latin typeface="+mn-lt"/>
                <a:ea typeface="+mn-ea"/>
                <a:cs typeface="+mn-cs"/>
              </a:rPr>
              <a:t>More</a:t>
            </a:r>
            <a:r>
              <a:rPr lang="en-US" sz="1200" b="0" i="0" kern="1200" baseline="0" dirty="0" smtClean="0">
                <a:solidFill>
                  <a:schemeClr val="tx1"/>
                </a:solidFill>
                <a:effectLst/>
                <a:latin typeface="+mn-lt"/>
                <a:ea typeface="+mn-ea"/>
                <a:cs typeface="+mn-cs"/>
              </a:rPr>
              <a:t> writing in the classroom where the teacher can support students and group students with similar needs is necessary.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Additional</a:t>
            </a:r>
            <a:r>
              <a:rPr lang="en-US" sz="1200" b="0" i="0" kern="1200" baseline="0" dirty="0" smtClean="0">
                <a:solidFill>
                  <a:schemeClr val="tx1"/>
                </a:solidFill>
                <a:effectLst/>
                <a:latin typeface="+mn-lt"/>
                <a:ea typeface="+mn-ea"/>
                <a:cs typeface="+mn-cs"/>
              </a:rPr>
              <a:t> Resources;</a:t>
            </a:r>
          </a:p>
          <a:p>
            <a:r>
              <a:rPr lang="en-US" sz="1200" b="0" i="1" kern="1200" dirty="0" smtClean="0">
                <a:solidFill>
                  <a:schemeClr val="tx1"/>
                </a:solidFill>
                <a:effectLst/>
                <a:latin typeface="+mn-lt"/>
                <a:ea typeface="+mn-ea"/>
                <a:cs typeface="+mn-cs"/>
              </a:rPr>
              <a:t>Gibson, S.A. (2008, December). An Effective Framework for Primary-Grade Guided Writing Instruction. The Reading Teacher, 62(4), 324–334.</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http://www.readingrockets.org/article/effective-framework-primary-grade-guided-writing-instruction</a:t>
            </a:r>
          </a:p>
          <a:p>
            <a:endParaRPr lang="en-US" sz="1200" b="0" i="0" kern="1200" dirty="0" smtClean="0">
              <a:solidFill>
                <a:schemeClr val="tx1"/>
              </a:solidFill>
              <a:effectLst/>
              <a:latin typeface="+mn-lt"/>
              <a:ea typeface="+mn-ea"/>
              <a:cs typeface="+mn-cs"/>
            </a:endParaRPr>
          </a:p>
          <a:p>
            <a:endParaRPr lang="en-US" dirty="0" smtClean="0"/>
          </a:p>
          <a:p>
            <a:r>
              <a:rPr lang="en-US" dirty="0" smtClean="0"/>
              <a:t>As students progress</a:t>
            </a:r>
            <a:r>
              <a:rPr lang="en-US" baseline="0" dirty="0" smtClean="0"/>
              <a:t> through their elementary years and even in MS, guided writing and conferences such as in Writer’s Workshop, meet the needs of students and offer teachers an opportunity to scaffold instruction. </a:t>
            </a:r>
          </a:p>
          <a:p>
            <a:endParaRPr lang="en-US" baseline="0" dirty="0" smtClean="0"/>
          </a:p>
          <a:p>
            <a:r>
              <a:rPr lang="en-US" baseline="0" dirty="0" smtClean="0"/>
              <a:t>According to Lori </a:t>
            </a:r>
            <a:r>
              <a:rPr lang="en-US" baseline="0" dirty="0" err="1" smtClean="0"/>
              <a:t>Oczkus</a:t>
            </a:r>
            <a:r>
              <a:rPr lang="en-US" baseline="0" dirty="0" smtClean="0"/>
              <a:t> in her book Guided Writing, some of the following ideas can be employed:</a:t>
            </a:r>
          </a:p>
          <a:p>
            <a:r>
              <a:rPr lang="en-US" sz="1100" i="1" dirty="0"/>
              <a:t>✐ Implement guided writing during a whole-class lesson. </a:t>
            </a:r>
            <a:endParaRPr lang="en-US" sz="1100" i="1" dirty="0" smtClean="0"/>
          </a:p>
          <a:p>
            <a:r>
              <a:rPr lang="en-US" sz="1100" i="1" dirty="0" smtClean="0"/>
              <a:t>✐ </a:t>
            </a:r>
            <a:r>
              <a:rPr lang="en-US" sz="1100" i="1" dirty="0"/>
              <a:t>Meet with table groups. Have each student at the table read his or her piece aloud. Ask the other group members to pay compliments and offer suggestions. </a:t>
            </a:r>
            <a:endParaRPr lang="en-US" sz="1100" i="1" dirty="0" smtClean="0"/>
          </a:p>
          <a:p>
            <a:r>
              <a:rPr lang="en-US" sz="1100" i="1" dirty="0" smtClean="0"/>
              <a:t>✐ </a:t>
            </a:r>
            <a:r>
              <a:rPr lang="en-US" sz="1100" i="1" dirty="0"/>
              <a:t>Invite a student volunteer in each table group to read her or his piece and tell what else she or he is going to write. Have the other team members write a suggested next line or word the writer could use. (The suggestions might be written on a sticky note or sentence strip to give to the writer.) </a:t>
            </a:r>
            <a:endParaRPr lang="en-US" sz="1100" i="1" dirty="0" smtClean="0"/>
          </a:p>
          <a:p>
            <a:r>
              <a:rPr lang="en-US" sz="1100" i="1" dirty="0" smtClean="0"/>
              <a:t>✐ </a:t>
            </a:r>
            <a:r>
              <a:rPr lang="en-US" sz="1100" i="1" dirty="0"/>
              <a:t>Implement guided writing with a temporary specific-needs group. Meet with a different group every Monday (or Tuesday).  </a:t>
            </a:r>
            <a:endParaRPr lang="en-US" sz="1100" i="1" dirty="0" smtClean="0"/>
          </a:p>
          <a:p>
            <a:r>
              <a:rPr lang="en-US" sz="1100" i="1" dirty="0" smtClean="0"/>
              <a:t>✐ </a:t>
            </a:r>
            <a:r>
              <a:rPr lang="en-US" sz="1100" i="1" dirty="0"/>
              <a:t>Implement guided writing with an intervention group. Group the struggling writers who need extra help and meet with them briefly to help them get started at the beginning of the session or to review their work at the end of the session. </a:t>
            </a:r>
            <a:endParaRPr lang="en-US" sz="1100" i="1" dirty="0" smtClean="0"/>
          </a:p>
          <a:p>
            <a:r>
              <a:rPr lang="en-US" sz="1100" i="1" dirty="0" smtClean="0"/>
              <a:t>✐ </a:t>
            </a:r>
            <a:r>
              <a:rPr lang="en-US" sz="1100" i="1" dirty="0"/>
              <a:t>Assess student progress. Can students now work independently or do they need to continue to meet in a group to finish their work?</a:t>
            </a:r>
            <a:endParaRPr lang="en-US" sz="1100" dirty="0"/>
          </a:p>
          <a:p>
            <a:r>
              <a:rPr lang="en-US" sz="1100" i="1" dirty="0"/>
              <a:t> </a:t>
            </a:r>
            <a:endParaRPr lang="en-US" sz="1100" dirty="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17</a:t>
            </a:fld>
            <a:endParaRPr lang="en-US"/>
          </a:p>
        </p:txBody>
      </p:sp>
    </p:spTree>
    <p:extLst>
      <p:ext uri="{BB962C8B-B14F-4D97-AF65-F5344CB8AC3E}">
        <p14:creationId xmlns:p14="http://schemas.microsoft.com/office/powerpoint/2010/main" val="3442963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spcBef>
                <a:spcPct val="20000"/>
              </a:spcBef>
              <a:buClr>
                <a:srgbClr val="93A299"/>
              </a:buClr>
              <a:buSzPct val="85000"/>
              <a:defRPr/>
            </a:pPr>
            <a:r>
              <a:rPr lang="en-US" dirty="0" smtClean="0"/>
              <a:t>Now lets look at the 10 writing standards beginning with the 3 types.</a:t>
            </a:r>
          </a:p>
          <a:p>
            <a:pPr defTabSz="873161">
              <a:spcBef>
                <a:spcPct val="20000"/>
              </a:spcBef>
              <a:buClr>
                <a:srgbClr val="93A299"/>
              </a:buClr>
              <a:buSzPct val="85000"/>
              <a:defRP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18</a:t>
            </a:fld>
            <a:endParaRPr lang="en-US"/>
          </a:p>
        </p:txBody>
      </p:sp>
    </p:spTree>
    <p:extLst>
      <p:ext uri="{BB962C8B-B14F-4D97-AF65-F5344CB8AC3E}">
        <p14:creationId xmlns:p14="http://schemas.microsoft.com/office/powerpoint/2010/main" val="287127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many</a:t>
            </a:r>
            <a:r>
              <a:rPr lang="en-US" baseline="0" dirty="0" smtClean="0"/>
              <a:t> students can be successful as writers of different genres, writing teachers need to make sure that they (as well as the students), understand the language of the standards.  Students need opportunities to watch their teachers model various components of the writing expected and to look at other texts written in the same genre.  Teachers should provide students graphic organizers or frames to offer support for structure and as a tool for collecting notes.  </a:t>
            </a:r>
            <a:endParaRPr lang="en-US" dirty="0"/>
          </a:p>
        </p:txBody>
      </p:sp>
      <p:sp>
        <p:nvSpPr>
          <p:cNvPr id="4" name="Date Placeholder 3"/>
          <p:cNvSpPr>
            <a:spLocks noGrp="1"/>
          </p:cNvSpPr>
          <p:nvPr>
            <p:ph type="dt"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D7721094-B84F-A645-9200-6AE5FEAFF06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61006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Lets look at opinion (K-5) and argument (6-12) writing first by defining it, sharing</a:t>
            </a:r>
            <a:r>
              <a:rPr lang="en-US" baseline="0" dirty="0" smtClean="0"/>
              <a:t> graphic organizers and </a:t>
            </a:r>
            <a:r>
              <a:rPr lang="en-US" dirty="0" smtClean="0"/>
              <a:t>providing supports for the classroom. </a:t>
            </a:r>
          </a:p>
          <a:p>
            <a:endParaRPr lang="en-US" dirty="0" smtClean="0"/>
          </a:p>
          <a:p>
            <a:r>
              <a:rPr lang="en-US" sz="1200" b="1" i="0" kern="1200" dirty="0" smtClean="0">
                <a:solidFill>
                  <a:schemeClr val="tx1"/>
                </a:solidFill>
                <a:effectLst/>
                <a:latin typeface="+mn-lt"/>
                <a:ea typeface="+mn-ea"/>
                <a:cs typeface="+mn-cs"/>
              </a:rPr>
              <a:t>Back</a:t>
            </a:r>
            <a:r>
              <a:rPr lang="en-US" sz="1200" b="1" i="0" kern="1200" baseline="0" dirty="0" smtClean="0">
                <a:solidFill>
                  <a:schemeClr val="tx1"/>
                </a:solidFill>
                <a:effectLst/>
                <a:latin typeface="+mn-lt"/>
                <a:ea typeface="+mn-ea"/>
                <a:cs typeface="+mn-cs"/>
              </a:rPr>
              <a:t>ground Information</a:t>
            </a: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Graphic organizers </a:t>
            </a:r>
            <a:r>
              <a:rPr lang="en-US" sz="1200" b="0" i="0" kern="1200" dirty="0" smtClean="0">
                <a:solidFill>
                  <a:schemeClr val="tx1"/>
                </a:solidFill>
                <a:effectLst/>
                <a:latin typeface="+mn-lt"/>
                <a:ea typeface="+mn-ea"/>
                <a:cs typeface="+mn-cs"/>
              </a:rPr>
              <a:t>show how new ideas or concepts relate, providing students with a visual framework for acquiring and organizing new information.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a:t>
            </a:r>
            <a:r>
              <a:rPr lang="en-US" sz="1200" b="0" i="0" kern="1200" baseline="0" dirty="0" smtClean="0">
                <a:solidFill>
                  <a:schemeClr val="tx1"/>
                </a:solidFill>
                <a:effectLst/>
                <a:latin typeface="+mn-lt"/>
                <a:ea typeface="+mn-ea"/>
                <a:cs typeface="+mn-cs"/>
              </a:rPr>
              <a:t> Robert </a:t>
            </a:r>
            <a:r>
              <a:rPr lang="en-US" sz="1200" b="0" i="0" kern="1200" baseline="0" dirty="0" err="1" smtClean="0">
                <a:solidFill>
                  <a:schemeClr val="tx1"/>
                </a:solidFill>
                <a:effectLst/>
                <a:latin typeface="+mn-lt"/>
                <a:ea typeface="+mn-ea"/>
                <a:cs typeface="+mn-cs"/>
              </a:rPr>
              <a:t>Marzano’s</a:t>
            </a:r>
            <a:r>
              <a:rPr lang="en-US" sz="1200" b="0" i="0" kern="1200" baseline="0" dirty="0" smtClean="0">
                <a:solidFill>
                  <a:schemeClr val="tx1"/>
                </a:solidFill>
                <a:effectLst/>
                <a:latin typeface="+mn-lt"/>
                <a:ea typeface="+mn-ea"/>
                <a:cs typeface="+mn-cs"/>
              </a:rPr>
              <a:t> book Classroom Instruction That Works, </a:t>
            </a:r>
            <a:r>
              <a:rPr lang="en-US" sz="1200" b="0" i="0" kern="1200" baseline="0" dirty="0" err="1" smtClean="0">
                <a:solidFill>
                  <a:schemeClr val="tx1"/>
                </a:solidFill>
                <a:effectLst/>
                <a:latin typeface="+mn-lt"/>
                <a:ea typeface="+mn-ea"/>
                <a:cs typeface="+mn-cs"/>
              </a:rPr>
              <a:t>Marzano</a:t>
            </a:r>
            <a:r>
              <a:rPr lang="en-US" sz="1200" b="0" i="0" kern="1200" baseline="0" dirty="0" smtClean="0">
                <a:solidFill>
                  <a:schemeClr val="tx1"/>
                </a:solidFill>
                <a:effectLst/>
                <a:latin typeface="+mn-lt"/>
                <a:ea typeface="+mn-ea"/>
                <a:cs typeface="+mn-cs"/>
              </a:rPr>
              <a:t> notes 9 high-yield instructional strategies,  Questions, Cues and Advanced Organizers is one of those.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http://www.ascd.org/publications/curriculum-update/winter2002/Getting-Acquainted-with-the-Essential-Nine.aspx</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Advance organizers, including graphic ones, help students learn new concepts and vocabulary (Stone, 1983). Presenting information graphically as well as symbolically in an advance organizer reinforces vocabulary learning and supports reading skills. (</a:t>
            </a:r>
            <a:r>
              <a:rPr lang="en-US" sz="1200" b="0" i="0" kern="1200" dirty="0" err="1" smtClean="0">
                <a:solidFill>
                  <a:schemeClr val="tx1"/>
                </a:solidFill>
                <a:effectLst/>
                <a:latin typeface="+mn-lt"/>
                <a:ea typeface="+mn-ea"/>
                <a:cs typeface="+mn-cs"/>
              </a:rPr>
              <a:t>Brookbank</a:t>
            </a:r>
            <a:r>
              <a:rPr lang="en-US" sz="1200" b="0" i="0" kern="1200" dirty="0" smtClean="0">
                <a:solidFill>
                  <a:schemeClr val="tx1"/>
                </a:solidFill>
                <a:effectLst/>
                <a:latin typeface="+mn-lt"/>
                <a:ea typeface="+mn-ea"/>
                <a:cs typeface="+mn-cs"/>
              </a:rPr>
              <a:t> Grover, Kullberg, &amp; </a:t>
            </a:r>
            <a:r>
              <a:rPr lang="en-US" sz="1200" b="0" i="0" kern="1200" dirty="0" err="1" smtClean="0">
                <a:solidFill>
                  <a:schemeClr val="tx1"/>
                </a:solidFill>
                <a:effectLst/>
                <a:latin typeface="+mn-lt"/>
                <a:ea typeface="+mn-ea"/>
                <a:cs typeface="+mn-cs"/>
              </a:rPr>
              <a:t>Strawser</a:t>
            </a:r>
            <a:r>
              <a:rPr lang="en-US" sz="1200" b="0" i="0" kern="1200" dirty="0" smtClean="0">
                <a:solidFill>
                  <a:schemeClr val="tx1"/>
                </a:solidFill>
                <a:effectLst/>
                <a:latin typeface="+mn-lt"/>
                <a:ea typeface="+mn-ea"/>
                <a:cs typeface="+mn-cs"/>
              </a:rPr>
              <a:t>, 1999; Moore &amp; </a:t>
            </a:r>
            <a:r>
              <a:rPr lang="en-US" sz="1200" b="0" i="0" kern="1200" dirty="0" err="1" smtClean="0">
                <a:solidFill>
                  <a:schemeClr val="tx1"/>
                </a:solidFill>
                <a:effectLst/>
                <a:latin typeface="+mn-lt"/>
                <a:ea typeface="+mn-ea"/>
                <a:cs typeface="+mn-cs"/>
              </a:rPr>
              <a:t>Readence</a:t>
            </a:r>
            <a:r>
              <a:rPr lang="en-US" sz="1200" b="0" i="0" kern="1200" dirty="0" smtClean="0">
                <a:solidFill>
                  <a:schemeClr val="tx1"/>
                </a:solidFill>
                <a:effectLst/>
                <a:latin typeface="+mn-lt"/>
                <a:ea typeface="+mn-ea"/>
                <a:cs typeface="+mn-cs"/>
              </a:rPr>
              <a:t> 1984).</a:t>
            </a:r>
          </a:p>
          <a:p>
            <a:endParaRPr lang="en-US" baseline="0" dirty="0" smtClean="0"/>
          </a:p>
          <a:p>
            <a:r>
              <a:rPr lang="en-US" b="1" baseline="0" dirty="0" smtClean="0"/>
              <a:t>Paragraph Frames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provides a framework for writing strong paragraphs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guides students by providing the transitional phrases for sentences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incorporates various sentence types: long and short, simple and complex.</a:t>
            </a:r>
          </a:p>
          <a:p>
            <a:endParaRPr lang="en-US" sz="1200" b="0" i="0" kern="1200" baseline="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Sejnost</a:t>
            </a:r>
            <a:r>
              <a:rPr lang="en-US" sz="1200" b="0" i="0" kern="1200" dirty="0" smtClean="0">
                <a:solidFill>
                  <a:schemeClr val="tx1"/>
                </a:solidFill>
                <a:effectLst/>
                <a:latin typeface="+mn-lt"/>
                <a:ea typeface="+mn-ea"/>
                <a:cs typeface="+mn-cs"/>
              </a:rPr>
              <a:t>, R., &amp; </a:t>
            </a:r>
            <a:r>
              <a:rPr lang="en-US" sz="1200" b="0" i="0" kern="1200" dirty="0" err="1" smtClean="0">
                <a:solidFill>
                  <a:schemeClr val="tx1"/>
                </a:solidFill>
                <a:effectLst/>
                <a:latin typeface="+mn-lt"/>
                <a:ea typeface="+mn-ea"/>
                <a:cs typeface="+mn-cs"/>
              </a:rPr>
              <a:t>Thiese</a:t>
            </a:r>
            <a:r>
              <a:rPr lang="en-US" sz="1200" b="0" i="0" kern="1200" dirty="0" smtClean="0">
                <a:solidFill>
                  <a:schemeClr val="tx1"/>
                </a:solidFill>
                <a:effectLst/>
                <a:latin typeface="+mn-lt"/>
                <a:ea typeface="+mn-ea"/>
                <a:cs typeface="+mn-cs"/>
              </a:rPr>
              <a:t>, S. (2007). </a:t>
            </a:r>
            <a:r>
              <a:rPr lang="en-US" sz="1200" b="0" i="1" kern="1200" dirty="0" smtClean="0">
                <a:solidFill>
                  <a:schemeClr val="tx1"/>
                </a:solidFill>
                <a:effectLst/>
                <a:latin typeface="+mn-lt"/>
                <a:ea typeface="+mn-ea"/>
                <a:cs typeface="+mn-cs"/>
              </a:rPr>
              <a:t>Reading and Writing Across Content Areas 2nd </a:t>
            </a:r>
            <a:r>
              <a:rPr lang="en-US" sz="1200" b="0" i="1" kern="1200" dirty="0" err="1" smtClean="0">
                <a:solidFill>
                  <a:schemeClr val="tx1"/>
                </a:solidFill>
                <a:effectLst/>
                <a:latin typeface="+mn-lt"/>
                <a:ea typeface="+mn-ea"/>
                <a:cs typeface="+mn-cs"/>
              </a:rPr>
              <a:t>Ed.</a:t>
            </a:r>
            <a:r>
              <a:rPr lang="en-US" sz="1200" b="0" i="0" kern="1200" dirty="0" err="1" smtClean="0">
                <a:solidFill>
                  <a:schemeClr val="tx1"/>
                </a:solidFill>
                <a:effectLst/>
                <a:latin typeface="+mn-lt"/>
                <a:ea typeface="+mn-ea"/>
                <a:cs typeface="+mn-cs"/>
              </a:rPr>
              <a:t>Thousand</a:t>
            </a:r>
            <a:r>
              <a:rPr lang="en-US" sz="1200" b="0" i="0" kern="1200" dirty="0" smtClean="0">
                <a:solidFill>
                  <a:schemeClr val="tx1"/>
                </a:solidFill>
                <a:effectLst/>
                <a:latin typeface="+mn-lt"/>
                <a:ea typeface="+mn-ea"/>
                <a:cs typeface="+mn-cs"/>
              </a:rPr>
              <a:t> Oaks, CA: Corwin Press.</a:t>
            </a:r>
          </a:p>
          <a:p>
            <a:endParaRPr lang="en-US" baseline="0" dirty="0" smtClean="0"/>
          </a:p>
          <a:p>
            <a:endParaRPr lang="en-US"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20</a:t>
            </a:fld>
            <a:endParaRPr lang="en-US"/>
          </a:p>
        </p:txBody>
      </p:sp>
    </p:spTree>
    <p:extLst>
      <p:ext uri="{BB962C8B-B14F-4D97-AF65-F5344CB8AC3E}">
        <p14:creationId xmlns:p14="http://schemas.microsoft.com/office/powerpoint/2010/main" val="155943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Updated:  The</a:t>
            </a:r>
            <a:r>
              <a:rPr lang="en-US" b="1" baseline="0" dirty="0" smtClean="0"/>
              <a:t> email addresses for Jill and Kathi have been updated.  </a:t>
            </a:r>
            <a:endParaRPr lang="en-US" b="1"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a:t>
            </a:fld>
            <a:endParaRPr lang="en-US"/>
          </a:p>
        </p:txBody>
      </p:sp>
    </p:spTree>
    <p:extLst>
      <p:ext uri="{BB962C8B-B14F-4D97-AF65-F5344CB8AC3E}">
        <p14:creationId xmlns:p14="http://schemas.microsoft.com/office/powerpoint/2010/main" val="1041348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definition for pre-argument writing is opinion writing.  The standards state clearly that K-5 students are not able to form the logical thinking that supports a formal argument but need the basis to form the basis of that argument which is opinion.</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21</a:t>
            </a:fld>
            <a:endParaRPr lang="en-US"/>
          </a:p>
        </p:txBody>
      </p:sp>
    </p:spTree>
    <p:extLst>
      <p:ext uri="{BB962C8B-B14F-4D97-AF65-F5344CB8AC3E}">
        <p14:creationId xmlns:p14="http://schemas.microsoft.com/office/powerpoint/2010/main" val="2902831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Update:  </a:t>
            </a:r>
          </a:p>
          <a:p>
            <a:r>
              <a:rPr lang="en-US" b="1" dirty="0" smtClean="0"/>
              <a:t>Make</a:t>
            </a:r>
            <a:r>
              <a:rPr lang="en-US" b="1" baseline="0" dirty="0" smtClean="0"/>
              <a:t> sure users know that they have to select their grade level and THEN WRITING to get to the mentor texts on the website.</a:t>
            </a:r>
          </a:p>
          <a:p>
            <a:endParaRPr lang="en-US" dirty="0" smtClean="0"/>
          </a:p>
          <a:p>
            <a:r>
              <a:rPr lang="en-US" dirty="0" smtClean="0"/>
              <a:t>This slide show</a:t>
            </a:r>
            <a:r>
              <a:rPr lang="en-US" baseline="0" dirty="0" smtClean="0"/>
              <a:t>s just a few examples of mentor texts for opinion writing.  As time allows, explore the links at the bottom of the slide which offer additional mentor text ideas.</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22</a:t>
            </a:fld>
            <a:endParaRPr lang="en-US"/>
          </a:p>
        </p:txBody>
      </p:sp>
    </p:spTree>
    <p:extLst>
      <p:ext uri="{BB962C8B-B14F-4D97-AF65-F5344CB8AC3E}">
        <p14:creationId xmlns:p14="http://schemas.microsoft.com/office/powerpoint/2010/main" val="294615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gurus in the writing community</a:t>
            </a:r>
            <a:r>
              <a:rPr lang="en-US" baseline="0" dirty="0" smtClean="0"/>
              <a:t> have differing opinions regarding the standards stance on opinion writing.  Ruth </a:t>
            </a:r>
            <a:r>
              <a:rPr lang="en-US" dirty="0" err="1" smtClean="0"/>
              <a:t>Culham</a:t>
            </a:r>
            <a:r>
              <a:rPr lang="en-US" dirty="0" smtClean="0"/>
              <a:t> doesn’t believe</a:t>
            </a:r>
            <a:r>
              <a:rPr lang="en-US" baseline="0" dirty="0" smtClean="0"/>
              <a:t> in opinion statements but </a:t>
            </a:r>
            <a:r>
              <a:rPr lang="en-US" baseline="0" dirty="0" err="1" smtClean="0"/>
              <a:t>Caulkins</a:t>
            </a:r>
            <a:r>
              <a:rPr lang="en-US" baseline="0" dirty="0" smtClean="0"/>
              <a:t> does.  We feel that in moderation, a healthy balance can be drawn.  In early elementary, students will probably not understand that their opinions won’t wish to be heard but as they grow to later elementary and facts have to support opinion, the statements above cannot support a true argument paper so leading them away from these types of statements is necessary.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23</a:t>
            </a:fld>
            <a:endParaRPr lang="en-US"/>
          </a:p>
        </p:txBody>
      </p:sp>
    </p:spTree>
    <p:extLst>
      <p:ext uri="{BB962C8B-B14F-4D97-AF65-F5344CB8AC3E}">
        <p14:creationId xmlns:p14="http://schemas.microsoft.com/office/powerpoint/2010/main" val="1345105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Graphic organizers </a:t>
            </a:r>
            <a:r>
              <a:rPr lang="en-US" sz="1200" b="0" i="0" kern="1200" dirty="0" smtClean="0">
                <a:solidFill>
                  <a:schemeClr val="tx1"/>
                </a:solidFill>
                <a:effectLst/>
                <a:latin typeface="+mn-lt"/>
                <a:ea typeface="+mn-ea"/>
                <a:cs typeface="+mn-cs"/>
              </a:rPr>
              <a:t>show how new ideas or concepts relate, providing students with a visual framework for acquiring and organizing new information.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a:t>
            </a:r>
            <a:r>
              <a:rPr lang="en-US" sz="1200" b="0" i="0" kern="1200" baseline="0" dirty="0" smtClean="0">
                <a:solidFill>
                  <a:schemeClr val="tx1"/>
                </a:solidFill>
                <a:effectLst/>
                <a:latin typeface="+mn-lt"/>
                <a:ea typeface="+mn-ea"/>
                <a:cs typeface="+mn-cs"/>
              </a:rPr>
              <a:t> Robert </a:t>
            </a:r>
            <a:r>
              <a:rPr lang="en-US" sz="1200" b="0" i="0" kern="1200" baseline="0" dirty="0" err="1" smtClean="0">
                <a:solidFill>
                  <a:schemeClr val="tx1"/>
                </a:solidFill>
                <a:effectLst/>
                <a:latin typeface="+mn-lt"/>
                <a:ea typeface="+mn-ea"/>
                <a:cs typeface="+mn-cs"/>
              </a:rPr>
              <a:t>Marzano’s</a:t>
            </a:r>
            <a:r>
              <a:rPr lang="en-US" sz="1200" b="0" i="0" kern="1200" baseline="0" dirty="0" smtClean="0">
                <a:solidFill>
                  <a:schemeClr val="tx1"/>
                </a:solidFill>
                <a:effectLst/>
                <a:latin typeface="+mn-lt"/>
                <a:ea typeface="+mn-ea"/>
                <a:cs typeface="+mn-cs"/>
              </a:rPr>
              <a:t> book Classroom Instruction That Works, </a:t>
            </a:r>
            <a:r>
              <a:rPr lang="en-US" sz="1200" b="0" i="0" kern="1200" baseline="0" dirty="0" err="1" smtClean="0">
                <a:solidFill>
                  <a:schemeClr val="tx1"/>
                </a:solidFill>
                <a:effectLst/>
                <a:latin typeface="+mn-lt"/>
                <a:ea typeface="+mn-ea"/>
                <a:cs typeface="+mn-cs"/>
              </a:rPr>
              <a:t>Marzano</a:t>
            </a:r>
            <a:r>
              <a:rPr lang="en-US" sz="1200" b="0" i="0" kern="1200" baseline="0" dirty="0" smtClean="0">
                <a:solidFill>
                  <a:schemeClr val="tx1"/>
                </a:solidFill>
                <a:effectLst/>
                <a:latin typeface="+mn-lt"/>
                <a:ea typeface="+mn-ea"/>
                <a:cs typeface="+mn-cs"/>
              </a:rPr>
              <a:t> notes 9 high-yield instructional strategies,  Questions, Cues and Advanced Organizers is one of those.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http://www.ascd.org/publications/curriculum-update/winter2002/Getting-Acquainted-with-the-Essential-Nine.aspx</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Advance organizers, including graphic ones, help students learn new concepts and vocabulary (Stone, 1983). Presenting information graphically as well as symbolically in an advance organizer reinforces vocabulary learning and supports reading skills. (</a:t>
            </a:r>
            <a:r>
              <a:rPr lang="en-US" sz="1200" b="0" i="0" kern="1200" dirty="0" err="1" smtClean="0">
                <a:solidFill>
                  <a:schemeClr val="tx1"/>
                </a:solidFill>
                <a:effectLst/>
                <a:latin typeface="+mn-lt"/>
                <a:ea typeface="+mn-ea"/>
                <a:cs typeface="+mn-cs"/>
              </a:rPr>
              <a:t>Brookbank</a:t>
            </a:r>
            <a:r>
              <a:rPr lang="en-US" sz="1200" b="0" i="0" kern="1200" dirty="0" smtClean="0">
                <a:solidFill>
                  <a:schemeClr val="tx1"/>
                </a:solidFill>
                <a:effectLst/>
                <a:latin typeface="+mn-lt"/>
                <a:ea typeface="+mn-ea"/>
                <a:cs typeface="+mn-cs"/>
              </a:rPr>
              <a:t> Grover, Kullberg, &amp; </a:t>
            </a:r>
            <a:r>
              <a:rPr lang="en-US" sz="1200" b="0" i="0" kern="1200" dirty="0" err="1" smtClean="0">
                <a:solidFill>
                  <a:schemeClr val="tx1"/>
                </a:solidFill>
                <a:effectLst/>
                <a:latin typeface="+mn-lt"/>
                <a:ea typeface="+mn-ea"/>
                <a:cs typeface="+mn-cs"/>
              </a:rPr>
              <a:t>Strawser</a:t>
            </a:r>
            <a:r>
              <a:rPr lang="en-US" sz="1200" b="0" i="0" kern="1200" dirty="0" smtClean="0">
                <a:solidFill>
                  <a:schemeClr val="tx1"/>
                </a:solidFill>
                <a:effectLst/>
                <a:latin typeface="+mn-lt"/>
                <a:ea typeface="+mn-ea"/>
                <a:cs typeface="+mn-cs"/>
              </a:rPr>
              <a:t>, 1999; Moore &amp; </a:t>
            </a:r>
            <a:r>
              <a:rPr lang="en-US" sz="1200" b="0" i="0" kern="1200" dirty="0" err="1" smtClean="0">
                <a:solidFill>
                  <a:schemeClr val="tx1"/>
                </a:solidFill>
                <a:effectLst/>
                <a:latin typeface="+mn-lt"/>
                <a:ea typeface="+mn-ea"/>
                <a:cs typeface="+mn-cs"/>
              </a:rPr>
              <a:t>Readence</a:t>
            </a:r>
            <a:r>
              <a:rPr lang="en-US" sz="1200" b="0" i="0" kern="1200" dirty="0" smtClean="0">
                <a:solidFill>
                  <a:schemeClr val="tx1"/>
                </a:solidFill>
                <a:effectLst/>
                <a:latin typeface="+mn-lt"/>
                <a:ea typeface="+mn-ea"/>
                <a:cs typeface="+mn-cs"/>
              </a:rPr>
              <a:t> 1984).</a:t>
            </a:r>
          </a:p>
          <a:p>
            <a:endParaRPr lang="en-US" baseline="0" dirty="0" smtClean="0"/>
          </a:p>
          <a:p>
            <a:r>
              <a:rPr lang="en-US" b="1" baseline="0" dirty="0" smtClean="0"/>
              <a:t>Sentence/Paragraph Frames</a:t>
            </a:r>
          </a:p>
          <a:p>
            <a:r>
              <a:rPr lang="en-US" sz="1200" b="0" i="0" kern="1200" dirty="0" smtClean="0">
                <a:solidFill>
                  <a:schemeClr val="tx1"/>
                </a:solidFill>
                <a:effectLst/>
                <a:latin typeface="+mn-lt"/>
                <a:ea typeface="+mn-ea"/>
                <a:cs typeface="+mn-cs"/>
              </a:rPr>
              <a:t>It provides a framework for writing strong paragraphs</a:t>
            </a:r>
          </a:p>
          <a:p>
            <a:r>
              <a:rPr lang="en-US" sz="1200" b="0" i="0" kern="1200" dirty="0" smtClean="0">
                <a:solidFill>
                  <a:schemeClr val="tx1"/>
                </a:solidFill>
                <a:effectLst/>
                <a:latin typeface="+mn-lt"/>
                <a:ea typeface="+mn-ea"/>
                <a:cs typeface="+mn-cs"/>
              </a:rPr>
              <a:t>The frame guides students by providing the transitional phrases for sentences</a:t>
            </a:r>
          </a:p>
          <a:p>
            <a:r>
              <a:rPr lang="en-US" sz="1200" b="0" i="0" kern="1200" dirty="0" smtClean="0">
                <a:solidFill>
                  <a:schemeClr val="tx1"/>
                </a:solidFill>
                <a:effectLst/>
                <a:latin typeface="+mn-lt"/>
                <a:ea typeface="+mn-ea"/>
                <a:cs typeface="+mn-cs"/>
              </a:rPr>
              <a:t>It can incorporate various sentence types: long and short, simple and complex.</a:t>
            </a:r>
          </a:p>
          <a:p>
            <a:endParaRPr lang="en-US" sz="1200" b="0" i="0" kern="1200" baseline="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Sejnost</a:t>
            </a:r>
            <a:r>
              <a:rPr lang="en-US" sz="1200" b="0" i="0" kern="1200" dirty="0" smtClean="0">
                <a:solidFill>
                  <a:schemeClr val="tx1"/>
                </a:solidFill>
                <a:effectLst/>
                <a:latin typeface="+mn-lt"/>
                <a:ea typeface="+mn-ea"/>
                <a:cs typeface="+mn-cs"/>
              </a:rPr>
              <a:t>, R., &amp; </a:t>
            </a:r>
            <a:r>
              <a:rPr lang="en-US" sz="1200" b="0" i="0" kern="1200" dirty="0" err="1" smtClean="0">
                <a:solidFill>
                  <a:schemeClr val="tx1"/>
                </a:solidFill>
                <a:effectLst/>
                <a:latin typeface="+mn-lt"/>
                <a:ea typeface="+mn-ea"/>
                <a:cs typeface="+mn-cs"/>
              </a:rPr>
              <a:t>Thiese</a:t>
            </a:r>
            <a:r>
              <a:rPr lang="en-US" sz="1200" b="0" i="0" kern="1200" dirty="0" smtClean="0">
                <a:solidFill>
                  <a:schemeClr val="tx1"/>
                </a:solidFill>
                <a:effectLst/>
                <a:latin typeface="+mn-lt"/>
                <a:ea typeface="+mn-ea"/>
                <a:cs typeface="+mn-cs"/>
              </a:rPr>
              <a:t>, S. (2007). </a:t>
            </a:r>
            <a:r>
              <a:rPr lang="en-US" sz="1200" b="0" i="1" kern="1200" dirty="0" smtClean="0">
                <a:solidFill>
                  <a:schemeClr val="tx1"/>
                </a:solidFill>
                <a:effectLst/>
                <a:latin typeface="+mn-lt"/>
                <a:ea typeface="+mn-ea"/>
                <a:cs typeface="+mn-cs"/>
              </a:rPr>
              <a:t>Reading and Writing Across Content Areas 2nd </a:t>
            </a:r>
            <a:r>
              <a:rPr lang="en-US" sz="1200" b="0" i="1" kern="1200" dirty="0" err="1" smtClean="0">
                <a:solidFill>
                  <a:schemeClr val="tx1"/>
                </a:solidFill>
                <a:effectLst/>
                <a:latin typeface="+mn-lt"/>
                <a:ea typeface="+mn-ea"/>
                <a:cs typeface="+mn-cs"/>
              </a:rPr>
              <a:t>Ed.</a:t>
            </a:r>
            <a:r>
              <a:rPr lang="en-US" sz="1200" b="0" i="0" kern="1200" dirty="0" err="1" smtClean="0">
                <a:solidFill>
                  <a:schemeClr val="tx1"/>
                </a:solidFill>
                <a:effectLst/>
                <a:latin typeface="+mn-lt"/>
                <a:ea typeface="+mn-ea"/>
                <a:cs typeface="+mn-cs"/>
              </a:rPr>
              <a:t>Thousand</a:t>
            </a:r>
            <a:r>
              <a:rPr lang="en-US" sz="1200" b="0" i="0" kern="1200" dirty="0" smtClean="0">
                <a:solidFill>
                  <a:schemeClr val="tx1"/>
                </a:solidFill>
                <a:effectLst/>
                <a:latin typeface="+mn-lt"/>
                <a:ea typeface="+mn-ea"/>
                <a:cs typeface="+mn-cs"/>
              </a:rPr>
              <a:t> Oaks, CA: Corwin Press.</a:t>
            </a:r>
          </a:p>
          <a:p>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Slide 21’s  introductory phrases and concluding phrases can become sentence frames for students.</a:t>
            </a:r>
          </a:p>
          <a:p>
            <a:endParaRPr lang="en-US" sz="1200" b="0" i="0" kern="1200" dirty="0" smtClean="0">
              <a:solidFill>
                <a:schemeClr val="tx1"/>
              </a:solidFill>
              <a:effectLst/>
              <a:latin typeface="+mn-lt"/>
              <a:ea typeface="+mn-ea"/>
              <a:cs typeface="+mn-cs"/>
            </a:endParaRPr>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24</a:t>
            </a:fld>
            <a:endParaRPr lang="en-US"/>
          </a:p>
        </p:txBody>
      </p:sp>
    </p:spTree>
    <p:extLst>
      <p:ext uri="{BB962C8B-B14F-4D97-AF65-F5344CB8AC3E}">
        <p14:creationId xmlns:p14="http://schemas.microsoft.com/office/powerpoint/2010/main" val="2170129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Let’s consider a strategy</a:t>
            </a:r>
            <a:r>
              <a:rPr lang="en-US" baseline="0" dirty="0" smtClean="0"/>
              <a:t> idea  for K5 and how it could be differentiated with shared writing and graphic organizers aligned with the expectations of the standards. </a:t>
            </a:r>
          </a:p>
          <a:p>
            <a:endParaRPr lang="en-US" baseline="0" dirty="0" smtClean="0"/>
          </a:p>
          <a:p>
            <a:pPr marL="228600" indent="-228600">
              <a:buAutoNum type="arabicPeriod"/>
            </a:pPr>
            <a:r>
              <a:rPr lang="en-US" baseline="0" dirty="0" smtClean="0"/>
              <a:t>Teachers could bring in a sampling of cookies in the classroom. </a:t>
            </a:r>
          </a:p>
          <a:p>
            <a:pPr marL="228600" indent="-228600">
              <a:buAutoNum type="arabicPeriod"/>
            </a:pPr>
            <a:r>
              <a:rPr lang="en-US" baseline="0" dirty="0" smtClean="0"/>
              <a:t> After taste-tests (keeping allergy issues in mind), students could form groups based on their cookie choice.</a:t>
            </a:r>
          </a:p>
          <a:p>
            <a:pPr marL="228600" indent="-228600">
              <a:buAutoNum type="arabicPeriod" startAt="3"/>
            </a:pPr>
            <a:r>
              <a:rPr lang="en-US" baseline="0" dirty="0" smtClean="0"/>
              <a:t>Give each group pieces of paper to write, or draw (not in complete sentences) why they like a certain cookie best.  Each reason/detail goes on each piece of paper.  </a:t>
            </a:r>
          </a:p>
          <a:p>
            <a:pPr marL="228600" indent="-228600">
              <a:buAutoNum type="arabicPeriod" startAt="3"/>
            </a:pPr>
            <a:r>
              <a:rPr lang="en-US" baseline="0" dirty="0" smtClean="0"/>
              <a:t>Tell students that we will be planning a writing collaboratively.    </a:t>
            </a:r>
          </a:p>
          <a:p>
            <a:pPr marL="228600" indent="-228600">
              <a:buAutoNum type="arabicPeriod" startAt="5"/>
            </a:pPr>
            <a:r>
              <a:rPr lang="en-US" baseline="0" dirty="0" smtClean="0"/>
              <a:t>Choose one group to use as the first example.   </a:t>
            </a:r>
          </a:p>
          <a:p>
            <a:pPr marL="228600" indent="-228600">
              <a:buAutoNum type="arabicPeriod" startAt="5"/>
            </a:pPr>
            <a:r>
              <a:rPr lang="en-US" baseline="0" dirty="0" smtClean="0"/>
              <a:t>Take a round table cloth with a small circle drawn in the middle (use a marker or masking tape) and place it on the floor and have student gather around it.  The cookie of choice goes in the middle.  </a:t>
            </a:r>
          </a:p>
          <a:p>
            <a:pPr marL="228600" indent="-228600">
              <a:buAutoNum type="arabicPeriod" startAt="5"/>
            </a:pPr>
            <a:r>
              <a:rPr lang="en-US" baseline="0" dirty="0" smtClean="0"/>
              <a:t>Then students place their reasons in the larger circle around the cookie.  Then when the reasons are placed on the tablecloth.  Students can decide if they want to add more (ideas from the rest of the group) if they want.</a:t>
            </a:r>
          </a:p>
          <a:p>
            <a:pPr marL="228600" indent="-228600">
              <a:buAutoNum type="arabicPeriod" startAt="5"/>
            </a:pPr>
            <a:r>
              <a:rPr lang="en-US" baseline="0" dirty="0" smtClean="0"/>
              <a:t>Then the teacher can lead them in developing an opinion piece by letting the students decide which piece of information should go first, second and so on.  They can also use learned sentence stems for the introduction and conclusion from mentor texts.</a:t>
            </a:r>
          </a:p>
          <a:p>
            <a:pPr marL="228600" indent="-228600">
              <a:buAutoNum type="arabicPeriod" startAt="5"/>
            </a:pPr>
            <a:endParaRPr lang="en-US" baseline="0"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25</a:t>
            </a:fld>
            <a:endParaRPr lang="en-US"/>
          </a:p>
        </p:txBody>
      </p:sp>
    </p:spTree>
    <p:extLst>
      <p:ext uri="{BB962C8B-B14F-4D97-AF65-F5344CB8AC3E}">
        <p14:creationId xmlns:p14="http://schemas.microsoft.com/office/powerpoint/2010/main" val="395085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graphic organizer shares only the standard statement that is required of each grade level.  Each organizer will show the progression of the difference in expectations of the standards as the grade levels increase.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26</a:t>
            </a:fld>
            <a:endParaRPr lang="en-US"/>
          </a:p>
        </p:txBody>
      </p:sp>
    </p:spTree>
    <p:extLst>
      <p:ext uri="{BB962C8B-B14F-4D97-AF65-F5344CB8AC3E}">
        <p14:creationId xmlns:p14="http://schemas.microsoft.com/office/powerpoint/2010/main" val="656228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27</a:t>
            </a:fld>
            <a:endParaRPr lang="en-US"/>
          </a:p>
        </p:txBody>
      </p:sp>
    </p:spTree>
    <p:extLst>
      <p:ext uri="{BB962C8B-B14F-4D97-AF65-F5344CB8AC3E}">
        <p14:creationId xmlns:p14="http://schemas.microsoft.com/office/powerpoint/2010/main" val="2642366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28</a:t>
            </a:fld>
            <a:endParaRPr lang="en-US"/>
          </a:p>
        </p:txBody>
      </p:sp>
    </p:spTree>
    <p:extLst>
      <p:ext uri="{BB962C8B-B14F-4D97-AF65-F5344CB8AC3E}">
        <p14:creationId xmlns:p14="http://schemas.microsoft.com/office/powerpoint/2010/main" val="488043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29</a:t>
            </a:fld>
            <a:endParaRPr lang="en-US"/>
          </a:p>
        </p:txBody>
      </p:sp>
    </p:spTree>
    <p:extLst>
      <p:ext uri="{BB962C8B-B14F-4D97-AF65-F5344CB8AC3E}">
        <p14:creationId xmlns:p14="http://schemas.microsoft.com/office/powerpoint/2010/main" val="3157547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30</a:t>
            </a:fld>
            <a:endParaRPr lang="en-US"/>
          </a:p>
        </p:txBody>
      </p:sp>
    </p:spTree>
    <p:extLst>
      <p:ext uri="{BB962C8B-B14F-4D97-AF65-F5344CB8AC3E}">
        <p14:creationId xmlns:p14="http://schemas.microsoft.com/office/powerpoint/2010/main" val="154117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indent="0">
              <a:buFont typeface="Arial" panose="020B0604020202020204" pitchFamily="34" charset="0"/>
              <a:buNone/>
            </a:pPr>
            <a:r>
              <a:rPr lang="en-US" dirty="0" smtClean="0"/>
              <a:t>We</a:t>
            </a:r>
            <a:r>
              <a:rPr lang="en-US" baseline="0" dirty="0" smtClean="0"/>
              <a:t> want to provide area coordinators and ROE personnel  with a basic training for all educators.  (We are calling that our “little black dress”).  We recognize the needs in all areas and roe’s are different so we want to give an assortment of additional components that you can use if you see fit and if time allows.  A description of the components are below:</a:t>
            </a:r>
            <a:endParaRPr lang="en-US" dirty="0" smtClean="0"/>
          </a:p>
          <a:p>
            <a:pPr marL="163718" indent="-163718">
              <a:buFont typeface="Arial" panose="020B0604020202020204" pitchFamily="34" charset="0"/>
              <a:buChar char="•"/>
            </a:pPr>
            <a:endParaRPr lang="en-US" dirty="0" smtClean="0"/>
          </a:p>
          <a:p>
            <a:pPr marL="163718" indent="-163718">
              <a:buFont typeface="Arial" panose="020B0604020202020204" pitchFamily="34" charset="0"/>
              <a:buChar char="•"/>
            </a:pPr>
            <a:endParaRPr lang="en-US" dirty="0" smtClean="0"/>
          </a:p>
          <a:p>
            <a:pPr marL="163718" indent="-163718">
              <a:buFont typeface="Arial" panose="020B0604020202020204" pitchFamily="34" charset="0"/>
              <a:buChar char="•"/>
            </a:pPr>
            <a:r>
              <a:rPr lang="en-US" dirty="0" smtClean="0"/>
              <a:t>Foundation Services require the little black dress—can’t show up to the party without the dress. </a:t>
            </a:r>
          </a:p>
          <a:p>
            <a:pPr marL="163718" indent="-163718">
              <a:buFont typeface="Arial" panose="020B0604020202020204" pitchFamily="34" charset="0"/>
              <a:buChar char="•"/>
            </a:pPr>
            <a:r>
              <a:rPr lang="en-US" dirty="0" smtClean="0"/>
              <a:t>You should</a:t>
            </a:r>
            <a:r>
              <a:rPr lang="en-US" baseline="0" dirty="0" smtClean="0"/>
              <a:t> have shoes at the party as well—those will be the PARCC writing tasks, activity and Guidance Scope and Sequence Documents we will discuss with you today.  </a:t>
            </a:r>
          </a:p>
          <a:p>
            <a:pPr marL="163718" indent="-163718">
              <a:buFont typeface="Arial" panose="020B0604020202020204" pitchFamily="34" charset="0"/>
              <a:buChar char="•"/>
            </a:pPr>
            <a:r>
              <a:rPr lang="en-US" baseline="0" dirty="0" smtClean="0"/>
              <a:t>Next, the purse which carries books, is the Mentor Text document with questions and professional texts on writing:  The Writing Thief is given to everyone in the room!  Don’t forget the texts that are listed in the Shift Kits and recommended resources on the Writing Website in the books and doc section on each grade!  </a:t>
            </a:r>
          </a:p>
          <a:p>
            <a:pPr marL="163718" indent="-163718">
              <a:buFont typeface="Arial" panose="020B0604020202020204" pitchFamily="34" charset="0"/>
              <a:buChar char="•"/>
            </a:pPr>
            <a:r>
              <a:rPr lang="en-US" baseline="0" dirty="0" smtClean="0"/>
              <a:t>Necklace connects to the </a:t>
            </a:r>
            <a:r>
              <a:rPr lang="en-US" baseline="0" dirty="0" err="1" smtClean="0"/>
              <a:t>EQuIP</a:t>
            </a:r>
            <a:r>
              <a:rPr lang="en-US" baseline="0" dirty="0" smtClean="0"/>
              <a:t> rubric and key shifts in practice that need to be at the foundation for lesson and unit design. </a:t>
            </a:r>
          </a:p>
          <a:p>
            <a:pPr marL="163718" indent="-163718">
              <a:buFont typeface="Arial" panose="020B0604020202020204" pitchFamily="34" charset="0"/>
              <a:buChar char="•"/>
            </a:pPr>
            <a:r>
              <a:rPr lang="en-US" baseline="0" dirty="0" smtClean="0"/>
              <a:t>The earrings highlight the PARCC MCF and how a school district and teacher of any grade level should be concerned about  guiding literacy framework.  These have been revised and updated recently to better match the tasks that PARCC has released.  </a:t>
            </a:r>
          </a:p>
          <a:p>
            <a:pPr marL="163718" indent="-163718">
              <a:buFont typeface="Arial" panose="020B0604020202020204" pitchFamily="34" charset="0"/>
              <a:buChar char="•"/>
            </a:pPr>
            <a:r>
              <a:rPr lang="en-US" baseline="0" dirty="0" smtClean="0"/>
              <a:t>Our bracelet is the Implementation guides that is the reminder to continually think about classroom implementation, not just with the writing standards, but how all of the initiatives connect.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a:t>
            </a:fld>
            <a:endParaRPr lang="en-US"/>
          </a:p>
        </p:txBody>
      </p:sp>
    </p:spTree>
    <p:extLst>
      <p:ext uri="{BB962C8B-B14F-4D97-AF65-F5344CB8AC3E}">
        <p14:creationId xmlns:p14="http://schemas.microsoft.com/office/powerpoint/2010/main" val="3973826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and 2</a:t>
            </a:r>
            <a:r>
              <a:rPr lang="en-US" baseline="30000" dirty="0" smtClean="0"/>
              <a:t>nd</a:t>
            </a:r>
            <a:r>
              <a:rPr lang="en-US" dirty="0" smtClean="0"/>
              <a:t> but can be adapted for</a:t>
            </a:r>
            <a:r>
              <a:rPr lang="en-US" baseline="0" dirty="0" smtClean="0"/>
              <a:t> use with 3</a:t>
            </a:r>
            <a:r>
              <a:rPr lang="en-US" baseline="30000" dirty="0" smtClean="0"/>
              <a:t>rd</a:t>
            </a:r>
            <a:r>
              <a:rPr lang="en-US" baseline="0" dirty="0" smtClean="0"/>
              <a:t>-5</a:t>
            </a:r>
            <a:r>
              <a:rPr lang="en-US" baseline="30000" dirty="0" smtClean="0"/>
              <a:t>th</a:t>
            </a:r>
            <a:r>
              <a:rPr lang="en-US" baseline="0" dirty="0" smtClean="0"/>
              <a:t>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31</a:t>
            </a:fld>
            <a:endParaRPr lang="en-US"/>
          </a:p>
        </p:txBody>
      </p:sp>
    </p:spTree>
    <p:extLst>
      <p:ext uri="{BB962C8B-B14F-4D97-AF65-F5344CB8AC3E}">
        <p14:creationId xmlns:p14="http://schemas.microsoft.com/office/powerpoint/2010/main" val="3328705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provide more opinion ideas for writing</a:t>
            </a:r>
            <a:r>
              <a:rPr lang="en-US" baseline="0" dirty="0" smtClean="0"/>
              <a:t> topics</a:t>
            </a:r>
            <a:r>
              <a:rPr lang="en-US" dirty="0" smtClean="0"/>
              <a:t> but instead of using a graphic organizer, they use sentence frames to assist</a:t>
            </a:r>
            <a:r>
              <a:rPr lang="en-US" baseline="0" dirty="0" smtClean="0"/>
              <a:t> with addressing the standards. </a:t>
            </a:r>
          </a:p>
          <a:p>
            <a:endParaRPr lang="en-US" baseline="0" dirty="0" smtClean="0"/>
          </a:p>
          <a:p>
            <a:r>
              <a:rPr lang="en-US" baseline="0" dirty="0" smtClean="0"/>
              <a:t>For a fun activity, students can use the same idea that was used for the cookie activity, but with a different tablecloth and different instructions.  </a:t>
            </a:r>
          </a:p>
          <a:p>
            <a:pPr marL="228600" indent="-228600">
              <a:buAutoNum type="arabicPeriod"/>
            </a:pPr>
            <a:r>
              <a:rPr lang="en-US" baseline="0" dirty="0" smtClean="0"/>
              <a:t>Students read a text about dogs and one about cats independently or in small groups.  </a:t>
            </a:r>
          </a:p>
          <a:p>
            <a:pPr marL="228600" indent="-228600">
              <a:buAutoNum type="arabicPeriod"/>
            </a:pPr>
            <a:r>
              <a:rPr lang="en-US" baseline="0" dirty="0" smtClean="0"/>
              <a:t>After that each of the groups  has read the texts, they receive sentence strips to write the reasons and evidence found in the text to place on the graphic organizer.  The organizer that is drawn or taped on the tablecloth should be reflective of the grade level standards – see slides 24-28.  </a:t>
            </a:r>
          </a:p>
          <a:p>
            <a:pPr marL="228600" indent="-228600">
              <a:buAutoNum type="arabicPeriod"/>
            </a:pPr>
            <a:r>
              <a:rPr lang="en-US" baseline="0" dirty="0" smtClean="0"/>
              <a:t>Choose a group that has chosen cats and one that has chosen dogs to “complete the tablecloth graphic organizer”.  </a:t>
            </a:r>
          </a:p>
          <a:p>
            <a:pPr marL="228600" indent="-228600">
              <a:buAutoNum type="arabicPeriod"/>
            </a:pPr>
            <a:r>
              <a:rPr lang="en-US" baseline="0" dirty="0" smtClean="0"/>
              <a:t>This gives students a chance to not only work collaboratively, but to create in their minds how to structure an opinion based on the standards.</a:t>
            </a:r>
          </a:p>
          <a:p>
            <a:pPr marL="228600" indent="-228600">
              <a:buAutoNum type="arabicPeriod"/>
            </a:pPr>
            <a:r>
              <a:rPr lang="en-US" baseline="0" dirty="0" smtClean="0"/>
              <a:t>Then students can either write an essay independently or with their groups based on their “larger than life” graphic organizer.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32</a:t>
            </a:fld>
            <a:endParaRPr lang="en-US"/>
          </a:p>
        </p:txBody>
      </p:sp>
    </p:spTree>
    <p:extLst>
      <p:ext uri="{BB962C8B-B14F-4D97-AF65-F5344CB8AC3E}">
        <p14:creationId xmlns:p14="http://schemas.microsoft.com/office/powerpoint/2010/main" val="2753493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Students might begin their work around argument with a playful discussion. Gallagher (2011) asks students to discuss if they’d rather have a voice like Darth Vader or Elmo. Next, students are broken into small groups to discuss additional either-or questions (based on the influence of Justin </a:t>
            </a:r>
            <a:r>
              <a:rPr lang="en-US" baseline="0" dirty="0" err="1" smtClean="0"/>
              <a:t>Heimberg</a:t>
            </a:r>
            <a:r>
              <a:rPr lang="en-US" baseline="0" dirty="0" smtClean="0"/>
              <a:t> and David </a:t>
            </a:r>
            <a:r>
              <a:rPr lang="en-US" baseline="0" dirty="0" err="1" smtClean="0"/>
              <a:t>Gomberg’s</a:t>
            </a:r>
            <a:r>
              <a:rPr lang="en-US" baseline="0" dirty="0" smtClean="0"/>
              <a:t> (1997) Would you rather...?). Questions might be...</a:t>
            </a:r>
          </a:p>
          <a:p>
            <a:endParaRPr lang="en-US" baseline="0" dirty="0" smtClean="0"/>
          </a:p>
          <a:p>
            <a:r>
              <a:rPr lang="en-US" baseline="0" dirty="0" smtClean="0"/>
              <a:t>Would you rather be able to pause the world around you or silence it?</a:t>
            </a:r>
          </a:p>
          <a:p>
            <a:endParaRPr lang="en-US" baseline="0" dirty="0" smtClean="0"/>
          </a:p>
          <a:p>
            <a:r>
              <a:rPr lang="en-US" baseline="0" dirty="0" smtClean="0"/>
              <a:t>Would you rather be able to fast forward life or to rewind it?</a:t>
            </a:r>
          </a:p>
          <a:p>
            <a:endParaRPr lang="en-US" baseline="0" dirty="0" smtClean="0"/>
          </a:p>
          <a:p>
            <a:r>
              <a:rPr lang="en-US" baseline="0" dirty="0" smtClean="0"/>
              <a:t>Would you rather be stuck on a desert island with (fill in the blank with a current person in the news) or with (fill in the blank with another current person in the news)?</a:t>
            </a:r>
          </a:p>
          <a:p>
            <a:endParaRPr lang="en-US" baseline="0" dirty="0" smtClean="0"/>
          </a:p>
          <a:p>
            <a:r>
              <a:rPr lang="en-US" baseline="0" dirty="0" smtClean="0"/>
              <a:t>After a brief discussion, students do quick writes to state and explain their stands. This is just a means to introduce argument writing. Much more instruction, modeling, practice and scaffolding will follow. Adolescent writers will need good models of well written arguments. Teachers should always be on the look-out for such mentor texts. These might be found in current magazines or online.</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33</a:t>
            </a:fld>
            <a:endParaRPr lang="en-US"/>
          </a:p>
        </p:txBody>
      </p:sp>
    </p:spTree>
    <p:extLst>
      <p:ext uri="{BB962C8B-B14F-4D97-AF65-F5344CB8AC3E}">
        <p14:creationId xmlns:p14="http://schemas.microsoft.com/office/powerpoint/2010/main" val="1750596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Or….would you rather</a:t>
            </a:r>
            <a:r>
              <a:rPr lang="en-US" baseline="0" dirty="0" smtClean="0"/>
              <a:t> live without music or live without television?</a:t>
            </a:r>
          </a:p>
          <a:p>
            <a:endParaRPr lang="en-US" baseline="0" dirty="0" smtClean="0"/>
          </a:p>
          <a:p>
            <a:r>
              <a:rPr lang="en-US" dirty="0" smtClean="0"/>
              <a:t>Gallagher (2011) provides guidance on argument writing in his book Write Like This Teaching Real-World Writing Through Modeling &amp; Mentor Texts, Chapter 7, “Take a Stand/Propose a Solution”. This chapter focuses on real-world problems and issues. He suggests a variety of templates for students to gather and organize information. Gallagher models his expectations for writing using Composing Think-</a:t>
            </a:r>
            <a:r>
              <a:rPr lang="en-US" dirty="0" err="1" smtClean="0"/>
              <a:t>alouds</a:t>
            </a:r>
            <a:r>
              <a:rPr lang="en-US" dirty="0" smtClean="0"/>
              <a:t>.</a:t>
            </a:r>
          </a:p>
          <a:p>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34</a:t>
            </a:fld>
            <a:endParaRPr lang="en-US"/>
          </a:p>
        </p:txBody>
      </p:sp>
    </p:spTree>
    <p:extLst>
      <p:ext uri="{BB962C8B-B14F-4D97-AF65-F5344CB8AC3E}">
        <p14:creationId xmlns:p14="http://schemas.microsoft.com/office/powerpoint/2010/main" val="2928616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Kindergarten</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35</a:t>
            </a:fld>
            <a:endParaRPr lang="en-US"/>
          </a:p>
        </p:txBody>
      </p:sp>
    </p:spTree>
    <p:extLst>
      <p:ext uri="{BB962C8B-B14F-4D97-AF65-F5344CB8AC3E}">
        <p14:creationId xmlns:p14="http://schemas.microsoft.com/office/powerpoint/2010/main" val="3963824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36</a:t>
            </a:fld>
            <a:endParaRPr lang="en-US"/>
          </a:p>
        </p:txBody>
      </p:sp>
    </p:spTree>
    <p:extLst>
      <p:ext uri="{BB962C8B-B14F-4D97-AF65-F5344CB8AC3E}">
        <p14:creationId xmlns:p14="http://schemas.microsoft.com/office/powerpoint/2010/main" val="322395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a:t>
            </a:r>
            <a:r>
              <a:rPr lang="en-US" baseline="0" dirty="0" smtClean="0"/>
              <a:t> strategies are located on www.illinoisliteracyinaction.org.  Teachers should click on their grade level and then click on writing.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37</a:t>
            </a:fld>
            <a:endParaRPr lang="en-US"/>
          </a:p>
        </p:txBody>
      </p:sp>
    </p:spTree>
    <p:extLst>
      <p:ext uri="{BB962C8B-B14F-4D97-AF65-F5344CB8AC3E}">
        <p14:creationId xmlns:p14="http://schemas.microsoft.com/office/powerpoint/2010/main" val="2392205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argument (6-12) writing first by defining it, sharing graphic organizers and providing supports for the classroom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D7721094-B84F-A645-9200-6AE5FEAFF063}" type="slidenum">
              <a:rPr lang="en-US" smtClean="0"/>
              <a:pPr/>
              <a:t>38</a:t>
            </a:fld>
            <a:endParaRPr lang="en-US" dirty="0"/>
          </a:p>
        </p:txBody>
      </p:sp>
    </p:spTree>
    <p:extLst>
      <p:ext uri="{BB962C8B-B14F-4D97-AF65-F5344CB8AC3E}">
        <p14:creationId xmlns:p14="http://schemas.microsoft.com/office/powerpoint/2010/main" val="1101221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Have participants</a:t>
            </a:r>
            <a:r>
              <a:rPr lang="en-US" baseline="0" dirty="0" smtClean="0"/>
              <a:t> read the top 2 statements on the slide.    </a:t>
            </a:r>
          </a:p>
          <a:p>
            <a:r>
              <a:rPr lang="en-US" baseline="0" dirty="0" smtClean="0"/>
              <a:t>Bring in the next 2 statements to remind teachers how important it is for the language of the standards to be used and understood to teachers as well as students.</a:t>
            </a:r>
          </a:p>
          <a:p>
            <a:r>
              <a:rPr lang="en-US" baseline="0" dirty="0" smtClean="0"/>
              <a:t>Provide  participants the glossary (that can be found on the website) to clarify key writing terms.</a:t>
            </a:r>
          </a:p>
          <a:p>
            <a:endParaRPr lang="en-US" sz="1100" b="1" baseline="0" dirty="0" smtClean="0"/>
          </a:p>
          <a:p>
            <a:r>
              <a:rPr lang="en-US" sz="1100" b="1" dirty="0" smtClean="0"/>
              <a:t>Additional Information:  “Argument” and “Persuasion” </a:t>
            </a:r>
          </a:p>
          <a:p>
            <a:r>
              <a:rPr lang="en-US" sz="1100" dirty="0" smtClean="0"/>
              <a:t>When writing to persuade, writers employ a variety of persuasive strategies. One common strategy is an appeal to the credibility, character, or authority of the writer (or speaker). When writers establish that they are knowledgeable and trustworthy, audiences are more likely to believe what they say. Another is an appeal to the audience’s self-interest, sense of identity, or emotions, any of which can sway an audience. A logical argument, on the other hand, convinces the audience because of the perceived merit and reasonableness of the claims and proofs offered rather than either the emotions the writing evokes in the audience or the character or credentials of the writer. The Standards place special emphasis on writing logical arguments as a particularly important form of college- and career-ready writing</a:t>
            </a:r>
            <a:endParaRPr lang="en-US" sz="1100" baseline="0" dirty="0" smtClean="0"/>
          </a:p>
          <a:p>
            <a:r>
              <a:rPr lang="en-US" sz="1100" b="1" baseline="0" dirty="0" smtClean="0"/>
              <a:t>Additional</a:t>
            </a:r>
            <a:r>
              <a:rPr lang="en-US" sz="1100" baseline="0" dirty="0" smtClean="0"/>
              <a:t> </a:t>
            </a:r>
            <a:r>
              <a:rPr lang="en-US" sz="1100" b="1" baseline="0" dirty="0" smtClean="0"/>
              <a:t>Information about Claims and Evidence</a:t>
            </a:r>
          </a:p>
          <a:p>
            <a:r>
              <a:rPr lang="en-US" sz="1100" dirty="0" smtClean="0"/>
              <a:t>Brainstorm</a:t>
            </a:r>
            <a:r>
              <a:rPr lang="en-US" sz="1100" b="1" dirty="0" smtClean="0"/>
              <a:t> </a:t>
            </a:r>
            <a:r>
              <a:rPr lang="en-US" sz="1100" dirty="0"/>
              <a:t>the argument skills students/participants use in their everyday lives. Educators need to specifically instruct students to identify the difference between claims and evidence—that they must first examine data and evidence and then develop claims on the basis of this exploration. Explain that students will need multiple opportunities, both collaboratively and independently, to practice the thinking involved in argumentation. Teachers will need to give students the language support they need (such as academic phrases and sentence frames) to introduce, develop, and support their claims.</a:t>
            </a:r>
          </a:p>
          <a:p>
            <a:r>
              <a:rPr lang="en-US" sz="1100" b="1" dirty="0"/>
              <a:t>Don't</a:t>
            </a:r>
            <a:r>
              <a:rPr lang="en-US" sz="1100" dirty="0"/>
              <a:t> ask students to formulate a claim about an unfamiliar issue or topic and come up with evidence to support </a:t>
            </a:r>
            <a:r>
              <a:rPr lang="en-US" sz="1100" dirty="0" smtClean="0"/>
              <a:t>it.</a:t>
            </a:r>
            <a:endParaRPr lang="en-US" sz="1100" dirty="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39</a:t>
            </a:fld>
            <a:endParaRPr lang="en-US"/>
          </a:p>
        </p:txBody>
      </p:sp>
    </p:spTree>
    <p:extLst>
      <p:ext uri="{BB962C8B-B14F-4D97-AF65-F5344CB8AC3E}">
        <p14:creationId xmlns:p14="http://schemas.microsoft.com/office/powerpoint/2010/main" val="1907167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reminds participants of the terms that must be defined and understood before students can begin to write arguments. Please note that tone is taught in elementary through narrative so that by MS students understand how to apply it in other forms of writing.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40</a:t>
            </a:fld>
            <a:endParaRPr lang="en-US"/>
          </a:p>
        </p:txBody>
      </p:sp>
    </p:spTree>
    <p:extLst>
      <p:ext uri="{BB962C8B-B14F-4D97-AF65-F5344CB8AC3E}">
        <p14:creationId xmlns:p14="http://schemas.microsoft.com/office/powerpoint/2010/main" val="405738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All kits</a:t>
            </a:r>
            <a:r>
              <a:rPr lang="en-US" baseline="0" dirty="0" smtClean="0"/>
              <a:t> have writing connections in them.  When working with school districts, it is helpful to make connections to these kits as well.</a:t>
            </a:r>
          </a:p>
          <a:p>
            <a:endParaRPr lang="en-US" baseline="0" dirty="0" smtClean="0"/>
          </a:p>
          <a:p>
            <a:r>
              <a:rPr lang="en-US" baseline="0" dirty="0" smtClean="0"/>
              <a:t>Many of the writing components from the shift kits are now on the ilwritingmatters.org site.  Some key connections between writing and the kits are as follows:</a:t>
            </a:r>
          </a:p>
          <a:p>
            <a:r>
              <a:rPr lang="en-US" baseline="0" dirty="0" smtClean="0"/>
              <a:t>ELA 			                 Handouts Section – CCSSO  Adolescent Literacy Toolkit – Analyzing Essays</a:t>
            </a:r>
          </a:p>
          <a:p>
            <a:r>
              <a:rPr lang="en-US" baseline="0" dirty="0" smtClean="0"/>
              <a:t>Content Area Literacy	        3 journal article links about writing</a:t>
            </a:r>
          </a:p>
          <a:p>
            <a:r>
              <a:rPr lang="en-US" baseline="0" dirty="0" smtClean="0"/>
              <a:t>				        Adolescent Literacy Toolkit - Handouts</a:t>
            </a:r>
          </a:p>
          <a:p>
            <a:r>
              <a:rPr lang="en-US" baseline="0" dirty="0" smtClean="0"/>
              <a:t>Narrative Writing – Table of Contents - Marvelous Mini-lessons (professional book) &amp; Amelia and Eleanor (picture book)  lesson ideas</a:t>
            </a:r>
          </a:p>
          <a:p>
            <a:r>
              <a:rPr lang="en-US" baseline="0" dirty="0" smtClean="0"/>
              <a:t>			Rhode Island – Writing an Argument Module (click the small arrow see the components)</a:t>
            </a:r>
          </a:p>
          <a:p>
            <a:r>
              <a:rPr lang="en-US" baseline="0" dirty="0" smtClean="0"/>
              <a:t>			Handouts – Text Structure for Writing – Content Area Teachers – especially science</a:t>
            </a:r>
          </a:p>
          <a:p>
            <a:r>
              <a:rPr lang="en-US" baseline="0" dirty="0" smtClean="0"/>
              <a:t>Informational Text Kit – PowerPoints  have writing sprinkled throughout them</a:t>
            </a:r>
          </a:p>
          <a:p>
            <a:r>
              <a:rPr lang="en-US" baseline="0" dirty="0" smtClean="0"/>
              <a:t>		                H.O.  Top 5 Strategies</a:t>
            </a:r>
          </a:p>
          <a:p>
            <a:r>
              <a:rPr lang="en-US" baseline="0" dirty="0" smtClean="0"/>
              <a:t>Text Dependent Questions Kit -  Tons of great resources about developing questions – we want students to write to good questions dependent on text.</a:t>
            </a:r>
          </a:p>
          <a:p>
            <a:r>
              <a:rPr lang="en-US" baseline="0" dirty="0" smtClean="0"/>
              <a:t>Writing to Sources  Journal Article – Fisher and Frey</a:t>
            </a:r>
          </a:p>
          <a:p>
            <a:r>
              <a:rPr lang="en-US" baseline="0" dirty="0" smtClean="0"/>
              <a:t>			Handouts – Adolescent Literacy in Perspective – Writing Argument</a:t>
            </a:r>
          </a:p>
          <a:p>
            <a:r>
              <a:rPr lang="en-US" baseline="0" dirty="0" smtClean="0"/>
              <a:t>			Websites  for Text Structure – great for informative/explanatory writing</a:t>
            </a:r>
          </a:p>
          <a:p>
            <a:endParaRPr lang="en-US" baseline="0" dirty="0" smtClean="0"/>
          </a:p>
          <a:p>
            <a:endParaRPr lang="en-US" baseline="0" dirty="0" smtClean="0"/>
          </a:p>
          <a:p>
            <a:endParaRPr lang="en-US" baseline="0" dirty="0" smtClean="0"/>
          </a:p>
          <a:p>
            <a:r>
              <a:rPr lang="en-US" baseline="0" dirty="0" smtClean="0"/>
              <a:t>The implementation guides are not a required piece of presentation materials for teachers however they are a necessary piece of information that allow leaders to understand the larger scope of work that leads to full implementation. </a:t>
            </a:r>
          </a:p>
          <a:p>
            <a:endParaRPr lang="en-US" baseline="0" dirty="0" smtClean="0"/>
          </a:p>
          <a:p>
            <a:r>
              <a:rPr lang="en-US" baseline="0" dirty="0" err="1" smtClean="0"/>
              <a:t>EQuip</a:t>
            </a:r>
            <a:r>
              <a:rPr lang="en-US" baseline="0" dirty="0" smtClean="0"/>
              <a:t> Rubric—this tool also connects to writing and should be at the foundation of lesson and unit design for classroom implementation.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a:t>
            </a:fld>
            <a:endParaRPr lang="en-US"/>
          </a:p>
        </p:txBody>
      </p:sp>
    </p:spTree>
    <p:extLst>
      <p:ext uri="{BB962C8B-B14F-4D97-AF65-F5344CB8AC3E}">
        <p14:creationId xmlns:p14="http://schemas.microsoft.com/office/powerpoint/2010/main" val="150587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great</a:t>
            </a:r>
            <a:r>
              <a:rPr lang="en-US" baseline="0" dirty="0" smtClean="0"/>
              <a:t> way to provide students (as well as teachers) with examples of argument writing is through mentor texts.  Ask participants what parts of the newspaper can be used to model argument/opinion writing?  Editorials, restaurant or movie reviews, etc….</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41</a:t>
            </a:fld>
            <a:endParaRPr lang="en-US"/>
          </a:p>
        </p:txBody>
      </p:sp>
    </p:spTree>
    <p:extLst>
      <p:ext uri="{BB962C8B-B14F-4D97-AF65-F5344CB8AC3E}">
        <p14:creationId xmlns:p14="http://schemas.microsoft.com/office/powerpoint/2010/main" val="294615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One mentor text listed above is a great tool for 6-12 grades.  (Spend a couple of minutes going to the site).</a:t>
            </a:r>
          </a:p>
          <a:p>
            <a:endParaRPr lang="en-US" baseline="0" dirty="0" smtClean="0"/>
          </a:p>
          <a:p>
            <a:r>
              <a:rPr lang="en-US" baseline="0" dirty="0" smtClean="0"/>
              <a:t>This is a topic based from www.procon.org.  Debatable issues are critical in teaching argument writing and allowing students to have the platforms for Socratic seminars or flash debates meets the speaking and listening standards as well.  </a:t>
            </a:r>
          </a:p>
          <a:p>
            <a:endParaRPr lang="en-US" baseline="0" dirty="0" smtClean="0"/>
          </a:p>
          <a:p>
            <a:r>
              <a:rPr lang="en-US" b="1" baseline="0" dirty="0" smtClean="0"/>
              <a:t>Background Information </a:t>
            </a:r>
          </a:p>
          <a:p>
            <a:r>
              <a:rPr lang="en-US" baseline="0" dirty="0" smtClean="0"/>
              <a:t>93% of higher education faculty believe critical thinking is an essential learning outcome. </a:t>
            </a:r>
          </a:p>
          <a:p>
            <a:r>
              <a:rPr lang="en-US" baseline="0" dirty="0" smtClean="0"/>
              <a:t>A 2005 report by the Association of American Colleges and Universities demonstrated the need for efforts to promote critical thinking by highlighting the disparity between the 93% of higher education faculty that perceive critical thinking to be an essential learning outcome and the 6% of undergraduate seniors that actually demonstrated critical thinking proficiency. </a:t>
            </a:r>
          </a:p>
          <a:p>
            <a:endParaRPr lang="en-US" baseline="0" dirty="0" smtClean="0"/>
          </a:p>
          <a:p>
            <a:r>
              <a:rPr lang="en-US" baseline="0" dirty="0" smtClean="0"/>
              <a:t>Discussing current events and debating controversial issues are associated with higher scores on the National Assessment of Educational Progress (NAEP), the largest national standardized test in the United States.</a:t>
            </a:r>
          </a:p>
          <a:p>
            <a:endParaRPr lang="en-US" baseline="0" dirty="0" smtClean="0"/>
          </a:p>
          <a:p>
            <a:r>
              <a:rPr lang="en-US" baseline="0" dirty="0" smtClean="0"/>
              <a:t>An Apr. 2013 fact sheet from the Center for Information &amp; Research on Civic Learning &amp; Engagement (CIRCLE) reported that 12th grade students who took part in frequent discussions of current events and debates about current issues "including controversies" scored higher on the NAEP Civics test than students who did not frequently engage in those activities. Eighth graders also scored higher when regularly participating in current events discussion.</a:t>
            </a:r>
          </a:p>
          <a:p>
            <a:endParaRPr lang="en-US" baseline="0" dirty="0" smtClean="0"/>
          </a:p>
          <a:p>
            <a:r>
              <a:rPr lang="en-US" baseline="0" dirty="0" smtClean="0"/>
              <a:t>Regular discussion of current events was correlated with a 16 point gain on the NAEP Civics test for male 12th graders and a 13 point gain for females. Male eighth graders taking part in current events discussion gained a 10 point advantage, while female eighth graders gained five points. Frequent debates were correlated with a six point gain for male 12th graders and an eight point gain for female 12th graders.</a:t>
            </a:r>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42</a:t>
            </a:fld>
            <a:endParaRPr lang="en-US"/>
          </a:p>
        </p:txBody>
      </p:sp>
    </p:spTree>
    <p:extLst>
      <p:ext uri="{BB962C8B-B14F-4D97-AF65-F5344CB8AC3E}">
        <p14:creationId xmlns:p14="http://schemas.microsoft.com/office/powerpoint/2010/main" val="704064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strategy for coding text</a:t>
            </a:r>
            <a:r>
              <a:rPr lang="en-US" baseline="0" dirty="0" smtClean="0"/>
              <a:t> in a close reading is applicable for writing as well.  Students are expected to analyze an argument for structure and components, which by the way, also meets some reading standards.  Students cannot be expected to write arguments until they have analyzed arguments for their parts.  K. Gallagher suggests modeling with the type of texts you wish students produce.  Remember the coding system above and apply it to the next slide which contains and argument piece.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43</a:t>
            </a:fld>
            <a:endParaRPr lang="en-US"/>
          </a:p>
        </p:txBody>
      </p:sp>
    </p:spTree>
    <p:extLst>
      <p:ext uri="{BB962C8B-B14F-4D97-AF65-F5344CB8AC3E}">
        <p14:creationId xmlns:p14="http://schemas.microsoft.com/office/powerpoint/2010/main" val="2662596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a:t>
            </a:r>
            <a:r>
              <a:rPr lang="en-US" b="1" baseline="0" dirty="0" smtClean="0"/>
              <a:t> slide shows how students will get to know the terms of argument writing by annotating or coding a sample.</a:t>
            </a:r>
            <a:endParaRPr lang="en-US" b="1" dirty="0" smtClean="0"/>
          </a:p>
          <a:p>
            <a:endParaRPr lang="en-US" b="1" dirty="0" smtClean="0"/>
          </a:p>
          <a:p>
            <a:r>
              <a:rPr lang="en-US" b="1" dirty="0" smtClean="0"/>
              <a:t>About the Document on This Slide</a:t>
            </a:r>
          </a:p>
          <a:p>
            <a:r>
              <a:rPr lang="en-US" dirty="0" smtClean="0"/>
              <a:t>This is part of a larger writing project</a:t>
            </a:r>
            <a:r>
              <a:rPr lang="en-US" baseline="0" dirty="0" smtClean="0"/>
              <a:t> on 6</a:t>
            </a:r>
            <a:r>
              <a:rPr lang="en-US" baseline="30000" dirty="0" smtClean="0"/>
              <a:t>th</a:t>
            </a:r>
            <a:r>
              <a:rPr lang="en-US" baseline="0" dirty="0" smtClean="0"/>
              <a:t> grade www.illinoisliteracyinaction.org from Student Achievement Partners.  There is a NO section as well and after that, is the concluding section.  This piece is just one paper that supports a culminating RST (Research Simulation Task).  All papers are on the writing page for each grade level and the Argument user guide suggests other ways to incorporate this piece into the classroom for instruction.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44</a:t>
            </a:fld>
            <a:endParaRPr lang="en-US"/>
          </a:p>
        </p:txBody>
      </p:sp>
    </p:spTree>
    <p:extLst>
      <p:ext uri="{BB962C8B-B14F-4D97-AF65-F5344CB8AC3E}">
        <p14:creationId xmlns:p14="http://schemas.microsoft.com/office/powerpoint/2010/main" val="4087845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Another way to provide support through</a:t>
            </a:r>
            <a:r>
              <a:rPr lang="en-US" baseline="0" dirty="0" smtClean="0"/>
              <a:t> argument writing i</a:t>
            </a:r>
            <a:r>
              <a:rPr lang="en-US" dirty="0" smtClean="0"/>
              <a:t>s through graphic organizers and sentence/paragraph frames.</a:t>
            </a:r>
          </a:p>
          <a:p>
            <a:endParaRPr lang="en-US" dirty="0" smtClean="0"/>
          </a:p>
          <a:p>
            <a:pPr marL="0" indent="0">
              <a:buNone/>
            </a:pPr>
            <a:r>
              <a:rPr lang="en-US" sz="1200" dirty="0" smtClean="0"/>
              <a:t>www.illinoisliteracyinaction.org– each grade level has graphic organizers under standards 1,2 &amp;</a:t>
            </a:r>
            <a:r>
              <a:rPr lang="en-US" sz="1200" baseline="0" dirty="0" smtClean="0"/>
              <a:t> 3.</a:t>
            </a:r>
            <a:endParaRPr lang="en-US" sz="1200"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45</a:t>
            </a:fld>
            <a:endParaRPr lang="en-US"/>
          </a:p>
        </p:txBody>
      </p:sp>
    </p:spTree>
    <p:extLst>
      <p:ext uri="{BB962C8B-B14F-4D97-AF65-F5344CB8AC3E}">
        <p14:creationId xmlns:p14="http://schemas.microsoft.com/office/powerpoint/2010/main" val="1095567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Although this is repeated, another way to scaffold</a:t>
            </a:r>
            <a:r>
              <a:rPr lang="en-US" baseline="0" dirty="0" smtClean="0"/>
              <a:t> it for older s</a:t>
            </a:r>
            <a:r>
              <a:rPr lang="en-US" dirty="0" smtClean="0"/>
              <a:t>tudents might be to begin their work around argument with a playful discussion. Gallagher (2011) asks students to discuss if they’d rather have a voice like Darth Vader or Elmo. Next, students are broken into small groups to discuss additional either-or questions (based on the influence of Justin </a:t>
            </a:r>
            <a:r>
              <a:rPr lang="en-US" dirty="0" err="1" smtClean="0"/>
              <a:t>Heimberg</a:t>
            </a:r>
            <a:r>
              <a:rPr lang="en-US" dirty="0" smtClean="0"/>
              <a:t> and David </a:t>
            </a:r>
            <a:r>
              <a:rPr lang="en-US" dirty="0" err="1" smtClean="0"/>
              <a:t>Gomberg’s</a:t>
            </a:r>
            <a:r>
              <a:rPr lang="en-US" dirty="0" smtClean="0"/>
              <a:t> (1997) Would you rather...?). Questions might be...</a:t>
            </a:r>
          </a:p>
          <a:p>
            <a:endParaRPr lang="en-US" dirty="0" smtClean="0"/>
          </a:p>
          <a:p>
            <a:r>
              <a:rPr lang="en-US" dirty="0" smtClean="0"/>
              <a:t>Would you rather be able to pause the world around you or silence it?</a:t>
            </a:r>
          </a:p>
          <a:p>
            <a:r>
              <a:rPr lang="en-US" dirty="0" smtClean="0"/>
              <a:t>Would you rather be able to fast forward life or to rewind it?</a:t>
            </a:r>
          </a:p>
          <a:p>
            <a:r>
              <a:rPr lang="en-US" dirty="0" smtClean="0"/>
              <a:t>Would you rather be stuck on a desert island with (fill in the blank with a current person in the news) or with (fill in the blank with another current person in the news)?</a:t>
            </a:r>
          </a:p>
          <a:p>
            <a:endParaRPr lang="en-US" dirty="0" smtClean="0"/>
          </a:p>
          <a:p>
            <a:r>
              <a:rPr lang="en-US" dirty="0" smtClean="0"/>
              <a:t>After a brief discussion, students do quick writes to state and explain their stands. This is just a means to introduce argument writing. Much more instruction, modeling, practice and scaffolding will follow. Adolescent writers will need good models of well written arguments. Teachers should always be on the look-out for such mentor texts. These might be found in current magazines or online.</a:t>
            </a:r>
          </a:p>
          <a:p>
            <a:endParaRPr lang="en-US" baseline="0" dirty="0" smtClean="0"/>
          </a:p>
          <a:p>
            <a:r>
              <a:rPr lang="en-US" dirty="0" smtClean="0"/>
              <a:t>Gallagher (2011) provides guidance on argument writing in his book Write Like This Teaching Real-World Writing Through Modeling &amp; Mentor Texts, Chapter 7, “Take a Stand/Propose a Solution”. This chapter focuses on real-world problems and issues. He suggests a variety of templates for students to gather and organize information. Gallagher models his expectations for writing using Composing Think-</a:t>
            </a:r>
            <a:r>
              <a:rPr lang="en-US" dirty="0" err="1" smtClean="0"/>
              <a:t>alouds</a:t>
            </a:r>
            <a:r>
              <a:rPr lang="en-US" dirty="0" smtClean="0"/>
              <a:t>.</a:t>
            </a:r>
          </a:p>
          <a:p>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46</a:t>
            </a:fld>
            <a:endParaRPr lang="en-US"/>
          </a:p>
        </p:txBody>
      </p:sp>
    </p:spTree>
    <p:extLst>
      <p:ext uri="{BB962C8B-B14F-4D97-AF65-F5344CB8AC3E}">
        <p14:creationId xmlns:p14="http://schemas.microsoft.com/office/powerpoint/2010/main" val="958348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strategies are located on ilwritingmatters.org at each grade level under each writing type and standard. </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47</a:t>
            </a:fld>
            <a:endParaRPr lang="en-US"/>
          </a:p>
        </p:txBody>
      </p:sp>
    </p:spTree>
    <p:extLst>
      <p:ext uri="{BB962C8B-B14F-4D97-AF65-F5344CB8AC3E}">
        <p14:creationId xmlns:p14="http://schemas.microsoft.com/office/powerpoint/2010/main" val="2938184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6580">
              <a:defRPr/>
            </a:pPr>
            <a:r>
              <a:rPr lang="en-US" dirty="0" smtClean="0"/>
              <a:t>We will now look at Standard</a:t>
            </a:r>
            <a:r>
              <a:rPr lang="en-US" baseline="0" dirty="0" smtClean="0"/>
              <a:t> #2 and follow the same outline as for Standard #1 – Teaching Informative/Explanatory writing.  We will define this type of writing, talk about the importance of modeling and mentor texts, look at writing samples, and examine possible graphic organizers/text structures and strategies.  </a:t>
            </a:r>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48</a:t>
            </a:fld>
            <a:endParaRPr lang="en-US"/>
          </a:p>
        </p:txBody>
      </p:sp>
    </p:spTree>
    <p:extLst>
      <p:ext uri="{BB962C8B-B14F-4D97-AF65-F5344CB8AC3E}">
        <p14:creationId xmlns:p14="http://schemas.microsoft.com/office/powerpoint/2010/main" val="3205680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K-5: the two types of writing are combined</a:t>
            </a:r>
            <a:r>
              <a:rPr lang="en-US" baseline="0" dirty="0" smtClean="0"/>
              <a:t> however as students engage in different content areas at MS and HS, the two writing types should be divided. Many teachers may not even understand the variances as they apply to their content areas but the main differences are as follows:</a:t>
            </a:r>
          </a:p>
          <a:p>
            <a:endParaRPr lang="en-US" baseline="0" dirty="0" smtClean="0"/>
          </a:p>
          <a:p>
            <a:pPr marL="163718" indent="-163718">
              <a:buFont typeface="Arial" panose="020B0604020202020204" pitchFamily="34" charset="0"/>
              <a:buChar char="•"/>
            </a:pPr>
            <a:r>
              <a:rPr lang="en-US" baseline="0" dirty="0" smtClean="0"/>
              <a:t>Expository writing imparts information, shares ideas and provides explanations and evidence. Some examples of expository works include magazine and newspaper articles, textbooks, autobiographies and persuasive college essays. According to Stanford University, when composing an expository piece, it should not be assumed that readers already possess prior knowledge of the subject matter. Answers to any questions the reader might have about your topic must be provided. For example, when writing an expository essay claiming that consuming honey is a better alternative to sugar, you would not just tell the reader about the health benefits of honey, but would compare the health advantages and disadvantages of both substances, supporting your arguments and claims with the necessary evidence; it does contain a thesis statement.</a:t>
            </a:r>
          </a:p>
          <a:p>
            <a:pPr marL="163718" indent="-163718">
              <a:buFont typeface="Arial" panose="020B0604020202020204" pitchFamily="34" charset="0"/>
              <a:buChar char="•"/>
            </a:pPr>
            <a:r>
              <a:rPr lang="en-US" baseline="0" dirty="0" smtClean="0"/>
              <a:t>Informative writing educates readers by imparting straightforward information and facts, but never personal opinions. Examples include course descriptions, how-to articles and essays that help a reader understand how something works, such as "How to Clean a Polyester Shirt," "Understanding the Link Between Lung Cancer and Cigarettes" and "The Health Benefits of Drinking Green Tea.“ An informative text is not intended to persuade your reader, but to educate. </a:t>
            </a:r>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49</a:t>
            </a:fld>
            <a:endParaRPr lang="en-US"/>
          </a:p>
        </p:txBody>
      </p:sp>
    </p:spTree>
    <p:extLst>
      <p:ext uri="{BB962C8B-B14F-4D97-AF65-F5344CB8AC3E}">
        <p14:creationId xmlns:p14="http://schemas.microsoft.com/office/powerpoint/2010/main" val="823284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6580">
              <a:defRPr/>
            </a:pPr>
            <a:r>
              <a:rPr lang="en-US" dirty="0" smtClean="0"/>
              <a:t>One great</a:t>
            </a:r>
            <a:r>
              <a:rPr lang="en-US" baseline="0" dirty="0" smtClean="0"/>
              <a:t> way to provide students (as well as teachers) with examples of informative/explanatory writing is through mentor texts. Not only will students hear the language of this type of writing,  but they will see the different structures of writing that informative/explanatory that can be used.  </a:t>
            </a:r>
            <a:endParaRPr lang="en-US" dirty="0" smtClean="0"/>
          </a:p>
          <a:p>
            <a:endParaRPr lang="en-US" dirty="0" smtClean="0"/>
          </a:p>
          <a:p>
            <a:r>
              <a:rPr lang="en-US" dirty="0" smtClean="0"/>
              <a:t>Student samples can be accessed on any</a:t>
            </a:r>
            <a:r>
              <a:rPr lang="en-US" baseline="0" dirty="0" smtClean="0"/>
              <a:t> grade level under standard two.  They are from Appendix C of the Common Core Standards however not every grade level has a sample for standard 2.  If there is not one under that grade level, then scroll to Teachers College of Reading and Writing for examples there.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50</a:t>
            </a:fld>
            <a:endParaRPr lang="en-US"/>
          </a:p>
        </p:txBody>
      </p:sp>
    </p:spTree>
    <p:extLst>
      <p:ext uri="{BB962C8B-B14F-4D97-AF65-F5344CB8AC3E}">
        <p14:creationId xmlns:p14="http://schemas.microsoft.com/office/powerpoint/2010/main" val="37446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outline of the agenda.  The additional components can be deleted</a:t>
            </a:r>
            <a:r>
              <a:rPr lang="en-US" baseline="0" dirty="0" smtClean="0"/>
              <a:t> based on the presenters discretion.</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a:t>
            </a:fld>
            <a:endParaRPr lang="en-US"/>
          </a:p>
        </p:txBody>
      </p:sp>
    </p:spTree>
    <p:extLst>
      <p:ext uri="{BB962C8B-B14F-4D97-AF65-F5344CB8AC3E}">
        <p14:creationId xmlns:p14="http://schemas.microsoft.com/office/powerpoint/2010/main" val="2461137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 assume students understand the differences between text features and text structures,</a:t>
            </a:r>
            <a:r>
              <a:rPr lang="en-US" baseline="0" dirty="0" smtClean="0"/>
              <a:t> it is important to model both for MS students.  If students are to incorporate these items in their writing, text features make all presentations more appealing but also more accessible to other populations such as special education, ELLs, etc.  They assist with comprehension so if students are applying these, they are working with a higher level of Bloom’s Taxonomy as well.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51</a:t>
            </a:fld>
            <a:endParaRPr lang="en-US"/>
          </a:p>
        </p:txBody>
      </p:sp>
    </p:spTree>
    <p:extLst>
      <p:ext uri="{BB962C8B-B14F-4D97-AF65-F5344CB8AC3E}">
        <p14:creationId xmlns:p14="http://schemas.microsoft.com/office/powerpoint/2010/main" val="968472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we are hitting many reading</a:t>
            </a:r>
            <a:r>
              <a:rPr lang="en-US" baseline="0" dirty="0" smtClean="0"/>
              <a:t> standards with these activities, they are the heart of what a writer includes in their pieces. Modeling how to construct a literary analysis must be done first along with how to create the proper structure for a scientific report.  Many examples must be provided if students are to emulate these types of writing.  Links to samples of these types of writing can be found in the background knowledge report for grades 6-12 on ilwritingmatters.org.</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52</a:t>
            </a:fld>
            <a:endParaRPr lang="en-US"/>
          </a:p>
        </p:txBody>
      </p:sp>
    </p:spTree>
    <p:extLst>
      <p:ext uri="{BB962C8B-B14F-4D97-AF65-F5344CB8AC3E}">
        <p14:creationId xmlns:p14="http://schemas.microsoft.com/office/powerpoint/2010/main" val="3009453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(Repeated slide- but source is different)  Sentence or paragraph frames help students organize their words to match the type of writing they have been assigned.  They help students write with various kinds of text structure.</a:t>
            </a:r>
          </a:p>
          <a:p>
            <a:endParaRPr lang="en-US" dirty="0" smtClean="0"/>
          </a:p>
          <a:p>
            <a:r>
              <a:rPr lang="en-US" dirty="0" smtClean="0"/>
              <a:t>The first link listed is a video</a:t>
            </a:r>
            <a:r>
              <a:rPr lang="en-US" baseline="0" dirty="0" smtClean="0"/>
              <a:t> clip from The Teaching Channel.  It is a 2:10 clip for grades 3-5 entitle “Using Sentence Frames to Jumpstart Writing”.</a:t>
            </a:r>
          </a:p>
          <a:p>
            <a:endParaRPr lang="en-US" baseline="0" dirty="0" smtClean="0"/>
          </a:p>
          <a:p>
            <a:r>
              <a:rPr lang="en-US" baseline="0" dirty="0" smtClean="0"/>
              <a:t>The 2</a:t>
            </a:r>
            <a:r>
              <a:rPr lang="en-US" baseline="30000" dirty="0" smtClean="0"/>
              <a:t>nd</a:t>
            </a:r>
            <a:r>
              <a:rPr lang="en-US" baseline="0" dirty="0" smtClean="0"/>
              <a:t> link has some great tips for using framed paragraphs and is from Reading Rockets.</a:t>
            </a:r>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53</a:t>
            </a:fld>
            <a:endParaRPr lang="en-US"/>
          </a:p>
        </p:txBody>
      </p:sp>
    </p:spTree>
    <p:extLst>
      <p:ext uri="{BB962C8B-B14F-4D97-AF65-F5344CB8AC3E}">
        <p14:creationId xmlns:p14="http://schemas.microsoft.com/office/powerpoint/2010/main" val="4213864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this sentence</a:t>
            </a:r>
            <a:r>
              <a:rPr lang="en-US" baseline="0" dirty="0" smtClean="0"/>
              <a:t> frame is appropriate for K-5, Kelly Gallagher suggests that if we expect students to write a specific way, we must provide them with the structure to emulate a few times prior to expecting them to write in this format.  Lucy </a:t>
            </a:r>
            <a:r>
              <a:rPr lang="en-US" baseline="0" dirty="0" err="1" smtClean="0"/>
              <a:t>Caulkins</a:t>
            </a:r>
            <a:r>
              <a:rPr lang="en-US" baseline="0" dirty="0" smtClean="0"/>
              <a:t> suggests the same methodology for MS and HS students.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54</a:t>
            </a:fld>
            <a:endParaRPr lang="en-US"/>
          </a:p>
        </p:txBody>
      </p:sp>
    </p:spTree>
    <p:extLst>
      <p:ext uri="{BB962C8B-B14F-4D97-AF65-F5344CB8AC3E}">
        <p14:creationId xmlns:p14="http://schemas.microsoft.com/office/powerpoint/2010/main" val="17043711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fontAlgn="auto">
              <a:spcBef>
                <a:spcPts val="0"/>
              </a:spcBef>
              <a:spcAft>
                <a:spcPts val="0"/>
              </a:spcAft>
              <a:buFont typeface="Arial" pitchFamily="34" charset="0"/>
              <a:buNone/>
              <a:defRPr/>
            </a:pPr>
            <a:r>
              <a:rPr lang="en-US" b="1" dirty="0" smtClean="0"/>
              <a:t>Note about the Handout</a:t>
            </a:r>
            <a:r>
              <a:rPr lang="en-US" dirty="0" smtClean="0"/>
              <a:t>:</a:t>
            </a:r>
            <a:r>
              <a:rPr lang="en-US" baseline="0" dirty="0" smtClean="0"/>
              <a:t>  The handout lists “sequence” as one of the text structures.  Have participants write in “chronological” in the same section.  Both of these are similar but have differences.  For example,  </a:t>
            </a:r>
            <a:r>
              <a:rPr lang="en-US" sz="1200" baseline="0" dirty="0" smtClean="0">
                <a:solidFill>
                  <a:schemeClr val="accent3">
                    <a:lumMod val="75000"/>
                  </a:schemeClr>
                </a:solidFill>
                <a:latin typeface="Kristen ITC" pitchFamily="66" charset="0"/>
              </a:rPr>
              <a:t>c</a:t>
            </a:r>
            <a:r>
              <a:rPr lang="en-US" sz="1200" dirty="0" smtClean="0">
                <a:solidFill>
                  <a:schemeClr val="accent3">
                    <a:lumMod val="75000"/>
                  </a:schemeClr>
                </a:solidFill>
                <a:latin typeface="Kristen ITC" pitchFamily="66" charset="0"/>
              </a:rPr>
              <a:t>hronological text structure </a:t>
            </a:r>
            <a:r>
              <a:rPr lang="en-US" sz="1200" b="0" dirty="0" smtClean="0">
                <a:solidFill>
                  <a:schemeClr val="accent3">
                    <a:lumMod val="75000"/>
                  </a:schemeClr>
                </a:solidFill>
                <a:latin typeface="Kristen ITC" pitchFamily="66" charset="0"/>
              </a:rPr>
              <a:t>is when the author uses dates and puts information in a chronological order.</a:t>
            </a:r>
          </a:p>
          <a:p>
            <a:pPr marL="0" indent="0" fontAlgn="auto">
              <a:spcBef>
                <a:spcPts val="0"/>
              </a:spcBef>
              <a:spcAft>
                <a:spcPts val="0"/>
              </a:spcAft>
              <a:buFont typeface="Arial" pitchFamily="34" charset="0"/>
              <a:buNone/>
              <a:defRPr/>
            </a:pPr>
            <a:r>
              <a:rPr lang="en-US" sz="1200" dirty="0" smtClean="0">
                <a:solidFill>
                  <a:schemeClr val="accent3">
                    <a:lumMod val="75000"/>
                  </a:schemeClr>
                </a:solidFill>
                <a:latin typeface="Kristen ITC" pitchFamily="66" charset="0"/>
              </a:rPr>
              <a:t>Sequential text structure </a:t>
            </a:r>
            <a:r>
              <a:rPr lang="en-US" sz="1200" b="0" dirty="0" smtClean="0">
                <a:solidFill>
                  <a:schemeClr val="accent3">
                    <a:lumMod val="75000"/>
                  </a:schemeClr>
                </a:solidFill>
                <a:latin typeface="Kristen ITC" pitchFamily="66" charset="0"/>
              </a:rPr>
              <a:t>is when the author puts steps in order- sort of like how you would go about making your favorite chocolate chip cookie recipe.</a:t>
            </a:r>
          </a:p>
          <a:p>
            <a:endParaRPr lang="en-US" dirty="0" smtClean="0"/>
          </a:p>
          <a:p>
            <a:r>
              <a:rPr lang="en-US" dirty="0" smtClean="0"/>
              <a:t>Informative/explanatory writing is written</a:t>
            </a:r>
            <a:r>
              <a:rPr lang="en-US" baseline="0" dirty="0" smtClean="0"/>
              <a:t> in one or more different text structures.  Students are comfortable with recognizing the structure of narrative (beginning, middle, and end), but most are not comfortable with recognizing,  let alone writing,  in different text structures.</a:t>
            </a:r>
            <a:endParaRPr lang="en-US" dirty="0" smtClean="0"/>
          </a:p>
          <a:p>
            <a:r>
              <a:rPr lang="en-US" dirty="0" smtClean="0"/>
              <a:t>Have</a:t>
            </a:r>
            <a:r>
              <a:rPr lang="en-US" baseline="0" dirty="0" smtClean="0"/>
              <a:t> participants read slide and look at handout.  </a:t>
            </a:r>
          </a:p>
          <a:p>
            <a:endParaRPr lang="en-US" dirty="0" smtClean="0"/>
          </a:p>
          <a:p>
            <a:r>
              <a:rPr lang="en-US" dirty="0" smtClean="0"/>
              <a:t>It is beneficial</a:t>
            </a:r>
            <a:r>
              <a:rPr lang="en-US" baseline="0" dirty="0" smtClean="0"/>
              <a:t> to t</a:t>
            </a:r>
            <a:r>
              <a:rPr lang="en-US" dirty="0" smtClean="0"/>
              <a:t>each students common nonfiction text structures: Cause &amp; Effect, Sequential, Problem/Solution, Description, Compare/Contrast </a:t>
            </a:r>
          </a:p>
          <a:p>
            <a:r>
              <a:rPr lang="en-US" dirty="0" smtClean="0"/>
              <a:t>Each text structure should be taught individually as students need time to recognize one structure, it’s signal words and organization, before learning another. </a:t>
            </a:r>
          </a:p>
          <a:p>
            <a:r>
              <a:rPr lang="en-US" dirty="0" smtClean="0"/>
              <a:t>Students may be able to grasp easier text structures like sequence and comparison contrast so teachers may want to teach these structures first. Harder structures for students to grasp are description, cause and effect, and problem solution. </a:t>
            </a:r>
          </a:p>
          <a:p>
            <a:pPr marL="0" indent="0">
              <a:buNone/>
            </a:pPr>
            <a:r>
              <a:rPr lang="en-US" dirty="0" smtClean="0"/>
              <a:t>4. Teaching students the various text structures can </a:t>
            </a:r>
            <a:r>
              <a:rPr lang="en-US" b="1" dirty="0" smtClean="0"/>
              <a:t>give students ideas on how to organize their nonfiction writing. </a:t>
            </a:r>
          </a:p>
          <a:p>
            <a:pPr marL="0" indent="0">
              <a:buNone/>
            </a:pPr>
            <a:r>
              <a:rPr lang="en-US" dirty="0" smtClean="0"/>
              <a:t>5. After studying the key features and vocabulary of each text structure, students can practice integrating the structures </a:t>
            </a:r>
            <a:r>
              <a:rPr lang="en-US" b="1" dirty="0" smtClean="0"/>
              <a:t>into their own writing</a:t>
            </a:r>
            <a:r>
              <a:rPr lang="en-US" dirty="0" smtClean="0"/>
              <a:t>. </a:t>
            </a:r>
          </a:p>
          <a:p>
            <a:pPr marL="0" indent="0">
              <a:buNone/>
            </a:pPr>
            <a:r>
              <a:rPr lang="en-US" dirty="0" smtClean="0"/>
              <a:t>6. Use resources at</a:t>
            </a:r>
            <a:r>
              <a:rPr lang="en-US" baseline="0" dirty="0" smtClean="0"/>
              <a:t> the link on the slide t</a:t>
            </a:r>
            <a:r>
              <a:rPr lang="en-US" dirty="0" smtClean="0"/>
              <a:t>o find graphic organizers and other tools to help students organize their writing.</a:t>
            </a:r>
          </a:p>
          <a:p>
            <a:pPr marL="0" indent="0">
              <a:buNone/>
            </a:pPr>
            <a:r>
              <a:rPr lang="en-US" baseline="0" dirty="0" smtClean="0"/>
              <a:t>(This link provides a number of resources for teachers.) </a:t>
            </a:r>
            <a:endParaRPr lang="en-US" b="1"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55</a:t>
            </a:fld>
            <a:endParaRPr lang="en-US"/>
          </a:p>
        </p:txBody>
      </p:sp>
    </p:spTree>
    <p:extLst>
      <p:ext uri="{BB962C8B-B14F-4D97-AF65-F5344CB8AC3E}">
        <p14:creationId xmlns:p14="http://schemas.microsoft.com/office/powerpoint/2010/main" val="2646407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resources</a:t>
            </a:r>
            <a:r>
              <a:rPr lang="en-US" baseline="0" dirty="0" smtClean="0"/>
              <a:t> if found on the link on the previous slide and titled “Text Structure Master Chart”.</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56</a:t>
            </a:fld>
            <a:endParaRPr lang="en-US"/>
          </a:p>
        </p:txBody>
      </p:sp>
    </p:spTree>
    <p:extLst>
      <p:ext uri="{BB962C8B-B14F-4D97-AF65-F5344CB8AC3E}">
        <p14:creationId xmlns:p14="http://schemas.microsoft.com/office/powerpoint/2010/main" val="1490982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strategies are located on www.illinoisliteracyinaction.org</a:t>
            </a:r>
            <a:r>
              <a:rPr lang="en-US" baseline="0" dirty="0" smtClean="0"/>
              <a:t> </a:t>
            </a:r>
            <a:r>
              <a:rPr lang="en-US" dirty="0" smtClean="0"/>
              <a:t>at each grade level,</a:t>
            </a:r>
            <a:r>
              <a:rPr lang="en-US" baseline="0" dirty="0" smtClean="0"/>
              <a:t> after clicking on writing.  They will e found </a:t>
            </a:r>
            <a:r>
              <a:rPr lang="en-US" dirty="0" smtClean="0"/>
              <a:t>under each writing standard. </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58</a:t>
            </a:fld>
            <a:endParaRPr lang="en-US"/>
          </a:p>
        </p:txBody>
      </p:sp>
    </p:spTree>
    <p:extLst>
      <p:ext uri="{BB962C8B-B14F-4D97-AF65-F5344CB8AC3E}">
        <p14:creationId xmlns:p14="http://schemas.microsoft.com/office/powerpoint/2010/main" val="2609259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6580">
              <a:defRPr/>
            </a:pPr>
            <a:r>
              <a:rPr lang="en-US" dirty="0" smtClean="0"/>
              <a:t>We will now look at Standard</a:t>
            </a:r>
            <a:r>
              <a:rPr lang="en-US" baseline="0" dirty="0" smtClean="0"/>
              <a:t> #3 – teaching narrative writing.  We will define this type of writing, talk about the importance of modeling and mentor texts, look at writing samples, and examine possible graphic organizers/text structures and strategies.  </a:t>
            </a:r>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59</a:t>
            </a:fld>
            <a:endParaRPr lang="en-US"/>
          </a:p>
        </p:txBody>
      </p:sp>
    </p:spTree>
    <p:extLst>
      <p:ext uri="{BB962C8B-B14F-4D97-AF65-F5344CB8AC3E}">
        <p14:creationId xmlns:p14="http://schemas.microsoft.com/office/powerpoint/2010/main" val="1050080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as it’s key structure is critical.  Consider</a:t>
            </a:r>
            <a:r>
              <a:rPr lang="en-US" baseline="0" dirty="0" smtClean="0"/>
              <a:t> stories that are about a moment in time such as It’s Wonderful Life or An Occurrence at Owl Creek Bridge or sagas that are about generations such as The Godfather or Legends of the Fall.  Frederickson, Wilhelm and Smith state: “One of the decisions a storyteller must make is one of putting boundaries around time within the story itself.  The questions that must be asked include:</a:t>
            </a:r>
          </a:p>
          <a:p>
            <a:pPr marL="600298" lvl="1" indent="-163718">
              <a:buFont typeface="Arial" panose="020B0604020202020204" pitchFamily="34" charset="0"/>
              <a:buChar char="•"/>
            </a:pPr>
            <a:r>
              <a:rPr lang="en-US" baseline="0" dirty="0" smtClean="0"/>
              <a:t>Which events are worth recounting, dramatizing, and sharing in a story?  When do those events begin and end?</a:t>
            </a:r>
          </a:p>
          <a:p>
            <a:pPr marL="600298" lvl="1" indent="-163718">
              <a:buFont typeface="Arial" panose="020B0604020202020204" pitchFamily="34" charset="0"/>
              <a:buChar char="•"/>
            </a:pPr>
            <a:r>
              <a:rPr lang="en-US" baseline="0" dirty="0" smtClean="0"/>
              <a:t>What is the order of events that a character experiences and is that the best order for my audience to experience that character’s story?</a:t>
            </a:r>
          </a:p>
          <a:p>
            <a:pPr marL="600298" lvl="1" indent="-163718">
              <a:buFont typeface="Arial" panose="020B0604020202020204" pitchFamily="34" charset="0"/>
              <a:buChar char="•"/>
            </a:pPr>
            <a:r>
              <a:rPr lang="en-US" baseline="0" dirty="0" smtClean="0"/>
              <a:t>When do I want to slow down time and when do I want to speed it up?	</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60</a:t>
            </a:fld>
            <a:endParaRPr lang="en-US"/>
          </a:p>
        </p:txBody>
      </p:sp>
    </p:spTree>
    <p:extLst>
      <p:ext uri="{BB962C8B-B14F-4D97-AF65-F5344CB8AC3E}">
        <p14:creationId xmlns:p14="http://schemas.microsoft.com/office/powerpoint/2010/main" val="425535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Elements</a:t>
            </a:r>
            <a:r>
              <a:rPr lang="en-US" baseline="0" dirty="0" smtClean="0"/>
              <a:t> of </a:t>
            </a:r>
            <a:r>
              <a:rPr lang="en-US" dirty="0" smtClean="0"/>
              <a:t>narrative structure is imperative to understand.  </a:t>
            </a:r>
          </a:p>
          <a:p>
            <a:r>
              <a:rPr lang="en-US" sz="1200" b="0" i="0" kern="1200" dirty="0" smtClean="0">
                <a:solidFill>
                  <a:schemeClr val="tx1"/>
                </a:solidFill>
                <a:effectLst/>
                <a:latin typeface="+mn-lt"/>
                <a:ea typeface="+mn-ea"/>
                <a:cs typeface="+mn-cs"/>
              </a:rPr>
              <a:t>The Plot Diagram is an organizational tool focusing on a pyramid or triangular shape, which is used to map the events in a story. This mapping of plot structure allows readers and writers to visualize the key features of stories. </a:t>
            </a:r>
            <a:r>
              <a:rPr lang="en-US" dirty="0" smtClean="0"/>
              <a:t/>
            </a:r>
            <a:br>
              <a:rPr lang="en-US" dirty="0" smtClean="0"/>
            </a:br>
            <a:endParaRPr lang="en-US" dirty="0" smtClean="0"/>
          </a:p>
          <a:p>
            <a:r>
              <a:rPr lang="en-US" sz="1200" b="0" i="0" kern="1200" dirty="0" smtClean="0">
                <a:solidFill>
                  <a:schemeClr val="tx1"/>
                </a:solidFill>
                <a:effectLst/>
                <a:latin typeface="+mn-lt"/>
                <a:ea typeface="+mn-ea"/>
                <a:cs typeface="+mn-cs"/>
              </a:rPr>
              <a:t>The basic triangle-shaped plot structure, representing the beginning, middle, and end of a story, was described by Aristotle. Gustav Freytag modified Aristotle's system by adding a rising action and a falling action to the structure. This interactive version of the graphic organizer supports both Aristotle's and Freytag's conceptualizations of plot structures.</a:t>
            </a:r>
            <a:endParaRPr lang="en-US" dirty="0" smtClean="0"/>
          </a:p>
          <a:p>
            <a:endParaRPr lang="en-US" dirty="0" smtClean="0"/>
          </a:p>
          <a:p>
            <a:r>
              <a:rPr lang="en-US" sz="1200" b="1" i="0" kern="1200" dirty="0" smtClean="0">
                <a:solidFill>
                  <a:schemeClr val="tx1"/>
                </a:solidFill>
                <a:effectLst/>
                <a:latin typeface="+mn-lt"/>
                <a:ea typeface="+mn-ea"/>
                <a:cs typeface="+mn-cs"/>
              </a:rPr>
              <a:t>Exposition</a:t>
            </a:r>
            <a:r>
              <a:rPr lang="en-US" sz="1200" b="0" i="0" kern="1200" dirty="0" smtClean="0">
                <a:solidFill>
                  <a:schemeClr val="tx1"/>
                </a:solidFill>
                <a:effectLst/>
                <a:latin typeface="+mn-lt"/>
                <a:ea typeface="+mn-ea"/>
                <a:cs typeface="+mn-cs"/>
              </a:rPr>
              <a:t> is the information needed to understand a story.</a:t>
            </a:r>
          </a:p>
          <a:p>
            <a:r>
              <a:rPr lang="en-US" sz="1200" b="1" i="0" kern="1200" dirty="0" smtClean="0">
                <a:solidFill>
                  <a:schemeClr val="tx1"/>
                </a:solidFill>
                <a:effectLst/>
                <a:latin typeface="+mn-lt"/>
                <a:ea typeface="+mn-ea"/>
                <a:cs typeface="+mn-cs"/>
              </a:rPr>
              <a:t>Rising</a:t>
            </a:r>
            <a:r>
              <a:rPr lang="en-US" sz="1200" b="1" i="0" kern="1200" baseline="0" dirty="0" smtClean="0">
                <a:solidFill>
                  <a:schemeClr val="tx1"/>
                </a:solidFill>
                <a:effectLst/>
                <a:latin typeface="+mn-lt"/>
                <a:ea typeface="+mn-ea"/>
                <a:cs typeface="+mn-cs"/>
              </a:rPr>
              <a:t> Action </a:t>
            </a:r>
            <a:r>
              <a:rPr lang="en-US" sz="1200" b="0" i="0" kern="1200" baseline="0" dirty="0" smtClean="0">
                <a:solidFill>
                  <a:schemeClr val="tx1"/>
                </a:solidFill>
                <a:effectLst/>
                <a:latin typeface="+mn-lt"/>
                <a:ea typeface="+mn-ea"/>
                <a:cs typeface="+mn-cs"/>
              </a:rPr>
              <a:t>is the complication or the catalyst that begins the major conflict</a:t>
            </a:r>
            <a:r>
              <a:rPr lang="en-US" sz="1200" b="1" i="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a:t>
            </a:r>
          </a:p>
          <a:p>
            <a:r>
              <a:rPr lang="en-US" sz="1200" b="1" i="0" kern="1200" dirty="0" smtClean="0">
                <a:solidFill>
                  <a:schemeClr val="tx1"/>
                </a:solidFill>
                <a:effectLst/>
                <a:latin typeface="+mn-lt"/>
                <a:ea typeface="+mn-ea"/>
                <a:cs typeface="+mn-cs"/>
              </a:rPr>
              <a:t>Climax</a:t>
            </a:r>
            <a:r>
              <a:rPr lang="en-US" sz="1200" b="0" i="0" kern="1200" dirty="0" smtClean="0">
                <a:solidFill>
                  <a:schemeClr val="tx1"/>
                </a:solidFill>
                <a:effectLst/>
                <a:latin typeface="+mn-lt"/>
                <a:ea typeface="+mn-ea"/>
                <a:cs typeface="+mn-cs"/>
              </a:rPr>
              <a:t> is the turning point in the story that occurs when characters try to resolve the complication.</a:t>
            </a:r>
          </a:p>
          <a:p>
            <a:r>
              <a:rPr lang="en-US" sz="1200" b="1" i="0" kern="1200" dirty="0" smtClean="0">
                <a:solidFill>
                  <a:schemeClr val="tx1"/>
                </a:solidFill>
                <a:effectLst/>
                <a:latin typeface="+mn-lt"/>
                <a:ea typeface="+mn-ea"/>
                <a:cs typeface="+mn-cs"/>
              </a:rPr>
              <a:t>Resolution</a:t>
            </a:r>
            <a:r>
              <a:rPr lang="en-US" sz="1200" b="0" i="0" kern="1200" dirty="0" smtClean="0">
                <a:solidFill>
                  <a:schemeClr val="tx1"/>
                </a:solidFill>
                <a:effectLst/>
                <a:latin typeface="+mn-lt"/>
                <a:ea typeface="+mn-ea"/>
                <a:cs typeface="+mn-cs"/>
              </a:rPr>
              <a:t> is the set of events that bring the story to a close.</a:t>
            </a:r>
          </a:p>
          <a:p>
            <a:endParaRPr lang="en-US" dirty="0" smtClean="0"/>
          </a:p>
          <a:p>
            <a:r>
              <a:rPr lang="en-US" dirty="0" smtClean="0"/>
              <a:t>With each of these</a:t>
            </a:r>
            <a:r>
              <a:rPr lang="en-US" baseline="0" dirty="0" smtClean="0"/>
              <a:t> elements , the writing standards give specific direction to students about the development of characters, setting and the action.</a:t>
            </a:r>
            <a:endParaRPr lang="en-US" dirty="0" smtClean="0"/>
          </a:p>
          <a:p>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61</a:t>
            </a:fld>
            <a:endParaRPr lang="en-US"/>
          </a:p>
        </p:txBody>
      </p:sp>
    </p:spTree>
    <p:extLst>
      <p:ext uri="{BB962C8B-B14F-4D97-AF65-F5344CB8AC3E}">
        <p14:creationId xmlns:p14="http://schemas.microsoft.com/office/powerpoint/2010/main" val="302303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participants read silently the slide which is a quote from Douglas Reeves an author and founder of The Leadership and Learning Center which provides professional development services, research and solutions for educators and school leaders.</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a:t>
            </a:fld>
            <a:endParaRPr lang="en-US"/>
          </a:p>
        </p:txBody>
      </p:sp>
    </p:spTree>
    <p:extLst>
      <p:ext uri="{BB962C8B-B14F-4D97-AF65-F5344CB8AC3E}">
        <p14:creationId xmlns:p14="http://schemas.microsoft.com/office/powerpoint/2010/main" val="3883237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Theme is defined as a main idea or an underlying meaning of a literary work which may be stated directly or indirectly.   Theme</a:t>
            </a:r>
            <a:r>
              <a:rPr lang="en-US" baseline="0" dirty="0" smtClean="0"/>
              <a:t> is a part of Reading Literature standard #2.  As students recognize theme in literature, they will see how they can do the same in their writing.  Theme is stated in the standards starting in 4</a:t>
            </a:r>
            <a:r>
              <a:rPr lang="en-US" baseline="30000" dirty="0" smtClean="0"/>
              <a:t>th</a:t>
            </a:r>
            <a:r>
              <a:rPr lang="en-US" baseline="0" dirty="0" smtClean="0"/>
              <a:t> grade – Reading Literature #2.  In previous grades, students will identify terms that are similar in nature.</a:t>
            </a:r>
          </a:p>
          <a:p>
            <a:r>
              <a:rPr lang="en-US" baseline="0" dirty="0" smtClean="0"/>
              <a:t>2</a:t>
            </a:r>
            <a:r>
              <a:rPr lang="en-US" baseline="30000" dirty="0" smtClean="0"/>
              <a:t>nd</a:t>
            </a:r>
            <a:r>
              <a:rPr lang="en-US" baseline="0" dirty="0" smtClean="0"/>
              <a:t> - 3</a:t>
            </a:r>
            <a:r>
              <a:rPr lang="en-US" baseline="30000" dirty="0" smtClean="0"/>
              <a:t>rd</a:t>
            </a:r>
            <a:r>
              <a:rPr lang="en-US" baseline="0" dirty="0" smtClean="0"/>
              <a:t> grade – central message, lesson or moral</a:t>
            </a:r>
          </a:p>
          <a:p>
            <a:r>
              <a:rPr lang="en-US" baseline="0" dirty="0" smtClean="0"/>
              <a:t>1</a:t>
            </a:r>
            <a:r>
              <a:rPr lang="en-US" baseline="30000" dirty="0" smtClean="0"/>
              <a:t>st</a:t>
            </a:r>
            <a:r>
              <a:rPr lang="en-US" baseline="0" dirty="0" smtClean="0"/>
              <a:t> grade – central message or lesson</a:t>
            </a:r>
          </a:p>
          <a:p>
            <a:endParaRPr lang="en-US" baseline="0" dirty="0" smtClean="0"/>
          </a:p>
          <a:p>
            <a:r>
              <a:rPr lang="en-US" b="1" dirty="0" smtClean="0"/>
              <a:t>Notes</a:t>
            </a:r>
            <a:r>
              <a:rPr lang="en-US" b="1" baseline="0" dirty="0" smtClean="0"/>
              <a:t> about the picture:</a:t>
            </a:r>
            <a:endParaRPr lang="en-US" b="1" dirty="0" smtClean="0"/>
          </a:p>
          <a:p>
            <a:r>
              <a:rPr lang="en-US" dirty="0" smtClean="0"/>
              <a:t>When looking at the photograph, it doesn’t just elicit a man sitting on a beach thinking</a:t>
            </a:r>
            <a:r>
              <a:rPr lang="en-US" baseline="0" dirty="0" smtClean="0"/>
              <a:t> about playing volleyball</a:t>
            </a:r>
            <a:r>
              <a:rPr lang="en-US" dirty="0" smtClean="0"/>
              <a:t>, but it </a:t>
            </a:r>
            <a:r>
              <a:rPr lang="en-US" baseline="0" dirty="0" smtClean="0"/>
              <a:t> shows deep reprieve and </a:t>
            </a:r>
            <a:r>
              <a:rPr lang="en-US" b="1" baseline="0" dirty="0" smtClean="0"/>
              <a:t>surviva</a:t>
            </a:r>
            <a:r>
              <a:rPr lang="en-US" baseline="0" dirty="0" smtClean="0"/>
              <a:t>l instincts.  It was a moment in the movie that Tom Hanks had to dig deep to make the viewers believe his identity/sanity would be lost if he gave up and didn’t connect with something he personified as human. </a:t>
            </a:r>
          </a:p>
          <a:p>
            <a:endParaRPr lang="en-US" dirty="0" smtClean="0"/>
          </a:p>
          <a:p>
            <a:r>
              <a:rPr lang="en-US" b="1" dirty="0" smtClean="0"/>
              <a:t>Background Information</a:t>
            </a:r>
          </a:p>
          <a:p>
            <a:r>
              <a:rPr lang="en-US" dirty="0" smtClean="0"/>
              <a:t>“It is important not to confuse a theme of a literary work with its subject. Subject is a topic which acts as a foundation for a literary work while a theme is an opinion expressed on the subject.  For example, a writer may choose a subject of war for his story and the theme of a story may be writer’s personal opinion that war is a curse for humanity”</a:t>
            </a:r>
          </a:p>
          <a:p>
            <a:endParaRPr lang="en-US" dirty="0" smtClean="0"/>
          </a:p>
          <a:p>
            <a:r>
              <a:rPr lang="en-US" dirty="0" smtClean="0"/>
              <a:t>When trying to ascertain the theme of a story, it is important to consider the elements of the plot and the story line.  Theme involves the emotion, logic and judgment shaped by the action, performed by the characters and their point of view and seen in the atmosphere through imagery (</a:t>
            </a:r>
            <a:r>
              <a:rPr lang="en-US" dirty="0" err="1" smtClean="0"/>
              <a:t>Burroway</a:t>
            </a:r>
            <a:r>
              <a:rPr lang="en-US" dirty="0" smtClean="0"/>
              <a:t>, Stuckey-French, &amp; Stuckey-French, 2011).  When determining the theme, questions such as: What attitudes are implied?  How do the elements described above contribute or compare to our experiences and to the ideas and attitudes in the story?  “Some of the obvious theme or action archetypes are quest, search, journey, pursuit, capture, rescue, escape, love, forbidden or unrequited love, adventure, riddle, mystery, sacrifice, discovery, temptation, loss or gain of identity, metamorphosis, transformation, dragon-slaying, descent to an underworld, rebirth and redemption” (Hart, pg. 141).  Whether writing fiction or narrative nonfiction, “the way a character resolves their complication emerges from the author’s beliefs about how the world works”</a:t>
            </a:r>
          </a:p>
          <a:p>
            <a:endParaRPr lang="en-US" dirty="0" smtClean="0"/>
          </a:p>
        </p:txBody>
      </p:sp>
      <p:sp>
        <p:nvSpPr>
          <p:cNvPr id="4" name="Slide Number Placeholder 3"/>
          <p:cNvSpPr>
            <a:spLocks noGrp="1"/>
          </p:cNvSpPr>
          <p:nvPr>
            <p:ph type="sldNum" sz="quarter" idx="10"/>
          </p:nvPr>
        </p:nvSpPr>
        <p:spPr/>
        <p:txBody>
          <a:bodyPr/>
          <a:lstStyle/>
          <a:p>
            <a:fld id="{79718910-FAD7-49E9-A3EC-3240E8F0CED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389965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Narrative Mentor texts should</a:t>
            </a:r>
            <a:r>
              <a:rPr lang="en-US" baseline="0" dirty="0" smtClean="0"/>
              <a:t> be used to show the skills that are highlighted above.  </a:t>
            </a:r>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63</a:t>
            </a:fld>
            <a:endParaRPr lang="en-US"/>
          </a:p>
        </p:txBody>
      </p:sp>
    </p:spTree>
    <p:extLst>
      <p:ext uri="{BB962C8B-B14F-4D97-AF65-F5344CB8AC3E}">
        <p14:creationId xmlns:p14="http://schemas.microsoft.com/office/powerpoint/2010/main" val="2634014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6580">
              <a:defRPr/>
            </a:pPr>
            <a:r>
              <a:rPr lang="en-US" dirty="0" smtClean="0"/>
              <a:t>One great</a:t>
            </a:r>
            <a:r>
              <a:rPr lang="en-US" baseline="0" dirty="0" smtClean="0"/>
              <a:t> way to provide students (as well as teachers) with examples of narrative writing is through mentor texts. Not only will students hear the language of this type of writing,  they will see how authors write narratives.  Even though Standard #3 (narrative) is not required of content teachers, narrative writing can be infused with Social Studies, Science and Technical subjects. For example….</a:t>
            </a:r>
          </a:p>
          <a:p>
            <a:pPr defTabSz="436580">
              <a:defRPr/>
            </a:pPr>
            <a:endParaRPr lang="en-US" baseline="0" dirty="0" smtClean="0"/>
          </a:p>
          <a:p>
            <a:pPr defTabSz="436580">
              <a:defRPr/>
            </a:pPr>
            <a:r>
              <a:rPr lang="en-US" dirty="0" smtClean="0"/>
              <a:t>“In history/social studies, students write narrative accounts about individuals. They also construct event models of what happened, selecting from their sources only the most relevant information. In science, students write narrative descriptions of the step-by-step procedures they follow in their investigations so that others can replicate their procedures and (perhaps) reach the same results. With practice, students expand their repertoire and control of different narrative strategies. “ (Appendix A, pg. 24 - http://www.corestandards.org/assets/Appendix_A.pdf)</a:t>
            </a:r>
          </a:p>
          <a:p>
            <a:pPr defTabSz="436580">
              <a:defRPr/>
            </a:pPr>
            <a:endParaRPr lang="en-US" dirty="0" smtClean="0"/>
          </a:p>
          <a:p>
            <a:r>
              <a:rPr lang="en-US" sz="1100" dirty="0"/>
              <a:t>Examples:</a:t>
            </a:r>
          </a:p>
          <a:p>
            <a:r>
              <a:rPr lang="en-US" sz="1100" dirty="0"/>
              <a:t>Explain a scientific process or welding process  you have learned about</a:t>
            </a:r>
          </a:p>
          <a:p>
            <a:r>
              <a:rPr lang="en-US" sz="1100" dirty="0"/>
              <a:t>Explain the steps in an experiment or scientific investigation you have done</a:t>
            </a:r>
          </a:p>
          <a:p>
            <a:r>
              <a:rPr lang="en-US" sz="1100" dirty="0"/>
              <a:t>Write about something you are learning in your science, health, ag or welding class</a:t>
            </a:r>
          </a:p>
          <a:p>
            <a:r>
              <a:rPr lang="en-US" sz="1100" dirty="0"/>
              <a:t>Write about how to use a certain device or piece of science equipment</a:t>
            </a:r>
          </a:p>
          <a:p>
            <a:r>
              <a:rPr lang="en-US" sz="1100" dirty="0"/>
              <a:t>Write about a historical figure, the person’s contributions or significance, etc.</a:t>
            </a:r>
          </a:p>
          <a:p>
            <a:r>
              <a:rPr lang="en-US" sz="1100" dirty="0"/>
              <a:t>Write about something you are learning in your social studies class</a:t>
            </a:r>
          </a:p>
          <a:p>
            <a:r>
              <a:rPr lang="en-US" sz="1100" dirty="0"/>
              <a:t>Write as if</a:t>
            </a:r>
            <a:r>
              <a:rPr lang="en-US" sz="1100" b="1" dirty="0"/>
              <a:t> you </a:t>
            </a:r>
            <a:r>
              <a:rPr lang="en-US" sz="1100" dirty="0"/>
              <a:t>were the historical character during an important historical event</a:t>
            </a:r>
          </a:p>
          <a:p>
            <a:endParaRPr lang="en-US" sz="1100" dirty="0"/>
          </a:p>
          <a:p>
            <a:endParaRPr lang="en-US" dirty="0"/>
          </a:p>
        </p:txBody>
      </p:sp>
      <p:sp>
        <p:nvSpPr>
          <p:cNvPr id="4" name="Date Placeholder 3"/>
          <p:cNvSpPr>
            <a:spLocks noGrp="1"/>
          </p:cNvSpPr>
          <p:nvPr>
            <p:ph type="dt"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D7721094-B84F-A645-9200-6AE5FEAFF063}"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036874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(Repeated slide—with exception of source</a:t>
            </a:r>
            <a:r>
              <a:rPr lang="en-US" baseline="0" dirty="0" smtClean="0"/>
              <a:t> at bottom</a:t>
            </a:r>
            <a:r>
              <a:rPr lang="en-US" dirty="0" smtClean="0"/>
              <a:t>) Sentence or paragraph frames help students organize their words to match the type of writing they have been assigned.  They help students write with various kinds of text structure.</a:t>
            </a:r>
          </a:p>
          <a:p>
            <a:endParaRPr lang="en-US"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65</a:t>
            </a:fld>
            <a:endParaRPr lang="en-US"/>
          </a:p>
        </p:txBody>
      </p:sp>
    </p:spTree>
    <p:extLst>
      <p:ext uri="{BB962C8B-B14F-4D97-AF65-F5344CB8AC3E}">
        <p14:creationId xmlns:p14="http://schemas.microsoft.com/office/powerpoint/2010/main" val="1446419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elementary story map allows students to move through time but doesn’t assist with character development.  The next GO does so used in conjunction with one another to more fully develop the story elements is a must. At older elementary, such as third, developing scene setting to layer in the story would also be expected.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66</a:t>
            </a:fld>
            <a:endParaRPr lang="en-US"/>
          </a:p>
        </p:txBody>
      </p:sp>
    </p:spTree>
    <p:extLst>
      <p:ext uri="{BB962C8B-B14F-4D97-AF65-F5344CB8AC3E}">
        <p14:creationId xmlns:p14="http://schemas.microsoft.com/office/powerpoint/2010/main" val="31326737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are to help writers delve</a:t>
            </a:r>
            <a:r>
              <a:rPr lang="en-US" baseline="0" dirty="0" smtClean="0"/>
              <a:t> deeper into character presentation, this character map assists with adding details that can be woven into the story.  The details should add to the rising action or conflict of the story as students get to older elementary.  (www.edhelper.com does have a subscription cost per year)</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67</a:t>
            </a:fld>
            <a:endParaRPr lang="en-US"/>
          </a:p>
        </p:txBody>
      </p:sp>
    </p:spTree>
    <p:extLst>
      <p:ext uri="{BB962C8B-B14F-4D97-AF65-F5344CB8AC3E}">
        <p14:creationId xmlns:p14="http://schemas.microsoft.com/office/powerpoint/2010/main" val="167667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a:t>
            </a:r>
            <a:r>
              <a:rPr lang="en-US" baseline="0" dirty="0" smtClean="0"/>
              <a:t> maps are very helpful but our 6</a:t>
            </a:r>
            <a:r>
              <a:rPr lang="en-US" baseline="30000" dirty="0" smtClean="0"/>
              <a:t>th</a:t>
            </a:r>
            <a:r>
              <a:rPr lang="en-US" baseline="0" dirty="0" smtClean="0"/>
              <a:t> grade students need to come prepared with an understanding of all the elements so that when the application of writing is asked of them, along with the intertwining of text types such as narrative nonfiction or expository essay (a form of argument writing with a narrative flare), students will have the knowledge base.</a:t>
            </a:r>
          </a:p>
          <a:p>
            <a:endParaRPr lang="en-US" baseline="0" dirty="0" smtClean="0"/>
          </a:p>
          <a:p>
            <a:r>
              <a:rPr lang="en-US" dirty="0" smtClean="0"/>
              <a:t>PARCC MCF state: From the importance of organization to the nuance of word choice, shaping narratives that reflect real or imagined experiences or events reinforces what students are learning elsewhere. The close attention to detail required by students to craft an effective and coherent narrative calls on a skill set similar to that being developed by other writing tasks. To tell an interesting story effectively or to provide an accurate description of a historical incident requires students to present vivid, relevant details that situate events in a time and place while crafting a narrative structure that lends coherence and significance to those details. As an easily grasped and widely used way to share information and ideas with others, both narrative story writing connected to texts and narrative descriptions of historical, scientific, or technical events or procedures serve as writing forms that are directly relevant to college and career readiness.</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68</a:t>
            </a:fld>
            <a:endParaRPr lang="en-US"/>
          </a:p>
        </p:txBody>
      </p:sp>
    </p:spTree>
    <p:extLst>
      <p:ext uri="{BB962C8B-B14F-4D97-AF65-F5344CB8AC3E}">
        <p14:creationId xmlns:p14="http://schemas.microsoft.com/office/powerpoint/2010/main" val="2131257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Update:  </a:t>
            </a:r>
          </a:p>
          <a:p>
            <a:r>
              <a:rPr lang="en-US" b="1" dirty="0" smtClean="0"/>
              <a:t>Make</a:t>
            </a:r>
            <a:r>
              <a:rPr lang="en-US" b="1" baseline="0" dirty="0" smtClean="0"/>
              <a:t> sure users know that they have to select their grade level and THEN WRITING to get to the writing resources.</a:t>
            </a:r>
            <a:r>
              <a:rPr lang="en-US" dirty="0" smtClean="0"/>
              <a:t> </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69</a:t>
            </a:fld>
            <a:endParaRPr lang="en-US"/>
          </a:p>
        </p:txBody>
      </p:sp>
    </p:spTree>
    <p:extLst>
      <p:ext uri="{BB962C8B-B14F-4D97-AF65-F5344CB8AC3E}">
        <p14:creationId xmlns:p14="http://schemas.microsoft.com/office/powerpoint/2010/main" val="37058797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70</a:t>
            </a:fld>
            <a:endParaRPr lang="en-US"/>
          </a:p>
        </p:txBody>
      </p:sp>
    </p:spTree>
    <p:extLst>
      <p:ext uri="{BB962C8B-B14F-4D97-AF65-F5344CB8AC3E}">
        <p14:creationId xmlns:p14="http://schemas.microsoft.com/office/powerpoint/2010/main" val="32299476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baseline="0" dirty="0" smtClean="0"/>
              <a:t>An additional PowerPoint -  titled Electronic Flip Chart Activity -  can be used instead of the video or demonstration.  </a:t>
            </a:r>
            <a:endParaRPr lang="en-US" b="0" baseline="0" dirty="0" smtClean="0"/>
          </a:p>
          <a:p>
            <a:endParaRPr lang="en-US" b="0" baseline="0" dirty="0" smtClean="0"/>
          </a:p>
          <a:p>
            <a:r>
              <a:rPr lang="en-US" smtClean="0"/>
              <a:t>The </a:t>
            </a:r>
            <a:r>
              <a:rPr lang="en-US" dirty="0" smtClean="0"/>
              <a:t>video on this slide will emphasize</a:t>
            </a:r>
            <a:r>
              <a:rPr lang="en-US" baseline="0" dirty="0" smtClean="0"/>
              <a:t> the following:</a:t>
            </a:r>
          </a:p>
          <a:p>
            <a:r>
              <a:rPr lang="en-US" baseline="0" dirty="0" smtClean="0"/>
              <a:t>Standards 1-3 which we have just talked about are the 3 types of writing required in the New Illinois Learning Standards.  When students are writing an opinion/argument, informative/explanatory or a narrative, standards 4-10 work together to support all 3 writing types. </a:t>
            </a:r>
          </a:p>
          <a:p>
            <a:r>
              <a:rPr lang="en-US" dirty="0" smtClean="0"/>
              <a:t>Let’s take an example subject such as animal testing from the debate site www.procon.org.</a:t>
            </a:r>
            <a:r>
              <a:rPr lang="en-US" baseline="0" dirty="0" smtClean="0"/>
              <a:t>  Students make a claim after researching and reading several articles and material.  The teacher has asked them to decide which side of the debate they choose to reside on and to come up with a few reasons why.  They will be constructing a letter to an outspoken activist group regarding their argument.  </a:t>
            </a:r>
            <a:endParaRPr lang="en-US" dirty="0" smtClean="0"/>
          </a:p>
          <a:p>
            <a:r>
              <a:rPr lang="en-US" dirty="0" smtClean="0"/>
              <a:t>Students meet standard</a:t>
            </a:r>
            <a:r>
              <a:rPr lang="en-US" baseline="0" dirty="0" smtClean="0"/>
              <a:t> 1 by making their claim and supporting it with evidence</a:t>
            </a:r>
          </a:p>
          <a:p>
            <a:r>
              <a:rPr lang="en-US" baseline="0" dirty="0" smtClean="0"/>
              <a:t>They meet standard #4 by organizing their writing to be clear and coherent</a:t>
            </a:r>
          </a:p>
          <a:p>
            <a:r>
              <a:rPr lang="en-US" baseline="0" dirty="0" smtClean="0"/>
              <a:t>Standard #5 is met if students have opportunities to revise, edit and strengthen their writing.</a:t>
            </a:r>
          </a:p>
          <a:p>
            <a:r>
              <a:rPr lang="en-US" baseline="0" dirty="0" smtClean="0"/>
              <a:t>Standard #6 is met if they use technology to publish their letter</a:t>
            </a:r>
          </a:p>
          <a:p>
            <a:r>
              <a:rPr lang="en-US" baseline="0" dirty="0" smtClean="0"/>
              <a:t>Standard #7 is met when conducting a short research project which they do when accessing several sources</a:t>
            </a:r>
          </a:p>
          <a:p>
            <a:r>
              <a:rPr lang="en-US" baseline="0" dirty="0" smtClean="0"/>
              <a:t>Standard #8 is met when students recall information from several sources</a:t>
            </a:r>
          </a:p>
          <a:p>
            <a:r>
              <a:rPr lang="en-US" baseline="0" dirty="0" smtClean="0"/>
              <a:t>Standard #9 is achieved when students draw evidence from the texts to support their research, and finally</a:t>
            </a:r>
          </a:p>
          <a:p>
            <a:r>
              <a:rPr lang="en-US" baseline="0" dirty="0" smtClean="0"/>
              <a:t>Standard #10 is met because students are writing to a specific task, purpose and audience.</a:t>
            </a:r>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71</a:t>
            </a:fld>
            <a:endParaRPr lang="en-US"/>
          </a:p>
        </p:txBody>
      </p:sp>
    </p:spTree>
    <p:extLst>
      <p:ext uri="{BB962C8B-B14F-4D97-AF65-F5344CB8AC3E}">
        <p14:creationId xmlns:p14="http://schemas.microsoft.com/office/powerpoint/2010/main" val="151864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Print Progression Activity cards for</a:t>
            </a:r>
            <a:r>
              <a:rPr lang="en-US" baseline="0" dirty="0" smtClean="0"/>
              <a:t> </a:t>
            </a:r>
            <a:r>
              <a:rPr lang="en-US" dirty="0" smtClean="0"/>
              <a:t>writing—</a:t>
            </a:r>
            <a:r>
              <a:rPr lang="en-US" b="1" dirty="0" smtClean="0"/>
              <a:t>Cards</a:t>
            </a:r>
            <a:r>
              <a:rPr lang="en-US" b="1" baseline="0" dirty="0" smtClean="0"/>
              <a:t> are just for writing standard 2, part A and progress from year to year.</a:t>
            </a:r>
            <a:endParaRPr lang="en-US" b="1" dirty="0" smtClean="0"/>
          </a:p>
          <a:p>
            <a:r>
              <a:rPr lang="en-US" b="1" dirty="0" smtClean="0"/>
              <a:t>Idea #1</a:t>
            </a:r>
          </a:p>
          <a:p>
            <a:r>
              <a:rPr lang="en-US" b="1" dirty="0" smtClean="0"/>
              <a:t>Progression Activity</a:t>
            </a:r>
          </a:p>
          <a:p>
            <a:r>
              <a:rPr lang="en-US" dirty="0" smtClean="0"/>
              <a:t>Pass out cards to various audience members prior to activity.  Facilitator begins activity by showing/reading aloud the chart containing the College and Career Ready/Anchor Standard.  Explain that this standard is the goal for all students upon completion of high school (regardless of whether they are attending a 4 year university, community college, technical school, military, or joining workforce).  </a:t>
            </a:r>
          </a:p>
          <a:p>
            <a:endParaRPr lang="en-US" dirty="0" smtClean="0"/>
          </a:p>
          <a:p>
            <a:r>
              <a:rPr lang="en-US" dirty="0" smtClean="0"/>
              <a:t>Facilitator will use audience participants to create a “horizontal staircase” and show each “step” of the staircase beginning by calling for the person holding the Kindergarten standard.  The participant comes to the front and reads the standard aloud.  Do</a:t>
            </a:r>
            <a:r>
              <a:rPr lang="en-US" baseline="0" dirty="0" smtClean="0"/>
              <a:t> this for the remaining grade levels.</a:t>
            </a:r>
            <a:endParaRPr lang="en-US" dirty="0" smtClean="0"/>
          </a:p>
          <a:p>
            <a:endParaRPr lang="en-US" dirty="0" smtClean="0"/>
          </a:p>
          <a:p>
            <a:r>
              <a:rPr lang="en-US" dirty="0" smtClean="0"/>
              <a:t>Each participant or someone</a:t>
            </a:r>
            <a:r>
              <a:rPr lang="en-US" baseline="0" dirty="0" smtClean="0"/>
              <a:t> from the audience </a:t>
            </a:r>
            <a:r>
              <a:rPr lang="en-US" dirty="0" smtClean="0"/>
              <a:t>recognizes</a:t>
            </a:r>
            <a:r>
              <a:rPr lang="en-US" baseline="0" dirty="0" smtClean="0"/>
              <a:t> what is new on the card from year to year. </a:t>
            </a:r>
          </a:p>
          <a:p>
            <a:endParaRPr lang="en-US" baseline="0" dirty="0" smtClean="0"/>
          </a:p>
          <a:p>
            <a:r>
              <a:rPr lang="en-US" b="1" baseline="0" dirty="0" smtClean="0"/>
              <a:t>Idea #2</a:t>
            </a:r>
          </a:p>
          <a:p>
            <a:r>
              <a:rPr lang="en-US" b="1" baseline="0" dirty="0" smtClean="0"/>
              <a:t>Progression Sort</a:t>
            </a:r>
          </a:p>
          <a:p>
            <a:r>
              <a:rPr lang="en-US" baseline="0" dirty="0" smtClean="0"/>
              <a:t> Print the progression cards after deleting the grade level from each card.  Give each group of participants a set of cards to put in order from Kindergarten to Anchor Standards.  </a:t>
            </a:r>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a:t>
            </a:fld>
            <a:endParaRPr lang="en-US"/>
          </a:p>
        </p:txBody>
      </p:sp>
    </p:spTree>
    <p:extLst>
      <p:ext uri="{BB962C8B-B14F-4D97-AF65-F5344CB8AC3E}">
        <p14:creationId xmlns:p14="http://schemas.microsoft.com/office/powerpoint/2010/main" val="10553774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spcBef>
                <a:spcPct val="20000"/>
              </a:spcBef>
              <a:buClr>
                <a:srgbClr val="93A299"/>
              </a:buClr>
              <a:buSzPct val="85000"/>
              <a:defRPr/>
            </a:pPr>
            <a:r>
              <a:rPr lang="en-US" dirty="0" smtClean="0"/>
              <a:t>We</a:t>
            </a:r>
            <a:r>
              <a:rPr lang="en-US" baseline="0" dirty="0" smtClean="0"/>
              <a:t> will now move onto the production and distribution of writing, standards 4-6.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72</a:t>
            </a:fld>
            <a:endParaRPr lang="en-US"/>
          </a:p>
        </p:txBody>
      </p:sp>
    </p:spTree>
    <p:extLst>
      <p:ext uri="{BB962C8B-B14F-4D97-AF65-F5344CB8AC3E}">
        <p14:creationId xmlns:p14="http://schemas.microsoft.com/office/powerpoint/2010/main" val="28712782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Writing</a:t>
            </a:r>
            <a:r>
              <a:rPr lang="en-US" baseline="0" dirty="0" smtClean="0"/>
              <a:t> Process is key part of the CCSS. It is important to note that during the writing process, the writer moves fluidly back and forth between the tasks and phases that contribute to creating the final written product.   (click the link under the graphic to bring up the writing process document)</a:t>
            </a:r>
          </a:p>
          <a:p>
            <a:pPr marL="163718" indent="-163718">
              <a:buFont typeface="Arial" panose="020B0604020202020204" pitchFamily="34" charset="0"/>
              <a:buChar char="•"/>
            </a:pPr>
            <a:r>
              <a:rPr lang="en-US" baseline="0" dirty="0" smtClean="0"/>
              <a:t>For standard #4, teachers need to connect their targets to not only the writing genre, such as defined in the presentation thus far but also to the task expected.  The words “appropriate to task, purpose and audience”  are highlighted to remind teachers that  when students are given specific tasks, an audience to write to and a purpose for writing, students will have a focus and be more engaged in the writing task. </a:t>
            </a:r>
          </a:p>
          <a:p>
            <a:pPr marL="163718" indent="-163718">
              <a:buFont typeface="Arial" panose="020B0604020202020204" pitchFamily="34" charset="0"/>
              <a:buChar char="•"/>
            </a:pPr>
            <a:r>
              <a:rPr lang="en-US" baseline="0" dirty="0" smtClean="0"/>
              <a:t>Standard #5 is about incorporating the language standards along with knowledge of text structures to assist with strengthening the revision/editing process.  </a:t>
            </a:r>
          </a:p>
          <a:p>
            <a:pPr marL="163718" indent="-163718">
              <a:buFont typeface="Arial" panose="020B0604020202020204" pitchFamily="34" charset="0"/>
              <a:buChar char="•"/>
            </a:pPr>
            <a:r>
              <a:rPr lang="en-US" baseline="0" dirty="0" smtClean="0"/>
              <a:t>Standard #6 assists students with the formal publishing process but also incorporates the use of technology. There are a number of digital tools that teachers can us to help students with the writing process and be creative in publishing that writing</a:t>
            </a:r>
          </a:p>
          <a:p>
            <a:pPr marL="163718" indent="-163718">
              <a:buFont typeface="Arial" panose="020B0604020202020204" pitchFamily="34" charset="0"/>
              <a:buChar char="•"/>
            </a:pPr>
            <a:r>
              <a:rPr lang="en-US" baseline="0" dirty="0" smtClean="0"/>
              <a:t>There is a separate document on the writing website that discusses the writing process and it’s special place in the standards.  A highlighted point in this document is that research and writers agree that almost 70% of a student’s time should be spent in planning or prewriting stage.  A facilitator may wish to print this document off to support their presentation for this segment of the standards.  </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73</a:t>
            </a:fld>
            <a:endParaRPr lang="en-US"/>
          </a:p>
        </p:txBody>
      </p:sp>
    </p:spTree>
    <p:extLst>
      <p:ext uri="{BB962C8B-B14F-4D97-AF65-F5344CB8AC3E}">
        <p14:creationId xmlns:p14="http://schemas.microsoft.com/office/powerpoint/2010/main" val="6201365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Apps that support</a:t>
            </a:r>
            <a:r>
              <a:rPr lang="en-US" baseline="0" dirty="0" smtClean="0"/>
              <a:t> the CCSS: (see </a:t>
            </a:r>
            <a:r>
              <a:rPr lang="en-US" b="1" baseline="0" dirty="0" smtClean="0"/>
              <a:t>handout </a:t>
            </a:r>
            <a:r>
              <a:rPr lang="en-US" baseline="0" dirty="0" smtClean="0"/>
              <a:t>for descriptions)</a:t>
            </a:r>
            <a:endParaRPr lang="en-US" dirty="0" smtClean="0"/>
          </a:p>
          <a:p>
            <a:r>
              <a:rPr lang="en-US" dirty="0" smtClean="0"/>
              <a:t>Spy</a:t>
            </a:r>
            <a:r>
              <a:rPr lang="en-US" baseline="0" dirty="0" smtClean="0"/>
              <a:t> Tools for Kids</a:t>
            </a:r>
          </a:p>
          <a:p>
            <a:r>
              <a:rPr lang="en-US" baseline="0" dirty="0" smtClean="0"/>
              <a:t>Story Kit</a:t>
            </a:r>
          </a:p>
          <a:p>
            <a:r>
              <a:rPr lang="en-US" baseline="0" dirty="0" smtClean="0"/>
              <a:t>Trading Cards</a:t>
            </a:r>
            <a:endParaRPr lang="en-US" dirty="0" smtClean="0"/>
          </a:p>
          <a:p>
            <a:r>
              <a:rPr lang="en-US" dirty="0" smtClean="0"/>
              <a:t>Story Spark</a:t>
            </a:r>
          </a:p>
          <a:p>
            <a:r>
              <a:rPr lang="en-US" dirty="0" err="1" smtClean="0"/>
              <a:t>Bookabi</a:t>
            </a:r>
            <a:endParaRPr lang="en-US" dirty="0" smtClean="0"/>
          </a:p>
          <a:p>
            <a:r>
              <a:rPr lang="en-US" dirty="0" err="1" smtClean="0"/>
              <a:t>Storybird</a:t>
            </a:r>
            <a:r>
              <a:rPr lang="en-US" dirty="0" smtClean="0"/>
              <a:t>—website—not an app</a:t>
            </a:r>
          </a:p>
          <a:p>
            <a:r>
              <a:rPr lang="en-US" dirty="0" smtClean="0"/>
              <a:t>Story Creator</a:t>
            </a:r>
          </a:p>
          <a:p>
            <a:r>
              <a:rPr lang="en-US" dirty="0" smtClean="0"/>
              <a:t>Things</a:t>
            </a:r>
            <a:r>
              <a:rPr lang="en-US" baseline="0" dirty="0" smtClean="0"/>
              <a:t> to Think About</a:t>
            </a:r>
            <a:endParaRPr lang="en-US" dirty="0" smtClean="0"/>
          </a:p>
          <a:p>
            <a:r>
              <a:rPr lang="en-US" dirty="0" smtClean="0"/>
              <a:t>Story Dice (at</a:t>
            </a:r>
            <a:r>
              <a:rPr lang="en-US" baseline="0" dirty="0" smtClean="0"/>
              <a:t> time of presentation creation, cost $1.99 for app)</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9718910-FAD7-49E9-A3EC-3240E8F0CEDF}" type="slidenum">
              <a:rPr lang="en-US" smtClean="0"/>
              <a:pPr/>
              <a:t>74</a:t>
            </a:fld>
            <a:endParaRPr lang="en-US"/>
          </a:p>
        </p:txBody>
      </p:sp>
    </p:spTree>
    <p:extLst>
      <p:ext uri="{BB962C8B-B14F-4D97-AF65-F5344CB8AC3E}">
        <p14:creationId xmlns:p14="http://schemas.microsoft.com/office/powerpoint/2010/main" val="9817406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spcBef>
                <a:spcPct val="20000"/>
              </a:spcBef>
              <a:buClr>
                <a:srgbClr val="93A299"/>
              </a:buClr>
              <a:buSzPct val="85000"/>
              <a:defRPr/>
            </a:pPr>
            <a:r>
              <a:rPr lang="en-US" dirty="0" smtClean="0"/>
              <a:t>Standards 7-9</a:t>
            </a:r>
            <a:r>
              <a:rPr lang="en-US" baseline="0" dirty="0" smtClean="0"/>
              <a:t> are about using research to present knowledge.  These should be embedded into one of the writing types and the writing process should be utilized if students are being asked to write a formal research paper.  </a:t>
            </a:r>
          </a:p>
          <a:p>
            <a:pPr defTabSz="873161">
              <a:spcBef>
                <a:spcPct val="20000"/>
              </a:spcBef>
              <a:buClr>
                <a:srgbClr val="93A299"/>
              </a:buClr>
              <a:buSzPct val="85000"/>
              <a:defRPr/>
            </a:pPr>
            <a:endParaRPr lang="en-US" baseline="0" dirty="0" smtClean="0"/>
          </a:p>
          <a:p>
            <a:pPr defTabSz="873161">
              <a:spcBef>
                <a:spcPct val="20000"/>
              </a:spcBef>
              <a:buClr>
                <a:srgbClr val="93A299"/>
              </a:buClr>
              <a:buSzPct val="85000"/>
              <a:defRPr/>
            </a:pPr>
            <a:r>
              <a:rPr lang="en-US" sz="1400" b="1" baseline="0" dirty="0" smtClean="0"/>
              <a:t>Update:  </a:t>
            </a:r>
          </a:p>
          <a:p>
            <a:pPr defTabSz="873161">
              <a:spcBef>
                <a:spcPct val="20000"/>
              </a:spcBef>
              <a:buClr>
                <a:srgbClr val="93A299"/>
              </a:buClr>
              <a:buSzPct val="85000"/>
              <a:defRPr/>
            </a:pPr>
            <a:r>
              <a:rPr lang="en-US" sz="1400" b="1" baseline="0" dirty="0" smtClean="0"/>
              <a:t>Previously, the following were in the notes:  “If the PARCC Model Content Frameworks are viewed, research papers are suggested to occur at every quarter in grades 3-12 and every 6 weeks in grades K-2.  The time frame in a research cycle shouldn’t be longer than two weeks total and the skills should be connected to the targets that are already being assessed.  Skills could also be connected to ones that students may be practicing in other content areas. “</a:t>
            </a:r>
          </a:p>
          <a:p>
            <a:pPr marL="0" marR="0" lvl="0" indent="0" algn="l" defTabSz="873161" rtl="0" eaLnBrk="1" fontAlgn="auto" latinLnBrk="0" hangingPunct="1">
              <a:lnSpc>
                <a:spcPct val="100000"/>
              </a:lnSpc>
              <a:spcBef>
                <a:spcPct val="20000"/>
              </a:spcBef>
              <a:spcAft>
                <a:spcPts val="0"/>
              </a:spcAft>
              <a:buClr>
                <a:srgbClr val="93A299"/>
              </a:buClr>
              <a:buSzPct val="85000"/>
              <a:buFontTx/>
              <a:buNone/>
              <a:tabLst/>
              <a:defRPr/>
            </a:pPr>
            <a:r>
              <a:rPr lang="en-US" sz="1400" b="1" baseline="0" dirty="0" smtClean="0"/>
              <a:t>  </a:t>
            </a:r>
          </a:p>
          <a:p>
            <a:pPr marL="0" marR="0" lvl="0" indent="0" algn="l" defTabSz="873161" rtl="0" eaLnBrk="1" fontAlgn="auto" latinLnBrk="0" hangingPunct="1">
              <a:lnSpc>
                <a:spcPct val="100000"/>
              </a:lnSpc>
              <a:spcBef>
                <a:spcPct val="20000"/>
              </a:spcBef>
              <a:spcAft>
                <a:spcPts val="0"/>
              </a:spcAft>
              <a:buClr>
                <a:srgbClr val="93A299"/>
              </a:buClr>
              <a:buSzPct val="85000"/>
              <a:buFontTx/>
              <a:buNone/>
              <a:tabLst/>
              <a:defRPr/>
            </a:pPr>
            <a:r>
              <a:rPr lang="en-US" sz="1400" b="1" baseline="0" dirty="0" smtClean="0"/>
              <a:t>These docs are being updated and will return to the website when complete.</a:t>
            </a:r>
            <a:endParaRPr lang="en-US" sz="1400" b="1" dirty="0" smtClean="0"/>
          </a:p>
          <a:p>
            <a:pPr defTabSz="873161">
              <a:spcBef>
                <a:spcPct val="20000"/>
              </a:spcBef>
              <a:buClr>
                <a:srgbClr val="93A299"/>
              </a:buClr>
              <a:buSzPct val="85000"/>
              <a:defRP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75</a:t>
            </a:fld>
            <a:endParaRPr lang="en-US"/>
          </a:p>
        </p:txBody>
      </p:sp>
    </p:spTree>
    <p:extLst>
      <p:ext uri="{BB962C8B-B14F-4D97-AF65-F5344CB8AC3E}">
        <p14:creationId xmlns:p14="http://schemas.microsoft.com/office/powerpoint/2010/main" val="28712782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Standards 7-9 ask students to construct research and to show what they have learned.  As you can see, these standards are progressive and build skills year after year.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76</a:t>
            </a:fld>
            <a:endParaRPr lang="en-US"/>
          </a:p>
        </p:txBody>
      </p:sp>
    </p:spTree>
    <p:extLst>
      <p:ext uri="{BB962C8B-B14F-4D97-AF65-F5344CB8AC3E}">
        <p14:creationId xmlns:p14="http://schemas.microsoft.com/office/powerpoint/2010/main" val="5688476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Standards 7-9</a:t>
            </a:r>
            <a:r>
              <a:rPr lang="en-US" baseline="0" dirty="0" smtClean="0"/>
              <a:t> ask students to construct research and to show what they have learned.  As you can see, these standards are progressive and build skills year after year.  </a:t>
            </a:r>
            <a:endParaRPr lang="en-US" dirty="0"/>
          </a:p>
        </p:txBody>
      </p:sp>
      <p:sp>
        <p:nvSpPr>
          <p:cNvPr id="4" name="Date Placeholder 3"/>
          <p:cNvSpPr>
            <a:spLocks noGrp="1"/>
          </p:cNvSpPr>
          <p:nvPr>
            <p:ph type="dt" idx="10"/>
          </p:nvPr>
        </p:nvSpPr>
        <p:spPr/>
        <p:txBody>
          <a:bodyPr/>
          <a:lstStyle/>
          <a:p>
            <a:endParaRPr lang="en-US">
              <a:solidFill>
                <a:prstClr val="black"/>
              </a:solidFill>
            </a:endParaRPr>
          </a:p>
        </p:txBody>
      </p:sp>
      <p:sp>
        <p:nvSpPr>
          <p:cNvPr id="5" name="Slide Number Placeholder 4"/>
          <p:cNvSpPr>
            <a:spLocks noGrp="1"/>
          </p:cNvSpPr>
          <p:nvPr>
            <p:ph type="sldNum" sz="quarter" idx="11"/>
          </p:nvPr>
        </p:nvSpPr>
        <p:spPr/>
        <p:txBody>
          <a:bodyPr/>
          <a:lstStyle/>
          <a:p>
            <a:fld id="{D7721094-B84F-A645-9200-6AE5FEAFF063}"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6674097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One part of research is to understand the reliability and validity of a website.  These two slides offer two resources to support teachers in offering some creative sites to help students with an important research problem – believing whatever they see on the internet.  Because we wanted to make a point about finding useless information even in a site which looked at first to be fairly well put together, all of the Explorer </a:t>
            </a:r>
            <a:r>
              <a:rPr lang="en-US" sz="1100" dirty="0" smtClean="0"/>
              <a:t>biographies have fiction sprinkled</a:t>
            </a:r>
            <a:r>
              <a:rPr lang="en-US" sz="1100" baseline="0" dirty="0" smtClean="0"/>
              <a:t> in with facts.</a:t>
            </a:r>
            <a:r>
              <a:rPr lang="en-US" sz="1100" dirty="0" smtClean="0"/>
              <a:t>  </a:t>
            </a:r>
            <a:r>
              <a:rPr lang="en-US" sz="1100" dirty="0"/>
              <a:t>While many of the facts are true or based on truth, many inaccuracies, lies, and even downright absurdities are mixed in indiscriminately.</a:t>
            </a:r>
            <a:r>
              <a:rPr lang="en-US" dirty="0" smtClean="0"/>
              <a:t/>
            </a:r>
            <a:br>
              <a:rPr lang="en-US" dirty="0" smtClean="0"/>
            </a:br>
            <a:r>
              <a:rPr lang="en-US" dirty="0" smtClean="0"/>
              <a:t/>
            </a:r>
            <a:br>
              <a:rPr lang="en-US" dirty="0" smtClean="0"/>
            </a:br>
            <a:r>
              <a:rPr lang="en-US" sz="1100" dirty="0"/>
              <a:t>Read more at: </a:t>
            </a:r>
            <a:r>
              <a:rPr lang="en-US" sz="1100" dirty="0">
                <a:hlinkClick r:id="rId3"/>
              </a:rPr>
              <a:t>http://langwitches.org/blog/2009/02/21/teaching-informationresearch-skills-in-elementary-school/ | </a:t>
            </a:r>
            <a:r>
              <a:rPr lang="en-US" sz="1100" dirty="0" err="1">
                <a:hlinkClick r:id="rId3"/>
              </a:rPr>
              <a:t>Langwitches</a:t>
            </a:r>
            <a:r>
              <a:rPr lang="en-US" sz="1100" dirty="0">
                <a:hlinkClick r:id="rId3"/>
              </a:rPr>
              <a:t> Blog</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78</a:t>
            </a:fld>
            <a:endParaRPr lang="en-US"/>
          </a:p>
        </p:txBody>
      </p:sp>
    </p:spTree>
    <p:extLst>
      <p:ext uri="{BB962C8B-B14F-4D97-AF65-F5344CB8AC3E}">
        <p14:creationId xmlns:p14="http://schemas.microsoft.com/office/powerpoint/2010/main" val="27886727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website is also a good resource for internet reliability.</a:t>
            </a:r>
            <a:r>
              <a:rPr lang="en-US" baseline="0" dirty="0" smtClean="0"/>
              <a:t>  This site actually ‘sells’ mugs and t-shirts so it must be authentic right?</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79</a:t>
            </a:fld>
            <a:endParaRPr lang="en-US"/>
          </a:p>
        </p:txBody>
      </p:sp>
    </p:spTree>
    <p:extLst>
      <p:ext uri="{BB962C8B-B14F-4D97-AF65-F5344CB8AC3E}">
        <p14:creationId xmlns:p14="http://schemas.microsoft.com/office/powerpoint/2010/main" val="3397450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spcBef>
                <a:spcPct val="20000"/>
              </a:spcBef>
              <a:buClr>
                <a:srgbClr val="93A299"/>
              </a:buClr>
              <a:buSzPct val="85000"/>
              <a:defRPr/>
            </a:pPr>
            <a:r>
              <a:rPr lang="en-US" dirty="0" smtClean="0"/>
              <a:t>Finally, Standard</a:t>
            </a:r>
            <a:r>
              <a:rPr lang="en-US" baseline="0" dirty="0" smtClean="0"/>
              <a:t> 10 addresses writing routinely which constitutes different lengths of time but it also addresses for different tasks purposes and audiences.  Writing Standard 10 is much like Reading Standard 10…all year long, many opportunities, and many different genre.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80</a:t>
            </a:fld>
            <a:endParaRPr lang="en-US"/>
          </a:p>
        </p:txBody>
      </p:sp>
    </p:spTree>
    <p:extLst>
      <p:ext uri="{BB962C8B-B14F-4D97-AF65-F5344CB8AC3E}">
        <p14:creationId xmlns:p14="http://schemas.microsoft.com/office/powerpoint/2010/main" val="28712782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Grades K-2 do not have a standard #10.</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81</a:t>
            </a:fld>
            <a:endParaRPr lang="en-US"/>
          </a:p>
        </p:txBody>
      </p:sp>
    </p:spTree>
    <p:extLst>
      <p:ext uri="{BB962C8B-B14F-4D97-AF65-F5344CB8AC3E}">
        <p14:creationId xmlns:p14="http://schemas.microsoft.com/office/powerpoint/2010/main" val="1093879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ISBE ELA Content Specialists</a:t>
            </a:r>
            <a:r>
              <a:rPr lang="en-US" altLang="en-US" baseline="0" dirty="0" smtClean="0"/>
              <a:t> have developed the  Illinois Literacy in Action (formerly Writing Matters) website.  The look has changed, but resources have been updated and new resources have been added for all literacy strands.  Click on these to access additional ELA strand resources.  </a:t>
            </a:r>
            <a:r>
              <a:rPr lang="en-US" altLang="en-US" dirty="0" smtClean="0"/>
              <a:t>The philosophy</a:t>
            </a:r>
            <a:r>
              <a:rPr lang="en-US" altLang="en-US" baseline="0" dirty="0" smtClean="0"/>
              <a:t> behind this website creation was to assist educators in finding resources and strategies for implementing the new Illinois ELA/Writing Standards.  The site should be the first thing participants should go through if they are attending a session.  If possible, participants could be asked to go     through the site prior to the training.  If not, plan 30 minutes to go through the site together.  </a:t>
            </a:r>
          </a:p>
          <a:p>
            <a:endParaRPr lang="en-US" altLang="en-US" baseline="0" dirty="0" smtClean="0"/>
          </a:p>
          <a:p>
            <a:r>
              <a:rPr lang="en-US" altLang="en-US" baseline="0" dirty="0" smtClean="0"/>
              <a:t>NOTE: Click on the K-5 or 6-12 Start Here buttons on the homepage for a quick tour through the site.</a:t>
            </a:r>
          </a:p>
        </p:txBody>
      </p:sp>
      <p:sp>
        <p:nvSpPr>
          <p:cNvPr id="11469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504" indent="-280194" eaLnBrk="0" hangingPunct="0">
              <a:spcBef>
                <a:spcPct val="30000"/>
              </a:spcBef>
              <a:defRPr sz="1200">
                <a:solidFill>
                  <a:schemeClr val="tx1"/>
                </a:solidFill>
                <a:latin typeface="Calibri" pitchFamily="34" charset="0"/>
              </a:defRPr>
            </a:lvl2pPr>
            <a:lvl3pPr marL="1120775" indent="-224155" eaLnBrk="0" hangingPunct="0">
              <a:spcBef>
                <a:spcPct val="30000"/>
              </a:spcBef>
              <a:defRPr sz="1200">
                <a:solidFill>
                  <a:schemeClr val="tx1"/>
                </a:solidFill>
                <a:latin typeface="Calibri" pitchFamily="34" charset="0"/>
              </a:defRPr>
            </a:lvl3pPr>
            <a:lvl4pPr marL="1569084" indent="-224155" eaLnBrk="0" hangingPunct="0">
              <a:spcBef>
                <a:spcPct val="30000"/>
              </a:spcBef>
              <a:defRPr sz="1200">
                <a:solidFill>
                  <a:schemeClr val="tx1"/>
                </a:solidFill>
                <a:latin typeface="Calibri" pitchFamily="34" charset="0"/>
              </a:defRPr>
            </a:lvl4pPr>
            <a:lvl5pPr marL="2017394" indent="-224155" eaLnBrk="0" hangingPunct="0">
              <a:spcBef>
                <a:spcPct val="30000"/>
              </a:spcBef>
              <a:defRPr sz="1200">
                <a:solidFill>
                  <a:schemeClr val="tx1"/>
                </a:solidFill>
                <a:latin typeface="Calibri" pitchFamily="34" charset="0"/>
              </a:defRPr>
            </a:lvl5pPr>
            <a:lvl6pPr marL="2465704" indent="-224155" eaLnBrk="0" fontAlgn="base" hangingPunct="0">
              <a:spcBef>
                <a:spcPct val="30000"/>
              </a:spcBef>
              <a:spcAft>
                <a:spcPct val="0"/>
              </a:spcAft>
              <a:defRPr sz="1200">
                <a:solidFill>
                  <a:schemeClr val="tx1"/>
                </a:solidFill>
                <a:latin typeface="Calibri" pitchFamily="34" charset="0"/>
              </a:defRPr>
            </a:lvl6pPr>
            <a:lvl7pPr marL="2914015" indent="-224155" eaLnBrk="0" fontAlgn="base" hangingPunct="0">
              <a:spcBef>
                <a:spcPct val="30000"/>
              </a:spcBef>
              <a:spcAft>
                <a:spcPct val="0"/>
              </a:spcAft>
              <a:defRPr sz="1200">
                <a:solidFill>
                  <a:schemeClr val="tx1"/>
                </a:solidFill>
                <a:latin typeface="Calibri" pitchFamily="34" charset="0"/>
              </a:defRPr>
            </a:lvl7pPr>
            <a:lvl8pPr marL="3362324" indent="-224155" eaLnBrk="0" fontAlgn="base" hangingPunct="0">
              <a:spcBef>
                <a:spcPct val="30000"/>
              </a:spcBef>
              <a:spcAft>
                <a:spcPct val="0"/>
              </a:spcAft>
              <a:defRPr sz="1200">
                <a:solidFill>
                  <a:schemeClr val="tx1"/>
                </a:solidFill>
                <a:latin typeface="Calibri" pitchFamily="34" charset="0"/>
              </a:defRPr>
            </a:lvl8pPr>
            <a:lvl9pPr marL="3810634" indent="-22415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smtClean="0">
                <a:solidFill>
                  <a:prstClr val="black"/>
                </a:solidFill>
                <a:latin typeface="Arial" pitchFamily="34" charset="0"/>
              </a:rPr>
              <a:t>Content contained is licensed under a Creative Commons Attribution-ShareAlike 3.0 Unported License</a:t>
            </a:r>
          </a:p>
        </p:txBody>
      </p:sp>
      <p:sp>
        <p:nvSpPr>
          <p:cNvPr id="11469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8504" indent="-280194" eaLnBrk="0" hangingPunct="0">
              <a:spcBef>
                <a:spcPct val="30000"/>
              </a:spcBef>
              <a:defRPr sz="1200">
                <a:solidFill>
                  <a:schemeClr val="tx1"/>
                </a:solidFill>
                <a:latin typeface="Calibri" pitchFamily="34" charset="0"/>
              </a:defRPr>
            </a:lvl2pPr>
            <a:lvl3pPr marL="1120775" indent="-224155" eaLnBrk="0" hangingPunct="0">
              <a:spcBef>
                <a:spcPct val="30000"/>
              </a:spcBef>
              <a:defRPr sz="1200">
                <a:solidFill>
                  <a:schemeClr val="tx1"/>
                </a:solidFill>
                <a:latin typeface="Calibri" pitchFamily="34" charset="0"/>
              </a:defRPr>
            </a:lvl3pPr>
            <a:lvl4pPr marL="1569084" indent="-224155" eaLnBrk="0" hangingPunct="0">
              <a:spcBef>
                <a:spcPct val="30000"/>
              </a:spcBef>
              <a:defRPr sz="1200">
                <a:solidFill>
                  <a:schemeClr val="tx1"/>
                </a:solidFill>
                <a:latin typeface="Calibri" pitchFamily="34" charset="0"/>
              </a:defRPr>
            </a:lvl4pPr>
            <a:lvl5pPr marL="2017394" indent="-224155" eaLnBrk="0" hangingPunct="0">
              <a:spcBef>
                <a:spcPct val="30000"/>
              </a:spcBef>
              <a:defRPr sz="1200">
                <a:solidFill>
                  <a:schemeClr val="tx1"/>
                </a:solidFill>
                <a:latin typeface="Calibri" pitchFamily="34" charset="0"/>
              </a:defRPr>
            </a:lvl5pPr>
            <a:lvl6pPr marL="2465704" indent="-224155" eaLnBrk="0" fontAlgn="base" hangingPunct="0">
              <a:spcBef>
                <a:spcPct val="30000"/>
              </a:spcBef>
              <a:spcAft>
                <a:spcPct val="0"/>
              </a:spcAft>
              <a:defRPr sz="1200">
                <a:solidFill>
                  <a:schemeClr val="tx1"/>
                </a:solidFill>
                <a:latin typeface="Calibri" pitchFamily="34" charset="0"/>
              </a:defRPr>
            </a:lvl6pPr>
            <a:lvl7pPr marL="2914015" indent="-224155" eaLnBrk="0" fontAlgn="base" hangingPunct="0">
              <a:spcBef>
                <a:spcPct val="30000"/>
              </a:spcBef>
              <a:spcAft>
                <a:spcPct val="0"/>
              </a:spcAft>
              <a:defRPr sz="1200">
                <a:solidFill>
                  <a:schemeClr val="tx1"/>
                </a:solidFill>
                <a:latin typeface="Calibri" pitchFamily="34" charset="0"/>
              </a:defRPr>
            </a:lvl7pPr>
            <a:lvl8pPr marL="3362324" indent="-224155" eaLnBrk="0" fontAlgn="base" hangingPunct="0">
              <a:spcBef>
                <a:spcPct val="30000"/>
              </a:spcBef>
              <a:spcAft>
                <a:spcPct val="0"/>
              </a:spcAft>
              <a:defRPr sz="1200">
                <a:solidFill>
                  <a:schemeClr val="tx1"/>
                </a:solidFill>
                <a:latin typeface="Calibri" pitchFamily="34" charset="0"/>
              </a:defRPr>
            </a:lvl8pPr>
            <a:lvl9pPr marL="3810634" indent="-22415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1E2DF47-7DCC-4224-9983-9011709DA0FC}" type="slidenum">
              <a:rPr lang="en-US" altLang="en-US" smtClean="0">
                <a:solidFill>
                  <a:prstClr val="black"/>
                </a:solidFill>
                <a:latin typeface="Arial" pitchFamily="34" charset="0"/>
              </a:rPr>
              <a:pPr eaLnBrk="1" hangingPunct="1">
                <a:spcBef>
                  <a:spcPct val="0"/>
                </a:spcBef>
              </a:pPr>
              <a:t>9</a:t>
            </a:fld>
            <a:endParaRPr lang="en-US" altLang="en-US" smtClean="0">
              <a:solidFill>
                <a:prstClr val="black"/>
              </a:solidFill>
              <a:latin typeface="Arial" pitchFamily="34" charset="0"/>
            </a:endParaRPr>
          </a:p>
        </p:txBody>
      </p:sp>
    </p:spTree>
    <p:extLst>
      <p:ext uri="{BB962C8B-B14F-4D97-AF65-F5344CB8AC3E}">
        <p14:creationId xmlns:p14="http://schemas.microsoft.com/office/powerpoint/2010/main" val="18258016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Task,</a:t>
            </a:r>
            <a:r>
              <a:rPr lang="en-US" baseline="0" dirty="0" smtClean="0"/>
              <a:t> purpose and audience are essential in understanding this standard.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82</a:t>
            </a:fld>
            <a:endParaRPr lang="en-US"/>
          </a:p>
        </p:txBody>
      </p:sp>
    </p:spTree>
    <p:extLst>
      <p:ext uri="{BB962C8B-B14F-4D97-AF65-F5344CB8AC3E}">
        <p14:creationId xmlns:p14="http://schemas.microsoft.com/office/powerpoint/2010/main" val="40380097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activity will help educators</a:t>
            </a:r>
            <a:r>
              <a:rPr lang="en-US" baseline="0" dirty="0" smtClean="0"/>
              <a:t> </a:t>
            </a:r>
            <a:r>
              <a:rPr lang="en-US" dirty="0" smtClean="0"/>
              <a:t>recognize the differences between PARCC writing tasks and the three writing types.</a:t>
            </a:r>
            <a:br>
              <a:rPr lang="en-US" dirty="0" smtClean="0"/>
            </a:b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83</a:t>
            </a:fld>
            <a:endParaRPr lang="en-US"/>
          </a:p>
        </p:txBody>
      </p:sp>
    </p:spTree>
    <p:extLst>
      <p:ext uri="{BB962C8B-B14F-4D97-AF65-F5344CB8AC3E}">
        <p14:creationId xmlns:p14="http://schemas.microsoft.com/office/powerpoint/2010/main" val="12357969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 will be completing an activity that will help</a:t>
            </a:r>
            <a:r>
              <a:rPr lang="en-US" baseline="0" dirty="0" smtClean="0"/>
              <a:t> teachers identify current writing practices in their classroom and possible needed revisions to the writing tasks that take place throughout the year/semester. We will</a:t>
            </a:r>
            <a:r>
              <a:rPr lang="en-US" sz="1100" dirty="0"/>
              <a:t> be dividing into grade level groups and recording current writing tasks happening in our classrooms.  (If participants are in dissimilar grade levels, this can be an independent activity.)</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84</a:t>
            </a:fld>
            <a:endParaRPr lang="en-US"/>
          </a:p>
        </p:txBody>
      </p:sp>
    </p:spTree>
    <p:extLst>
      <p:ext uri="{BB962C8B-B14F-4D97-AF65-F5344CB8AC3E}">
        <p14:creationId xmlns:p14="http://schemas.microsoft.com/office/powerpoint/2010/main" val="2661192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a:p>
            <a:r>
              <a:rPr lang="en-US" sz="1600" b="1" dirty="0" smtClean="0"/>
              <a:t>Update:</a:t>
            </a:r>
            <a:r>
              <a:rPr lang="en-US" sz="1600" b="1" baseline="0" dirty="0" smtClean="0"/>
              <a:t>  </a:t>
            </a:r>
          </a:p>
          <a:p>
            <a:r>
              <a:rPr lang="en-US" sz="1600" b="1" baseline="0" dirty="0" smtClean="0"/>
              <a:t>Previously a box was on this slide that talked about the PARCC Writing Forms.  This has been removed by PARCC but the different types of writing displayed on the slide are still appropriate.</a:t>
            </a:r>
          </a:p>
          <a:p>
            <a:endParaRPr lang="en-US" sz="1100" dirty="0" smtClean="0"/>
          </a:p>
          <a:p>
            <a:r>
              <a:rPr lang="en-US" sz="1100" dirty="0" smtClean="0"/>
              <a:t>Have </a:t>
            </a:r>
            <a:r>
              <a:rPr lang="en-US" sz="1100" dirty="0"/>
              <a:t>participants list the different writing tasks they have students complete in a year (or semester).  </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85</a:t>
            </a:fld>
            <a:endParaRPr lang="en-US"/>
          </a:p>
        </p:txBody>
      </p:sp>
    </p:spTree>
    <p:extLst>
      <p:ext uri="{BB962C8B-B14F-4D97-AF65-F5344CB8AC3E}">
        <p14:creationId xmlns:p14="http://schemas.microsoft.com/office/powerpoint/2010/main" val="26401493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Writing</a:t>
            </a:r>
            <a:r>
              <a:rPr lang="en-US" b="1" baseline="0" dirty="0" smtClean="0"/>
              <a:t> Standards handout is needed for this activity.</a:t>
            </a:r>
            <a:endParaRPr lang="en-US" b="1" dirty="0" smtClean="0"/>
          </a:p>
          <a:p>
            <a:r>
              <a:rPr lang="en-US" dirty="0" smtClean="0"/>
              <a:t>Have</a:t>
            </a:r>
            <a:r>
              <a:rPr lang="en-US" baseline="0" dirty="0" smtClean="0"/>
              <a:t> participants scan the writing standards and place a standard number or numbers next to each writing task.  This will help them identify standards they are currently meeting and standards they may need to address.  More than one number can be placed by a writing task.  </a:t>
            </a:r>
          </a:p>
          <a:p>
            <a:r>
              <a:rPr lang="en-US" baseline="0" dirty="0" smtClean="0"/>
              <a:t>Participants can share their discoveries with the whole group.  For example, “I noticed that I have my students write mostly informative /explanatory tasks, a few narrative and only one opinion.  I think I need to adjust this in my classroom.”</a:t>
            </a:r>
            <a:endParaRPr lang="en-US" dirty="0" smtClean="0"/>
          </a:p>
          <a:p>
            <a:r>
              <a:rPr lang="en-US" dirty="0" smtClean="0"/>
              <a:t>It’s important to be aware</a:t>
            </a:r>
            <a:r>
              <a:rPr lang="en-US" baseline="0" dirty="0" smtClean="0"/>
              <a:t> of any standard #s that are missing or are not addressed often.</a:t>
            </a:r>
          </a:p>
          <a:p>
            <a:r>
              <a:rPr lang="en-US" b="1" baseline="0" dirty="0" smtClean="0"/>
              <a:t>Tell participants that we will come back to this activity after we look at PARCC ‘s writing tasks.</a:t>
            </a:r>
            <a:endParaRPr lang="en-US" b="1"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86</a:t>
            </a:fld>
            <a:endParaRPr lang="en-US"/>
          </a:p>
        </p:txBody>
      </p:sp>
    </p:spTree>
    <p:extLst>
      <p:ext uri="{BB962C8B-B14F-4D97-AF65-F5344CB8AC3E}">
        <p14:creationId xmlns:p14="http://schemas.microsoft.com/office/powerpoint/2010/main" val="1796157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lists</a:t>
            </a:r>
            <a:r>
              <a:rPr lang="en-US" baseline="0" dirty="0" smtClean="0"/>
              <a:t> the 3 </a:t>
            </a:r>
            <a:r>
              <a:rPr lang="en-US" baseline="0" dirty="0" err="1" smtClean="0"/>
              <a:t>wiritng</a:t>
            </a:r>
            <a:r>
              <a:rPr lang="en-US" baseline="0" dirty="0" smtClean="0"/>
              <a:t> tasks students will be asked to complete.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87</a:t>
            </a:fld>
            <a:endParaRPr lang="en-US"/>
          </a:p>
        </p:txBody>
      </p:sp>
    </p:spTree>
    <p:extLst>
      <p:ext uri="{BB962C8B-B14F-4D97-AF65-F5344CB8AC3E}">
        <p14:creationId xmlns:p14="http://schemas.microsoft.com/office/powerpoint/2010/main" val="17466159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provides</a:t>
            </a:r>
            <a:r>
              <a:rPr lang="en-US" baseline="0" dirty="0" smtClean="0"/>
              <a:t> participants with resources to help them identify  how Literacy Tasks should be designed.  This type of task are common on PARCC/SAT assessments. Emphasize to participants that thee are great tasks to use regardless of PARCC.  They help assess our reading and writing standards.</a:t>
            </a:r>
          </a:p>
          <a:p>
            <a:endParaRPr lang="en-US" baseline="0" dirty="0" smtClean="0"/>
          </a:p>
          <a:p>
            <a:r>
              <a:rPr lang="en-US" sz="1400" b="1" baseline="0" dirty="0" smtClean="0"/>
              <a:t>UPDATE:</a:t>
            </a:r>
          </a:p>
          <a:p>
            <a:r>
              <a:rPr lang="en-US" sz="1400" b="1" baseline="0" dirty="0" smtClean="0"/>
              <a:t>The previous document  referred to on this slide has been updated.  Follow the directions on the slide to access it.  </a:t>
            </a:r>
            <a:endParaRPr lang="en-US" sz="1400" b="1"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88</a:t>
            </a:fld>
            <a:endParaRPr lang="en-US"/>
          </a:p>
        </p:txBody>
      </p:sp>
    </p:spTree>
    <p:extLst>
      <p:ext uri="{BB962C8B-B14F-4D97-AF65-F5344CB8AC3E}">
        <p14:creationId xmlns:p14="http://schemas.microsoft.com/office/powerpoint/2010/main" val="1856741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The rubrics that will be used to assess student writing on PARCC can also be used in the classroom.  It is important</a:t>
            </a:r>
            <a:r>
              <a:rPr lang="en-US" baseline="0" dirty="0" smtClean="0"/>
              <a:t> to provide opportunities for students to complete tasks like PARCC tasks in the classroom.  They are good “writing to sources” tasks and valuable for students to be able to do regardless of PARCC.  </a:t>
            </a:r>
            <a:endParaRPr lang="en-US" dirty="0" smtClean="0"/>
          </a:p>
          <a:p>
            <a:r>
              <a:rPr lang="en-US" dirty="0" smtClean="0"/>
              <a:t>6 different rubrics</a:t>
            </a:r>
            <a:r>
              <a:rPr lang="en-US" baseline="0" dirty="0" smtClean="0"/>
              <a:t> consist of:  (LAT – Literacy Analysis Task, RST – Research Simulation Task, NT – Narrative Task)</a:t>
            </a:r>
          </a:p>
          <a:p>
            <a:pPr marL="611212" lvl="1" indent="-261948" defTabSz="873161">
              <a:spcBef>
                <a:spcPct val="20000"/>
              </a:spcBef>
              <a:buClr>
                <a:srgbClr val="4F81BD"/>
              </a:buClr>
              <a:buSzPct val="76000"/>
              <a:buFont typeface="Wingdings 2" pitchFamily="18" charset="2"/>
              <a:buChar char=""/>
              <a:defRPr/>
            </a:pPr>
            <a:r>
              <a:rPr lang="en-US" sz="2100" dirty="0">
                <a:solidFill>
                  <a:srgbClr val="1F497D"/>
                </a:solidFill>
                <a:latin typeface="Century Gothic"/>
              </a:rPr>
              <a:t>Grade 3 LAT/RST (Informative/Explanatory and Opinion) Rubric</a:t>
            </a:r>
          </a:p>
          <a:p>
            <a:pPr marL="611212" lvl="1" indent="-261948" defTabSz="873161">
              <a:spcBef>
                <a:spcPct val="20000"/>
              </a:spcBef>
              <a:buClr>
                <a:srgbClr val="4F81BD"/>
              </a:buClr>
              <a:buSzPct val="76000"/>
              <a:buFont typeface="Wingdings 2" pitchFamily="18" charset="2"/>
              <a:buChar char=""/>
              <a:defRPr/>
            </a:pPr>
            <a:r>
              <a:rPr lang="en-US" sz="2100" dirty="0">
                <a:solidFill>
                  <a:srgbClr val="1F497D"/>
                </a:solidFill>
                <a:latin typeface="Century Gothic"/>
              </a:rPr>
              <a:t>Grade 3 Narrative Rubric</a:t>
            </a:r>
          </a:p>
          <a:p>
            <a:pPr marL="611212" lvl="1" indent="-261948" defTabSz="873161">
              <a:spcBef>
                <a:spcPct val="20000"/>
              </a:spcBef>
              <a:buClr>
                <a:srgbClr val="4F81BD"/>
              </a:buClr>
              <a:buSzPct val="76000"/>
              <a:buFont typeface="Wingdings 2" pitchFamily="18" charset="2"/>
              <a:buChar char=""/>
              <a:defRPr/>
            </a:pPr>
            <a:r>
              <a:rPr lang="en-US" sz="2100" dirty="0">
                <a:solidFill>
                  <a:srgbClr val="1F497D"/>
                </a:solidFill>
                <a:latin typeface="Century Gothic"/>
              </a:rPr>
              <a:t>Grades 4-5 LAT/RST (Informative/Explanatory and Opinion) Rubric</a:t>
            </a:r>
          </a:p>
          <a:p>
            <a:pPr marL="611212" lvl="1" indent="-261948" defTabSz="873161">
              <a:spcBef>
                <a:spcPct val="20000"/>
              </a:spcBef>
              <a:buClr>
                <a:srgbClr val="4F81BD"/>
              </a:buClr>
              <a:buSzPct val="76000"/>
              <a:buFont typeface="Wingdings 2" pitchFamily="18" charset="2"/>
              <a:buChar char=""/>
              <a:defRPr/>
            </a:pPr>
            <a:r>
              <a:rPr lang="en-US" sz="2100" dirty="0">
                <a:solidFill>
                  <a:srgbClr val="1F497D"/>
                </a:solidFill>
                <a:latin typeface="Century Gothic"/>
              </a:rPr>
              <a:t>Grades 4-5 Narrative Rubric</a:t>
            </a:r>
          </a:p>
          <a:p>
            <a:pPr marL="611212" lvl="1" indent="-261948" defTabSz="873161">
              <a:spcBef>
                <a:spcPct val="20000"/>
              </a:spcBef>
              <a:buClr>
                <a:srgbClr val="4F81BD"/>
              </a:buClr>
              <a:buSzPct val="76000"/>
              <a:buFont typeface="Wingdings 2" pitchFamily="18" charset="2"/>
              <a:buChar char=""/>
              <a:defRPr/>
            </a:pPr>
            <a:r>
              <a:rPr lang="en-US" sz="2100" dirty="0">
                <a:solidFill>
                  <a:srgbClr val="1F497D"/>
                </a:solidFill>
                <a:latin typeface="Century Gothic"/>
              </a:rPr>
              <a:t>Grades </a:t>
            </a:r>
            <a:r>
              <a:rPr lang="en-US" sz="2100" dirty="0" smtClean="0">
                <a:solidFill>
                  <a:srgbClr val="1F497D"/>
                </a:solidFill>
                <a:latin typeface="Century Gothic"/>
              </a:rPr>
              <a:t>6-11 </a:t>
            </a:r>
            <a:r>
              <a:rPr lang="en-US" sz="2100" dirty="0">
                <a:solidFill>
                  <a:srgbClr val="1F497D"/>
                </a:solidFill>
                <a:latin typeface="Century Gothic"/>
              </a:rPr>
              <a:t>LAT/RST (Informative/Explanatory and Argumentative) Rubric</a:t>
            </a:r>
          </a:p>
          <a:p>
            <a:pPr marL="611212" lvl="1" indent="-261948" defTabSz="873161">
              <a:spcBef>
                <a:spcPct val="20000"/>
              </a:spcBef>
              <a:buClr>
                <a:srgbClr val="4F81BD"/>
              </a:buClr>
              <a:buSzPct val="76000"/>
              <a:buFont typeface="Wingdings 2" pitchFamily="18" charset="2"/>
              <a:buChar char=""/>
              <a:defRPr/>
            </a:pPr>
            <a:r>
              <a:rPr lang="en-US" sz="2100" dirty="0">
                <a:solidFill>
                  <a:srgbClr val="1F497D"/>
                </a:solidFill>
                <a:latin typeface="Century Gothic"/>
              </a:rPr>
              <a:t>Grades </a:t>
            </a:r>
            <a:r>
              <a:rPr lang="en-US" sz="2100" dirty="0" smtClean="0">
                <a:solidFill>
                  <a:srgbClr val="1F497D"/>
                </a:solidFill>
                <a:latin typeface="Century Gothic"/>
              </a:rPr>
              <a:t>6-11 </a:t>
            </a:r>
            <a:r>
              <a:rPr lang="en-US" sz="2100" dirty="0">
                <a:solidFill>
                  <a:srgbClr val="1F497D"/>
                </a:solidFill>
                <a:latin typeface="Century Gothic"/>
              </a:rPr>
              <a:t>Narrative </a:t>
            </a:r>
            <a:r>
              <a:rPr lang="en-US" sz="2100" dirty="0" smtClean="0">
                <a:solidFill>
                  <a:srgbClr val="1F497D"/>
                </a:solidFill>
                <a:latin typeface="Century Gothic"/>
              </a:rPr>
              <a:t>Rubric</a:t>
            </a:r>
          </a:p>
          <a:p>
            <a:pPr marL="349264" lvl="1" indent="0" defTabSz="873161">
              <a:spcBef>
                <a:spcPct val="20000"/>
              </a:spcBef>
              <a:buClr>
                <a:srgbClr val="4F81BD"/>
              </a:buClr>
              <a:buSzPct val="76000"/>
              <a:buFont typeface="Wingdings 2" pitchFamily="18" charset="2"/>
              <a:buNone/>
              <a:defRPr/>
            </a:pPr>
            <a:endParaRPr lang="en-US" sz="2100" b="1" dirty="0" smtClean="0">
              <a:solidFill>
                <a:srgbClr val="1F497D"/>
              </a:solidFill>
              <a:latin typeface="Century Gothic"/>
            </a:endParaRPr>
          </a:p>
          <a:p>
            <a:pPr marL="349264" lvl="1" indent="0" defTabSz="873161">
              <a:spcBef>
                <a:spcPct val="20000"/>
              </a:spcBef>
              <a:buClr>
                <a:srgbClr val="4F81BD"/>
              </a:buClr>
              <a:buSzPct val="76000"/>
              <a:buFont typeface="Wingdings 2" pitchFamily="18" charset="2"/>
              <a:buNone/>
              <a:defRPr/>
            </a:pPr>
            <a:r>
              <a:rPr lang="en-US" sz="2100" b="1" dirty="0" smtClean="0">
                <a:solidFill>
                  <a:srgbClr val="1F497D"/>
                </a:solidFill>
                <a:latin typeface="Century Gothic"/>
              </a:rPr>
              <a:t>UPDATE:</a:t>
            </a:r>
          </a:p>
          <a:p>
            <a:pPr marL="611212" lvl="1" indent="-261948" defTabSz="873161">
              <a:spcBef>
                <a:spcPct val="20000"/>
              </a:spcBef>
              <a:buClr>
                <a:srgbClr val="4F81BD"/>
              </a:buClr>
              <a:buSzPct val="76000"/>
              <a:buFont typeface="Wingdings 2" pitchFamily="18" charset="2"/>
              <a:buChar char=""/>
              <a:defRPr/>
            </a:pPr>
            <a:r>
              <a:rPr lang="en-US" sz="2100" b="1" dirty="0" smtClean="0">
                <a:solidFill>
                  <a:srgbClr val="1F497D"/>
                </a:solidFill>
                <a:latin typeface="Century Gothic"/>
              </a:rPr>
              <a:t>Grades 11 – SAT Rubric – (Additional Resources for SAT can be found at the directions on the slide.</a:t>
            </a:r>
            <a:endParaRPr lang="en-US" sz="2100" b="1" dirty="0">
              <a:solidFill>
                <a:srgbClr val="1F497D"/>
              </a:solidFill>
              <a:latin typeface="Century Gothic"/>
            </a:endParaRPr>
          </a:p>
          <a:p>
            <a:pPr marL="611212" lvl="1" indent="-261948" defTabSz="873161">
              <a:spcBef>
                <a:spcPct val="20000"/>
              </a:spcBef>
              <a:buClr>
                <a:srgbClr val="4F81BD"/>
              </a:buClr>
              <a:buSzPct val="76000"/>
              <a:buFont typeface="Wingdings 2" pitchFamily="18" charset="2"/>
              <a:buChar char=""/>
              <a:defRPr/>
            </a:pPr>
            <a:endParaRPr lang="en-US" sz="2100" dirty="0">
              <a:solidFill>
                <a:srgbClr val="1F497D"/>
              </a:solidFill>
              <a:latin typeface="Century Gothic"/>
            </a:endParaRPr>
          </a:p>
          <a:p>
            <a:pPr marL="349264" lvl="1" defTabSz="873161">
              <a:spcBef>
                <a:spcPct val="20000"/>
              </a:spcBef>
              <a:buClr>
                <a:srgbClr val="4F81BD"/>
              </a:buClr>
              <a:buSzPct val="76000"/>
              <a:defRPr/>
            </a:pPr>
            <a:r>
              <a:rPr lang="en-US" sz="2100" dirty="0">
                <a:solidFill>
                  <a:srgbClr val="1F497D"/>
                </a:solidFill>
                <a:latin typeface="Century Gothic"/>
              </a:rPr>
              <a:t>Different rubrics are needed for entire writing process…these can be found on the </a:t>
            </a:r>
            <a:r>
              <a:rPr lang="en-US" sz="2100" dirty="0" smtClean="0">
                <a:solidFill>
                  <a:srgbClr val="1F497D"/>
                </a:solidFill>
                <a:latin typeface="Century Gothic"/>
              </a:rPr>
              <a:t>illinoisliteracyinaction.org</a:t>
            </a:r>
            <a:r>
              <a:rPr lang="en-US" sz="2100" baseline="0" dirty="0" smtClean="0">
                <a:solidFill>
                  <a:srgbClr val="1F497D"/>
                </a:solidFill>
                <a:latin typeface="Century Gothic"/>
              </a:rPr>
              <a:t> page </a:t>
            </a:r>
            <a:r>
              <a:rPr lang="en-US" sz="2100" dirty="0" smtClean="0">
                <a:solidFill>
                  <a:srgbClr val="1F497D"/>
                </a:solidFill>
                <a:latin typeface="Century Gothic"/>
              </a:rPr>
              <a:t>and </a:t>
            </a:r>
            <a:r>
              <a:rPr lang="en-US" sz="2100" dirty="0">
                <a:solidFill>
                  <a:srgbClr val="1F497D"/>
                </a:solidFill>
                <a:latin typeface="Century Gothic"/>
              </a:rPr>
              <a:t>are listed under each writing type. </a:t>
            </a:r>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89</a:t>
            </a:fld>
            <a:endParaRPr lang="en-US"/>
          </a:p>
        </p:txBody>
      </p:sp>
    </p:spTree>
    <p:extLst>
      <p:ext uri="{BB962C8B-B14F-4D97-AF65-F5344CB8AC3E}">
        <p14:creationId xmlns:p14="http://schemas.microsoft.com/office/powerpoint/2010/main" val="35469280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sake of our next activity,</a:t>
            </a:r>
            <a:r>
              <a:rPr lang="en-US" baseline="0" dirty="0" smtClean="0"/>
              <a:t> I am going to label each type of task with an A, B and C</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90</a:t>
            </a:fld>
            <a:endParaRPr lang="en-US"/>
          </a:p>
        </p:txBody>
      </p:sp>
    </p:spTree>
    <p:extLst>
      <p:ext uri="{BB962C8B-B14F-4D97-AF65-F5344CB8AC3E}">
        <p14:creationId xmlns:p14="http://schemas.microsoft.com/office/powerpoint/2010/main" val="6085781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6580">
              <a:defRPr/>
            </a:pPr>
            <a:r>
              <a:rPr lang="en-US" baseline="0" dirty="0" smtClean="0"/>
              <a:t>Looking back at the writing tasks from your classroom, now place an A, B, or C next to each writing task that prepare students for the PARCC task.  The purpose of this activity is for teachers to evaluate the writing tasks required of their students and if they meet the standards AND prepare them for PARCC.  Give participants 5-10 minutes to complete the activity.</a:t>
            </a:r>
            <a:endParaRPr lang="en-US" dirty="0" smtClean="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91</a:t>
            </a:fld>
            <a:endParaRPr lang="en-US"/>
          </a:p>
        </p:txBody>
      </p:sp>
    </p:spTree>
    <p:extLst>
      <p:ext uri="{BB962C8B-B14F-4D97-AF65-F5344CB8AC3E}">
        <p14:creationId xmlns:p14="http://schemas.microsoft.com/office/powerpoint/2010/main" val="329837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spcBef>
                <a:spcPct val="20000"/>
              </a:spcBef>
              <a:buClr>
                <a:srgbClr val="93A299"/>
              </a:buClr>
              <a:buSzPct val="85000"/>
              <a:defRPr/>
            </a:pPr>
            <a:r>
              <a:rPr lang="en-US" dirty="0" smtClean="0"/>
              <a:t>The graphic on this slide is an attempt to show how all 10 writing standards play into one another.  We will look at them</a:t>
            </a:r>
            <a:r>
              <a:rPr lang="en-US" baseline="0" dirty="0" smtClean="0"/>
              <a:t> </a:t>
            </a:r>
            <a:r>
              <a:rPr lang="en-US" dirty="0" smtClean="0"/>
              <a:t>today as</a:t>
            </a:r>
            <a:r>
              <a:rPr lang="en-US" baseline="0" dirty="0" smtClean="0"/>
              <a:t> well as</a:t>
            </a:r>
            <a:r>
              <a:rPr lang="en-US" dirty="0" smtClean="0"/>
              <a:t> the role we play as teachers to teach the New Illinois Writing Standards.</a:t>
            </a:r>
          </a:p>
          <a:p>
            <a:pPr defTabSz="873161">
              <a:spcBef>
                <a:spcPct val="20000"/>
              </a:spcBef>
              <a:buClr>
                <a:srgbClr val="93A299"/>
              </a:buClr>
              <a:buSzPct val="85000"/>
              <a:defRPr/>
            </a:pP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10</a:t>
            </a:fld>
            <a:endParaRPr lang="en-US"/>
          </a:p>
        </p:txBody>
      </p:sp>
    </p:spTree>
    <p:extLst>
      <p:ext uri="{BB962C8B-B14F-4D97-AF65-F5344CB8AC3E}">
        <p14:creationId xmlns:p14="http://schemas.microsoft.com/office/powerpoint/2010/main" val="28712782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time for participants to share out the answers to the questions in their groups or as a whole group.</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92</a:t>
            </a:fld>
            <a:endParaRPr lang="en-US"/>
          </a:p>
        </p:txBody>
      </p:sp>
    </p:spTree>
    <p:extLst>
      <p:ext uri="{BB962C8B-B14F-4D97-AF65-F5344CB8AC3E}">
        <p14:creationId xmlns:p14="http://schemas.microsoft.com/office/powerpoint/2010/main" val="32983793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UPDATE:</a:t>
            </a:r>
            <a:r>
              <a:rPr lang="en-US" b="1" baseline="0" dirty="0" smtClean="0"/>
              <a:t>  The previous doc linked on this slide has been revised and renamed to Guidance for Literacy Task Design. This slide has been updated.</a:t>
            </a:r>
            <a:endParaRPr lang="en-US" b="1" dirty="0" smtClean="0"/>
          </a:p>
          <a:p>
            <a:endParaRPr lang="en-US" dirty="0" smtClean="0"/>
          </a:p>
          <a:p>
            <a:r>
              <a:rPr lang="en-US" dirty="0" smtClean="0"/>
              <a:t>This slide reminds facilitators</a:t>
            </a:r>
            <a:r>
              <a:rPr lang="en-US" baseline="0" dirty="0" smtClean="0"/>
              <a:t> to take a closer look at the resource mentioned on slide 67.  </a:t>
            </a:r>
            <a:r>
              <a:rPr lang="en-US" dirty="0" smtClean="0"/>
              <a:t>There are</a:t>
            </a:r>
            <a:r>
              <a:rPr lang="en-US" baseline="0" dirty="0" smtClean="0"/>
              <a:t> guidance documents for all grade levels.  They are on the www.illinoisliteracyinaction.org  site.  Following the directions on the slide to find them.   </a:t>
            </a:r>
            <a:endParaRPr lang="en-US"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93</a:t>
            </a:fld>
            <a:endParaRPr lang="en-US"/>
          </a:p>
        </p:txBody>
      </p:sp>
    </p:spTree>
    <p:extLst>
      <p:ext uri="{BB962C8B-B14F-4D97-AF65-F5344CB8AC3E}">
        <p14:creationId xmlns:p14="http://schemas.microsoft.com/office/powerpoint/2010/main" val="36353546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Kelly</a:t>
            </a:r>
            <a:r>
              <a:rPr lang="en-US" baseline="0" dirty="0" smtClean="0"/>
              <a:t> Gallagher says it best.  (Have participants read silently).  As we work towards increasing students 21</a:t>
            </a:r>
            <a:r>
              <a:rPr lang="en-US" baseline="30000" dirty="0" smtClean="0"/>
              <a:t>st</a:t>
            </a:r>
            <a:r>
              <a:rPr lang="en-US" baseline="0" dirty="0" smtClean="0"/>
              <a:t> century literacy skills, reading and writing can not be separated.  Producing students who can read and write proficiently are helping them to be ready for college and or career and most importantly, for life.</a:t>
            </a:r>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94</a:t>
            </a:fld>
            <a:endParaRPr lang="en-US"/>
          </a:p>
        </p:txBody>
      </p:sp>
    </p:spTree>
    <p:extLst>
      <p:ext uri="{BB962C8B-B14F-4D97-AF65-F5344CB8AC3E}">
        <p14:creationId xmlns:p14="http://schemas.microsoft.com/office/powerpoint/2010/main" val="41229642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Have participants reflect on the workshop as they reflect and write the following:  </a:t>
            </a:r>
          </a:p>
          <a:p>
            <a:r>
              <a:rPr lang="en-US" baseline="0" dirty="0" smtClean="0"/>
              <a:t>“Based on today’s workshop, what is 1 thing you will stop doing and 1 thing you will start doing.  Record  on a post it note. </a:t>
            </a:r>
          </a:p>
          <a:p>
            <a:r>
              <a:rPr lang="en-US" baseline="0" dirty="0" smtClean="0"/>
              <a:t>For example:</a:t>
            </a:r>
          </a:p>
          <a:p>
            <a:r>
              <a:rPr lang="en-US" baseline="0" dirty="0" smtClean="0"/>
              <a:t>I will stop rushing students through the writing process.</a:t>
            </a:r>
          </a:p>
          <a:p>
            <a:r>
              <a:rPr lang="en-US" baseline="0" dirty="0" smtClean="0"/>
              <a:t>I will start having more writing for comprehension tasks.</a:t>
            </a:r>
          </a:p>
          <a:p>
            <a:endParaRPr lang="en-US" baseline="0" dirty="0" smtClean="0"/>
          </a:p>
          <a:p>
            <a:r>
              <a:rPr lang="en-US" b="1" baseline="0" dirty="0" smtClean="0"/>
              <a:t>Make sure participants rate their learning on the posttest.</a:t>
            </a:r>
            <a:endParaRPr lang="en-US" b="1"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95</a:t>
            </a:fld>
            <a:endParaRPr lang="en-US"/>
          </a:p>
        </p:txBody>
      </p:sp>
    </p:spTree>
    <p:extLst>
      <p:ext uri="{BB962C8B-B14F-4D97-AF65-F5344CB8AC3E}">
        <p14:creationId xmlns:p14="http://schemas.microsoft.com/office/powerpoint/2010/main" val="7675920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96</a:t>
            </a:fld>
            <a:endParaRPr lang="en-US"/>
          </a:p>
        </p:txBody>
      </p:sp>
    </p:spTree>
    <p:extLst>
      <p:ext uri="{BB962C8B-B14F-4D97-AF65-F5344CB8AC3E}">
        <p14:creationId xmlns:p14="http://schemas.microsoft.com/office/powerpoint/2010/main" val="36939398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Provide Mentor Text </a:t>
            </a:r>
            <a:r>
              <a:rPr lang="en-US" baseline="0" dirty="0" smtClean="0"/>
              <a:t> handouts for participants.  These are located on every grade level about half way down the grade level page.  Click on “Mentor Texts” and then ISBE Mentor Text Suggestions.  </a:t>
            </a:r>
          </a:p>
          <a:p>
            <a:r>
              <a:rPr lang="en-US" b="1" baseline="0" dirty="0" smtClean="0"/>
              <a:t>Optional:  What the video provided on the page where Lucy Calkins discusses mentor texts.  </a:t>
            </a:r>
          </a:p>
          <a:p>
            <a:r>
              <a:rPr lang="en-US" baseline="0" dirty="0" smtClean="0"/>
              <a:t>The lists provided are not an exhaustive list for schools or any organization to purchase.  These are just a few guided suggestions of texts that lend themselves to the standard they have been suggested to support.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might you use mentor texts in a training in your area?  The following are some ideas:</a:t>
            </a:r>
          </a:p>
          <a:p>
            <a:endParaRPr lang="en-US" baseline="0" dirty="0" smtClean="0"/>
          </a:p>
          <a:p>
            <a:pPr marL="228600" indent="-228600">
              <a:buAutoNum type="arabicPeriod"/>
            </a:pPr>
            <a:r>
              <a:rPr lang="en-US" baseline="0" dirty="0" smtClean="0"/>
              <a:t>Use www.storylineonline.net to have famous actors read their favorite texts aloud to students…analyze portions of texts for a close reading.</a:t>
            </a:r>
          </a:p>
          <a:p>
            <a:pPr marL="228600" indent="-228600">
              <a:buAutoNum type="arabicPeriod"/>
            </a:pPr>
            <a:r>
              <a:rPr lang="en-US" baseline="0" dirty="0" smtClean="0"/>
              <a:t>Check out some mentor texts from the library to put on display.  </a:t>
            </a:r>
          </a:p>
          <a:p>
            <a:pPr marL="228600" indent="-228600">
              <a:buAutoNum type="arabicPeriod"/>
            </a:pPr>
            <a:r>
              <a:rPr lang="en-US" baseline="0" dirty="0" smtClean="0"/>
              <a:t>Have participants bring in mentor texts they use in the classroom to share with participants.  </a:t>
            </a:r>
          </a:p>
          <a:p>
            <a:pPr marL="228600" indent="-228600">
              <a:buAutoNum type="arabicPeriod"/>
            </a:pPr>
            <a:r>
              <a:rPr lang="en-US" baseline="0" dirty="0" smtClean="0"/>
              <a:t>Give participants time to explore the links shown earlier in the presentation to find a mentor text they may want to start using in their classroom.  Provide time to share out their ideas.</a:t>
            </a:r>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97</a:t>
            </a:fld>
            <a:endParaRPr lang="en-US"/>
          </a:p>
        </p:txBody>
      </p:sp>
    </p:spTree>
    <p:extLst>
      <p:ext uri="{BB962C8B-B14F-4D97-AF65-F5344CB8AC3E}">
        <p14:creationId xmlns:p14="http://schemas.microsoft.com/office/powerpoint/2010/main" val="25933148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3200" b="1" baseline="0" dirty="0" smtClean="0"/>
              <a:t>Update:  The PARCC Model Content Frameworks are being revised but can still be located and used. Click a grade level, then click the writing button and scroll down for PARCC/SAT.  The original ones are currently there but will be revised in the near future.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Additional components that presenters can choose from are listed on the slide. All of these tools have connections to writing.  How could any one of these items or a combination of them be utilized to assist teachers or district leaders with writing implementation? </a:t>
            </a:r>
          </a:p>
          <a:p>
            <a:endParaRPr lang="en-US" baseline="0" dirty="0" smtClean="0"/>
          </a:p>
          <a:p>
            <a:r>
              <a:rPr lang="en-US" baseline="0" dirty="0" smtClean="0"/>
              <a:t>Necklace – </a:t>
            </a:r>
            <a:r>
              <a:rPr lang="en-US" baseline="0" dirty="0" err="1" smtClean="0"/>
              <a:t>EQuIP</a:t>
            </a:r>
            <a:r>
              <a:rPr lang="en-US" baseline="0" dirty="0" smtClean="0"/>
              <a:t> Rubric</a:t>
            </a:r>
          </a:p>
          <a:p>
            <a:r>
              <a:rPr lang="en-US" baseline="0" dirty="0" smtClean="0"/>
              <a:t>Earrings – PARCC Model Content Frameworks</a:t>
            </a:r>
          </a:p>
          <a:p>
            <a:r>
              <a:rPr lang="en-US" baseline="0" dirty="0" smtClean="0"/>
              <a:t>Bracelet – Implementation Guides</a:t>
            </a:r>
          </a:p>
          <a:p>
            <a:endParaRPr lang="en-US" baseline="0" dirty="0" smtClean="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98</a:t>
            </a:fld>
            <a:endParaRPr lang="en-US"/>
          </a:p>
        </p:txBody>
      </p:sp>
    </p:spTree>
    <p:extLst>
      <p:ext uri="{BB962C8B-B14F-4D97-AF65-F5344CB8AC3E}">
        <p14:creationId xmlns:p14="http://schemas.microsoft.com/office/powerpoint/2010/main" val="25933148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99</a:t>
            </a:fld>
            <a:endParaRPr lang="en-US"/>
          </a:p>
        </p:txBody>
      </p:sp>
    </p:spTree>
    <p:extLst>
      <p:ext uri="{BB962C8B-B14F-4D97-AF65-F5344CB8AC3E}">
        <p14:creationId xmlns:p14="http://schemas.microsoft.com/office/powerpoint/2010/main" val="37078810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7721094-B84F-A645-9200-6AE5FEAFF063}" type="slidenum">
              <a:rPr lang="en-US" smtClean="0"/>
              <a:pPr/>
              <a:t>100</a:t>
            </a:fld>
            <a:endParaRPr lang="en-US"/>
          </a:p>
        </p:txBody>
      </p:sp>
    </p:spTree>
    <p:extLst>
      <p:ext uri="{BB962C8B-B14F-4D97-AF65-F5344CB8AC3E}">
        <p14:creationId xmlns:p14="http://schemas.microsoft.com/office/powerpoint/2010/main" val="161397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EB788BF1-8929-A543-AE20-D6BB6422DF8A}"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effectLst>
            <a:outerShdw blurRad="50800" dist="38100" dir="2700000" algn="tl" rotWithShape="0">
              <a:prstClr val="black">
                <a:alpha val="40000"/>
              </a:prstClr>
            </a:outerShdw>
          </a:effectLst>
        </p:spPr>
        <p:txBody>
          <a:bodyPr/>
          <a:lstStyle>
            <a:lvl1pPr>
              <a:defRPr sz="40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2F4EE4-CC7F-4758-931C-099323AA2EF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5340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8DB3B1-931E-4DB9-9E22-631F9C8720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2043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C0D6E6-8548-4F19-A50A-D82A2CD831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9827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504252-7BB3-4E23-A9B6-266F2E2BE1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1074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057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599"/>
            <a:ext cx="4040188"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057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599"/>
            <a:ext cx="4041775" cy="3230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1904FC0-8AE7-41B7-B525-556B2A408F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7843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1541FC-5CFD-481D-8697-BC4AF2A50E6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6004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A7A9A02-C7F6-4E2D-9717-7502A6FBF3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1187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9017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914400"/>
            <a:ext cx="5111750" cy="5211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CAA9754-6627-4899-8B81-429431BE22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0996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761999"/>
            <a:ext cx="5486400" cy="39655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28328E-C690-485C-BB29-5309393AC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5963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8229600" cy="4038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92FC3-09ED-4987-93F7-8813EA13B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603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C03EBD-FA88-4E9C-8C86-F45FBA2B43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3466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9715747-33B4-4CA4-9DDF-9AD2854FC6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53762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1C89709-A46D-4990-AEAF-661AF3E415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5553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88BF1-8929-A543-AE20-D6BB6422DF8A}"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EB788BF1-8929-A543-AE20-D6BB6422DF8A}"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EB788BF1-8929-A543-AE20-D6BB6422DF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EB788BF1-8929-A543-AE20-D6BB6422DF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ft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838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2209800"/>
            <a:ext cx="8229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1750" y="6400800"/>
            <a:ext cx="882650" cy="4572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914400" y="6400800"/>
            <a:ext cx="7315200" cy="4572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229600" y="6400800"/>
            <a:ext cx="906463" cy="4286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52C90638-65D5-4413-84CD-9F58A4B13771}"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38408505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8.xml"/><Relationship Id="rId1" Type="http://schemas.openxmlformats.org/officeDocument/2006/relationships/slideLayout" Target="../slideLayouts/slideLayout4.xml"/><Relationship Id="rId6" Type="http://schemas.openxmlformats.org/officeDocument/2006/relationships/hyperlink" Target="mailto:krhodus@isbe.net" TargetMode="External"/><Relationship Id="rId5" Type="http://schemas.openxmlformats.org/officeDocument/2006/relationships/hyperlink" Target="mailto:jbrown@isbe.net" TargetMode="External"/><Relationship Id="rId4" Type="http://schemas.openxmlformats.org/officeDocument/2006/relationships/image" Target="../media/image12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www.readwritethink.org/professional-development/strategy-guides/shared-writing-30686.html"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www.regieroutman.org/files/6713/7842/4352/Tps_for_shared_writing.pdf"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OJFMhWtFVnA"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hyperlink" Target="http://www.readwritethink.org/professional-development/strategy-guides/guided-writing-30685.html"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hyperlink" Target="http://www.lausd.net/Corona_EL/Mentor_Text.html" TargetMode="Externa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hyperlink" Target="http://writingfix.com/about_us/books.ht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hyperlink" Target="http://writingfix.com/genres/persuasive.htm" TargetMode="External"/><Relationship Id="rId5" Type="http://schemas.openxmlformats.org/officeDocument/2006/relationships/image" Target="../media/image32.png"/><Relationship Id="rId10" Type="http://schemas.openxmlformats.org/officeDocument/2006/relationships/hyperlink" Target="http://www.illinoisliteracyinaction.org/" TargetMode="External"/><Relationship Id="rId4" Type="http://schemas.openxmlformats.org/officeDocument/2006/relationships/image" Target="../media/image31.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illinoisliteracyinaction.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teachingchannel.org/videos/jumpstart-student-writ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krhodus@isbe.net" TargetMode="External"/><Relationship Id="rId5" Type="http://schemas.openxmlformats.org/officeDocument/2006/relationships/hyperlink" Target="mailto:jbrown@isbe.net"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8.jpe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ilwritingmatters.org/uploads/2/9/4/9/29499299/k-2_which_silverware.pdf"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illinoisliteracyinaction.or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www.ilwritingmatters.org/uploads/4/0/7/1/40712613/glossary_of_writing_terms.pdf"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procon.org/" TargetMode="External"/><Relationship Id="rId3" Type="http://schemas.openxmlformats.org/officeDocument/2006/relationships/image" Target="../media/image33.png"/><Relationship Id="rId7"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writingfix.com/genres/persuasive.htm" TargetMode="External"/><Relationship Id="rId4" Type="http://schemas.openxmlformats.org/officeDocument/2006/relationships/hyperlink" Target="http://writingfix.com/about_us/books.htm" TargetMode="External"/><Relationship Id="rId9"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hyperlink" Target="http://www.procon.org/"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hyperlink" Target="http://www.illinoisliteracyinaction.or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teachingchannel.org/videos/jumpstart-student-writin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8.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hyperlink" Target="http://www.ilwritingmatters.org/uploads/4/0/7/1/40712613/spar1.pdf"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www.illinoisliteracyinaction.org/uploads/4/0/7/1/40712613/9-12_ela_st._1_all.pdf" TargetMode="External"/><Relationship Id="rId4" Type="http://schemas.openxmlformats.org/officeDocument/2006/relationships/hyperlink" Target="http://www.illinoisliteracyinaction.org/uploads/4/0/7/1/40712613/6-8_ela_1_all.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illinoisstate.edu/casei/el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ilclassroomsinaction.org/alignment--equip-rubuic.html" TargetMode="External"/><Relationship Id="rId4" Type="http://schemas.openxmlformats.org/officeDocument/2006/relationships/hyperlink" Target="http://www.ilclassroomsinaction.org/implementation-guides-for-ela.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hyperlink" Target="http://www.ilwritingmatters.org/uploads/2/9/4/9/29499299/informativeg3.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hyperlink" Target="https://www.teachingchannel.org/videos/jumpstart-student-writin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readingrockets.org/strategies/framed_paragraph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2.literacyleader.com/textstructure"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hyperlink" Target="http://www.literacyleader.com/textstructur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illinoisliteracyinaction.org/uploads/4/0/7/1/40712613/k-2_st._2_all.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www.illinoisliteracyinaction.org/uploads/4/0/7/1/40712613/6-8_ela_2_all.pdf" TargetMode="External"/><Relationship Id="rId4" Type="http://schemas.openxmlformats.org/officeDocument/2006/relationships/hyperlink" Target="http://www.illinoisliteracyinaction.org/uploads/4/0/7/1/40712613/st._2_3rd_-_5th.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readwritethink.org/classroom-resources/student-interactives/plot-diagram-30040.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hyperlink" Target="http://writingfix.com/genres/narrative.htm" TargetMode="External"/><Relationship Id="rId7"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hyperlink" Target="http://www.scholastic.com/teachers/top-teaching/2014/03/graphic-organizers-personal-narratives"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s://www.teachingchannel.org/videos/jumpstart-student-writi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ilwritingmatters.org/uploads/2/9/4/9/29499299/k-2_strategy_-__from_start_to_finish.pdf" TargetMode="External"/><Relationship Id="rId7" Type="http://schemas.openxmlformats.org/officeDocument/2006/relationships/hyperlink" Target="http://www.illinoisliteracyinaction.org/uploads/4/0/7/1/40712613/9-12_ela_st._3_all.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www.illinoisliteracyinaction.org/uploads/4/0/7/1/40712613/6-8_ela_3_all.pdf" TargetMode="External"/><Relationship Id="rId5" Type="http://schemas.openxmlformats.org/officeDocument/2006/relationships/hyperlink" Target="http://www.illinoisliteracyinaction.org/uploads/4/0/7/1/40712613/st._3_3rd_-_5th.pdf" TargetMode="External"/><Relationship Id="rId4" Type="http://schemas.openxmlformats.org/officeDocument/2006/relationships/hyperlink" Target="http://www.illinoisliteracyinaction.org/uploads/4/0/7/1/40712613/k-2_3_all.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hyperlink" Target="https://www.youtube.com/watch?v=_G00nYT_nQg" TargetMode="Externa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hyperlink" Target="http://www.illinoisliteracyinaction.org/uploads/2/9/4/9/29499299/isbe_-_the_writing_process.pdf"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7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www.allaboutexplorers.com/"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zapatopi.net/treeoctopus/"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8.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illinoisliteracyinaction.org/"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llinoisliteracymatter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hyperlink" Target="http://www.parcconline.org/samples/english-language-artsliteracy/grade-8-elaliteracy"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3" Type="http://schemas.openxmlformats.org/officeDocument/2006/relationships/hyperlink" Target="http://www.ilwritingmatters.org/uploads/4/0/7/1/40712613/guidance_for_writing_in_3rd_gradea.pdf"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png"/><Relationship Id="rId7"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hyperlink" Target="http://www.storylineonline.net/" TargetMode="External"/><Relationship Id="rId4" Type="http://schemas.openxmlformats.org/officeDocument/2006/relationships/image" Target="../media/image117.png"/><Relationship Id="rId9" Type="http://schemas.openxmlformats.org/officeDocument/2006/relationships/image" Target="../media/image122.png"/></Relationships>
</file>

<file path=ppt/slides/_rels/slide9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4.png"/><Relationship Id="rId4" Type="http://schemas.openxmlformats.org/officeDocument/2006/relationships/image" Target="../media/image15.png"/></Relationships>
</file>

<file path=ppt/slides/_rels/slide9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74548" y="407053"/>
            <a:ext cx="7836052" cy="1143000"/>
          </a:xfrm>
        </p:spPr>
        <p:txBody>
          <a:bodyPr>
            <a:normAutofit/>
          </a:bodyPr>
          <a:lstStyle/>
          <a:p>
            <a:r>
              <a:rPr lang="en-US" sz="3200" b="1" dirty="0" smtClean="0"/>
              <a:t>This PowerPoint was updated on </a:t>
            </a:r>
            <a:br>
              <a:rPr lang="en-US" sz="3200" b="1" dirty="0" smtClean="0"/>
            </a:br>
            <a:r>
              <a:rPr lang="en-US" sz="3200" b="1" dirty="0" smtClean="0"/>
              <a:t>6-1-2017 with the following revisions: </a:t>
            </a:r>
            <a:endParaRPr lang="en-US" sz="3200" b="1" dirty="0"/>
          </a:p>
        </p:txBody>
      </p:sp>
      <p:sp>
        <p:nvSpPr>
          <p:cNvPr id="3" name="Content Placeholder 2"/>
          <p:cNvSpPr>
            <a:spLocks noGrp="1"/>
          </p:cNvSpPr>
          <p:nvPr>
            <p:ph idx="1"/>
          </p:nvPr>
        </p:nvSpPr>
        <p:spPr>
          <a:xfrm>
            <a:off x="609600" y="1759510"/>
            <a:ext cx="7924800" cy="4641290"/>
          </a:xfrm>
        </p:spPr>
        <p:txBody>
          <a:bodyPr>
            <a:normAutofit fontScale="85000" lnSpcReduction="20000"/>
          </a:bodyPr>
          <a:lstStyle/>
          <a:p>
            <a:pPr marL="525780" indent="-457200">
              <a:buFont typeface="Wingdings 2" pitchFamily="18" charset="2"/>
              <a:buAutoNum type="arabicPeriod"/>
            </a:pPr>
            <a:r>
              <a:rPr lang="en-US" b="1" dirty="0"/>
              <a:t>The writing page is structured like the previous Writing matters site.  However, you must click </a:t>
            </a:r>
            <a:r>
              <a:rPr lang="en-US" sz="2600" b="1" dirty="0" smtClean="0"/>
              <a:t>the writing button </a:t>
            </a:r>
            <a:r>
              <a:rPr lang="en-US" b="1" dirty="0"/>
              <a:t>after you choose a grade level</a:t>
            </a:r>
            <a:r>
              <a:rPr lang="en-US" b="1" dirty="0" smtClean="0"/>
              <a:t>.</a:t>
            </a:r>
          </a:p>
          <a:p>
            <a:pPr marL="525780" indent="-457200">
              <a:buAutoNum type="arabicPeriod"/>
            </a:pPr>
            <a:r>
              <a:rPr lang="en-US" dirty="0" smtClean="0"/>
              <a:t>Graphic of updated site has changed to reflect website update. (Slides 9 &amp; 88)</a:t>
            </a:r>
          </a:p>
          <a:p>
            <a:pPr marL="525780" indent="-457200">
              <a:buAutoNum type="arabicPeriod"/>
            </a:pPr>
            <a:r>
              <a:rPr lang="en-US" dirty="0" smtClean="0"/>
              <a:t>All previous writing matters links have been updated with the new website address.</a:t>
            </a:r>
            <a:endParaRPr lang="en-US" dirty="0"/>
          </a:p>
          <a:p>
            <a:pPr marL="525780" indent="-457200">
              <a:buAutoNum type="arabicPeriod"/>
            </a:pPr>
            <a:r>
              <a:rPr lang="en-US" dirty="0" smtClean="0"/>
              <a:t>Any notes changes begin with “Update”.</a:t>
            </a:r>
          </a:p>
          <a:p>
            <a:pPr marL="525780" indent="-457200">
              <a:buAutoNum type="arabicPeriod"/>
            </a:pPr>
            <a:r>
              <a:rPr lang="en-US" dirty="0" smtClean="0"/>
              <a:t>The previous “Guidance for Writing Scope and Sequence” </a:t>
            </a:r>
            <a:r>
              <a:rPr lang="en-US" dirty="0"/>
              <a:t>d</a:t>
            </a:r>
            <a:r>
              <a:rPr lang="en-US" dirty="0" smtClean="0"/>
              <a:t>ocuments have been revised and are now titled “Guidance for Literacy Task Design.”  They are grade specific and can be found by clicking a grade level on the home page.  (See slide 88 )</a:t>
            </a:r>
          </a:p>
          <a:p>
            <a:pPr marL="525780" indent="-457200">
              <a:buAutoNum type="arabicPeriod"/>
            </a:pPr>
            <a:r>
              <a:rPr lang="en-US" dirty="0" smtClean="0"/>
              <a:t>The model content frameworks are still located on the site (click a grade level, </a:t>
            </a:r>
            <a:r>
              <a:rPr lang="en-US" smtClean="0"/>
              <a:t>then writing, then PARCC/SAT button) </a:t>
            </a:r>
            <a:r>
              <a:rPr lang="en-US" dirty="0" smtClean="0"/>
              <a:t>and can be used, but will a revised version will be released in the fall of 2017</a:t>
            </a:r>
            <a:r>
              <a:rPr lang="en-US" smtClean="0"/>
              <a:t>.  </a:t>
            </a: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1</a:t>
            </a:fld>
            <a:endParaRPr lang="en-US"/>
          </a:p>
        </p:txBody>
      </p:sp>
    </p:spTree>
    <p:extLst>
      <p:ext uri="{BB962C8B-B14F-4D97-AF65-F5344CB8AC3E}">
        <p14:creationId xmlns:p14="http://schemas.microsoft.com/office/powerpoint/2010/main" val="266540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710485" y="1315792"/>
            <a:ext cx="7848600" cy="5161208"/>
          </a:xfrm>
          <a:prstGeom prst="flowChartConnector">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16508" y="339832"/>
            <a:ext cx="7024744" cy="1143000"/>
          </a:xfrm>
        </p:spPr>
        <p:txBody>
          <a:bodyPr/>
          <a:lstStyle/>
          <a:p>
            <a:pPr algn="ctr"/>
            <a:r>
              <a:rPr lang="en-US" b="1" dirty="0" smtClean="0">
                <a:solidFill>
                  <a:schemeClr val="accent2"/>
                </a:solidFill>
                <a:effectLst>
                  <a:outerShdw blurRad="38100" dist="38100" dir="2700000" algn="tl">
                    <a:srgbClr val="000000">
                      <a:alpha val="43137"/>
                    </a:srgbClr>
                  </a:outerShdw>
                </a:effectLst>
              </a:rPr>
              <a:t>The Writing Standards</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9099" y="1600200"/>
            <a:ext cx="8229600" cy="4876800"/>
          </a:xfrm>
        </p:spPr>
        <p:txBody>
          <a:bodyPr/>
          <a:lstStyle/>
          <a:p>
            <a:pPr marL="0" indent="0">
              <a:buNone/>
            </a:pPr>
            <a:r>
              <a:rPr lang="en-US" dirty="0" smtClean="0"/>
              <a:t>. </a:t>
            </a:r>
            <a:endParaRPr lang="en-US" dirty="0">
              <a:solidFill>
                <a:schemeClr val="accent2"/>
              </a:solidFill>
            </a:endParaRPr>
          </a:p>
        </p:txBody>
      </p:sp>
      <p:graphicFrame>
        <p:nvGraphicFramePr>
          <p:cNvPr id="4" name="Diagram 3"/>
          <p:cNvGraphicFramePr/>
          <p:nvPr>
            <p:extLst>
              <p:ext uri="{D42A27DB-BD31-4B8C-83A1-F6EECF244321}">
                <p14:modId xmlns:p14="http://schemas.microsoft.com/office/powerpoint/2010/main" val="1727476087"/>
              </p:ext>
            </p:extLst>
          </p:nvPr>
        </p:nvGraphicFramePr>
        <p:xfrm>
          <a:off x="1524000" y="1981200"/>
          <a:ext cx="60960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rved Right Arrow 6"/>
          <p:cNvSpPr/>
          <p:nvPr/>
        </p:nvSpPr>
        <p:spPr>
          <a:xfrm>
            <a:off x="685800" y="2039718"/>
            <a:ext cx="1143000" cy="3581400"/>
          </a:xfrm>
          <a:prstGeom prst="curvedRightArrow">
            <a:avLst/>
          </a:prstGeom>
          <a:solidFill>
            <a:schemeClr val="bg1">
              <a:lumMod val="8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405058" y="1828798"/>
            <a:ext cx="1165225" cy="3687705"/>
          </a:xfrm>
          <a:prstGeom prst="rect">
            <a:avLst/>
          </a:prstGeom>
          <a:noFill/>
          <a:ln>
            <a:noFill/>
          </a:ln>
          <a:effectLst>
            <a:glow rad="635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6200000">
            <a:off x="-335144" y="3140224"/>
            <a:ext cx="2453449" cy="461665"/>
          </a:xfrm>
          <a:prstGeom prst="rect">
            <a:avLst/>
          </a:prstGeom>
          <a:noFill/>
        </p:spPr>
        <p:txBody>
          <a:bodyPr wrap="square" rtlCol="0">
            <a:spAutoFit/>
          </a:bodyPr>
          <a:lstStyle/>
          <a:p>
            <a:r>
              <a:rPr lang="en-US" sz="2400" b="1" dirty="0" smtClean="0"/>
              <a:t>Standard #10</a:t>
            </a:r>
            <a:endParaRPr lang="en-US" sz="2400" b="1" dirty="0"/>
          </a:p>
        </p:txBody>
      </p:sp>
      <p:sp>
        <p:nvSpPr>
          <p:cNvPr id="9" name="TextBox 8"/>
          <p:cNvSpPr txBox="1"/>
          <p:nvPr/>
        </p:nvSpPr>
        <p:spPr>
          <a:xfrm rot="5400000">
            <a:off x="7175830" y="3327623"/>
            <a:ext cx="2392510" cy="461665"/>
          </a:xfrm>
          <a:prstGeom prst="rect">
            <a:avLst/>
          </a:prstGeom>
          <a:noFill/>
        </p:spPr>
        <p:txBody>
          <a:bodyPr wrap="square" rtlCol="0">
            <a:spAutoFit/>
          </a:bodyPr>
          <a:lstStyle/>
          <a:p>
            <a:r>
              <a:rPr lang="en-US" sz="2400" b="1" dirty="0" smtClean="0"/>
              <a:t>Standard #10</a:t>
            </a:r>
            <a:endParaRPr lang="en-US" sz="2400" b="1" dirty="0"/>
          </a:p>
        </p:txBody>
      </p:sp>
      <p:sp>
        <p:nvSpPr>
          <p:cNvPr id="5" name="Slide Number Placeholder 4"/>
          <p:cNvSpPr>
            <a:spLocks noGrp="1"/>
          </p:cNvSpPr>
          <p:nvPr>
            <p:ph type="sldNum" sz="quarter" idx="12"/>
          </p:nvPr>
        </p:nvSpPr>
        <p:spPr/>
        <p:txBody>
          <a:bodyPr/>
          <a:lstStyle/>
          <a:p>
            <a:fld id="{EB788BF1-8929-A543-AE20-D6BB6422DF8A}" type="slidenum">
              <a:rPr lang="en-US" smtClean="0"/>
              <a:pPr/>
              <a:t>10</a:t>
            </a:fld>
            <a:endParaRPr lang="en-US"/>
          </a:p>
        </p:txBody>
      </p:sp>
    </p:spTree>
    <p:extLst>
      <p:ext uri="{BB962C8B-B14F-4D97-AF65-F5344CB8AC3E}">
        <p14:creationId xmlns:p14="http://schemas.microsoft.com/office/powerpoint/2010/main" val="29295958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Contact us!</a:t>
            </a:r>
            <a:endParaRPr lang="en-US" dirty="0"/>
          </a:p>
        </p:txBody>
      </p:sp>
      <p:pic>
        <p:nvPicPr>
          <p:cNvPr id="2050" name="Picture 2" descr="C:\Users\jbrown\AppData\Local\Microsoft\Windows\Temporary Internet Files\Content.IE5\TXT5J0PE\1-1255451436LU5H[1].jpg"/>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042988" y="2920652"/>
            <a:ext cx="3419475" cy="24895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brown\AppData\Local\Microsoft\Windows\Temporary Internet Files\Content.IE5\V216HASN\winter-season-076-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152" y="2920652"/>
            <a:ext cx="3279648" cy="2489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2988" y="2170664"/>
            <a:ext cx="3419475" cy="830997"/>
          </a:xfrm>
          <a:prstGeom prst="rect">
            <a:avLst/>
          </a:prstGeom>
          <a:noFill/>
        </p:spPr>
        <p:txBody>
          <a:bodyPr wrap="square" rtlCol="0">
            <a:spAutoFit/>
          </a:bodyPr>
          <a:lstStyle/>
          <a:p>
            <a:r>
              <a:rPr lang="en-US" sz="2400" smtClean="0">
                <a:hlinkClick r:id="rId5"/>
              </a:rPr>
              <a:t>jbrown@isbe.net</a:t>
            </a:r>
            <a:endParaRPr lang="en-US" sz="2400" smtClean="0"/>
          </a:p>
          <a:p>
            <a:r>
              <a:rPr lang="en-US" sz="2400" smtClean="0"/>
              <a:t> </a:t>
            </a:r>
            <a:endParaRPr lang="en-US" sz="2400" dirty="0"/>
          </a:p>
        </p:txBody>
      </p:sp>
      <p:sp>
        <p:nvSpPr>
          <p:cNvPr id="11" name="TextBox 10"/>
          <p:cNvSpPr txBox="1"/>
          <p:nvPr/>
        </p:nvSpPr>
        <p:spPr>
          <a:xfrm>
            <a:off x="4667809" y="2170664"/>
            <a:ext cx="3419475" cy="738664"/>
          </a:xfrm>
          <a:prstGeom prst="rect">
            <a:avLst/>
          </a:prstGeom>
          <a:noFill/>
        </p:spPr>
        <p:txBody>
          <a:bodyPr wrap="square" rtlCol="0">
            <a:spAutoFit/>
          </a:bodyPr>
          <a:lstStyle/>
          <a:p>
            <a:r>
              <a:rPr lang="en-US" sz="2400" dirty="0" smtClean="0">
                <a:hlinkClick r:id="rId6"/>
              </a:rPr>
              <a:t>krhodus@isbe.net</a:t>
            </a:r>
            <a:endParaRPr lang="en-US" sz="2400" dirty="0" smtClean="0"/>
          </a:p>
          <a:p>
            <a:r>
              <a:rPr lang="en-US" dirty="0" smtClean="0"/>
              <a:t> </a:t>
            </a:r>
            <a:endParaRPr lang="en-US" dirty="0"/>
          </a:p>
        </p:txBody>
      </p:sp>
      <p:sp>
        <p:nvSpPr>
          <p:cNvPr id="3" name="Slide Number Placeholder 2"/>
          <p:cNvSpPr>
            <a:spLocks noGrp="1"/>
          </p:cNvSpPr>
          <p:nvPr>
            <p:ph type="sldNum" sz="quarter" idx="12"/>
          </p:nvPr>
        </p:nvSpPr>
        <p:spPr/>
        <p:txBody>
          <a:bodyPr/>
          <a:lstStyle/>
          <a:p>
            <a:fld id="{EB788BF1-8929-A543-AE20-D6BB6422DF8A}" type="slidenum">
              <a:rPr lang="en-US" smtClean="0"/>
              <a:pPr/>
              <a:t>100</a:t>
            </a:fld>
            <a:endParaRPr lang="en-US"/>
          </a:p>
        </p:txBody>
      </p:sp>
    </p:spTree>
    <p:extLst>
      <p:ext uri="{BB962C8B-B14F-4D97-AF65-F5344CB8AC3E}">
        <p14:creationId xmlns:p14="http://schemas.microsoft.com/office/powerpoint/2010/main" val="256518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p:cNvSpPr>
            <a:spLocks noChangeArrowheads="1"/>
          </p:cNvSpPr>
          <p:nvPr/>
        </p:nvSpPr>
        <p:spPr bwMode="auto">
          <a:xfrm>
            <a:off x="3352800" y="1066800"/>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49155" name="AutoShape 3"/>
          <p:cNvSpPr>
            <a:spLocks noChangeArrowheads="1"/>
          </p:cNvSpPr>
          <p:nvPr/>
        </p:nvSpPr>
        <p:spPr bwMode="auto">
          <a:xfrm rot="10800000">
            <a:off x="990600" y="1066800"/>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49156" name="Text Box 4"/>
          <p:cNvSpPr txBox="1">
            <a:spLocks noChangeArrowheads="1"/>
          </p:cNvSpPr>
          <p:nvPr/>
        </p:nvSpPr>
        <p:spPr bwMode="auto">
          <a:xfrm>
            <a:off x="914400" y="457200"/>
            <a:ext cx="418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2400" i="1">
                <a:solidFill>
                  <a:srgbClr val="131CB0"/>
                </a:solidFill>
                <a:latin typeface="Times" charset="0"/>
              </a:rPr>
              <a:t>TEACHER RESPONSIBILITY</a:t>
            </a:r>
            <a:endParaRPr lang="en-US" altLang="en-US" sz="2400" b="0">
              <a:latin typeface="Times" charset="0"/>
            </a:endParaRPr>
          </a:p>
        </p:txBody>
      </p:sp>
      <p:sp>
        <p:nvSpPr>
          <p:cNvPr id="49157" name="Text Box 5"/>
          <p:cNvSpPr txBox="1">
            <a:spLocks noChangeArrowheads="1"/>
          </p:cNvSpPr>
          <p:nvPr/>
        </p:nvSpPr>
        <p:spPr bwMode="auto">
          <a:xfrm>
            <a:off x="3048000" y="48768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r>
              <a:rPr lang="en-US" altLang="en-US" sz="2400" i="1">
                <a:solidFill>
                  <a:srgbClr val="131CB0"/>
                </a:solidFill>
                <a:latin typeface="Times" charset="0"/>
              </a:rPr>
              <a:t>STUDENT RESPONSIBILITY</a:t>
            </a:r>
            <a:endParaRPr lang="en-US" altLang="en-US" sz="2400" b="0">
              <a:latin typeface="Times" charset="0"/>
            </a:endParaRPr>
          </a:p>
        </p:txBody>
      </p:sp>
      <p:sp>
        <p:nvSpPr>
          <p:cNvPr id="49158" name="Line 6"/>
          <p:cNvSpPr>
            <a:spLocks noChangeShapeType="1"/>
          </p:cNvSpPr>
          <p:nvPr/>
        </p:nvSpPr>
        <p:spPr bwMode="auto">
          <a:xfrm>
            <a:off x="685800" y="1752600"/>
            <a:ext cx="7391400"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9" name="Text Box 7"/>
          <p:cNvSpPr txBox="1">
            <a:spLocks noChangeArrowheads="1"/>
          </p:cNvSpPr>
          <p:nvPr/>
        </p:nvSpPr>
        <p:spPr bwMode="auto">
          <a:xfrm>
            <a:off x="1676400" y="1295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spcBef>
                <a:spcPct val="50000"/>
              </a:spcBef>
            </a:pPr>
            <a:r>
              <a:rPr lang="en-US" altLang="en-US" sz="2400" b="0" i="1">
                <a:latin typeface="Times" charset="0"/>
              </a:rPr>
              <a:t>Focus Lesson</a:t>
            </a:r>
            <a:endParaRPr lang="en-US" altLang="en-US" sz="2400" b="0">
              <a:latin typeface="Times" charset="0"/>
            </a:endParaRPr>
          </a:p>
        </p:txBody>
      </p:sp>
      <p:sp>
        <p:nvSpPr>
          <p:cNvPr id="49160" name="Line 8"/>
          <p:cNvSpPr>
            <a:spLocks noChangeShapeType="1"/>
          </p:cNvSpPr>
          <p:nvPr/>
        </p:nvSpPr>
        <p:spPr bwMode="auto">
          <a:xfrm>
            <a:off x="609600" y="2819400"/>
            <a:ext cx="7391400" cy="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9"/>
          <p:cNvSpPr>
            <a:spLocks noChangeShapeType="1"/>
          </p:cNvSpPr>
          <p:nvPr/>
        </p:nvSpPr>
        <p:spPr bwMode="auto">
          <a:xfrm>
            <a:off x="533400" y="3886200"/>
            <a:ext cx="7391400" cy="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2" name="Text Box 10"/>
          <p:cNvSpPr txBox="1">
            <a:spLocks noChangeArrowheads="1"/>
          </p:cNvSpPr>
          <p:nvPr/>
        </p:nvSpPr>
        <p:spPr bwMode="auto">
          <a:xfrm>
            <a:off x="1828800" y="18288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800" i="1">
                <a:solidFill>
                  <a:srgbClr val="FF0000"/>
                </a:solidFill>
                <a:latin typeface="Times" charset="0"/>
              </a:rPr>
              <a:t>Guided Instruction</a:t>
            </a:r>
            <a:endParaRPr lang="en-US" altLang="en-US" sz="2400">
              <a:solidFill>
                <a:srgbClr val="FF0000"/>
              </a:solidFill>
              <a:latin typeface="Times" charset="0"/>
            </a:endParaRPr>
          </a:p>
        </p:txBody>
      </p:sp>
      <p:sp>
        <p:nvSpPr>
          <p:cNvPr id="49163" name="Text Box 11"/>
          <p:cNvSpPr txBox="1">
            <a:spLocks noChangeArrowheads="1"/>
          </p:cNvSpPr>
          <p:nvPr/>
        </p:nvSpPr>
        <p:spPr bwMode="auto">
          <a:xfrm>
            <a:off x="5927725" y="1127125"/>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I do it</a:t>
            </a:r>
            <a:r>
              <a:rPr lang="ja-JP" altLang="en-US" sz="2400">
                <a:solidFill>
                  <a:schemeClr val="tx2"/>
                </a:solidFill>
              </a:rPr>
              <a:t>”</a:t>
            </a:r>
            <a:endParaRPr lang="en-US" altLang="en-US" sz="2400" b="0">
              <a:solidFill>
                <a:schemeClr val="tx2"/>
              </a:solidFill>
              <a:latin typeface="Times" charset="0"/>
            </a:endParaRPr>
          </a:p>
        </p:txBody>
      </p:sp>
      <p:sp>
        <p:nvSpPr>
          <p:cNvPr id="49164" name="Text Box 12"/>
          <p:cNvSpPr txBox="1">
            <a:spLocks noChangeArrowheads="1"/>
          </p:cNvSpPr>
          <p:nvPr/>
        </p:nvSpPr>
        <p:spPr bwMode="auto">
          <a:xfrm>
            <a:off x="6248400" y="2133600"/>
            <a:ext cx="158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We do it</a:t>
            </a:r>
            <a:r>
              <a:rPr lang="ja-JP" altLang="en-US" sz="2400">
                <a:solidFill>
                  <a:schemeClr val="tx2"/>
                </a:solidFill>
              </a:rPr>
              <a:t>”</a:t>
            </a:r>
            <a:endParaRPr lang="en-US" altLang="en-US" sz="2400">
              <a:latin typeface="Times" charset="0"/>
            </a:endParaRPr>
          </a:p>
        </p:txBody>
      </p:sp>
      <p:sp>
        <p:nvSpPr>
          <p:cNvPr id="49165" name="Text Box 13"/>
          <p:cNvSpPr txBox="1">
            <a:spLocks noChangeArrowheads="1"/>
          </p:cNvSpPr>
          <p:nvPr/>
        </p:nvSpPr>
        <p:spPr bwMode="auto">
          <a:xfrm>
            <a:off x="6705600" y="2971800"/>
            <a:ext cx="161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You do it </a:t>
            </a:r>
          </a:p>
          <a:p>
            <a:r>
              <a:rPr lang="en-US" altLang="en-US" sz="2400">
                <a:solidFill>
                  <a:schemeClr val="tx2"/>
                </a:solidFill>
                <a:latin typeface="Times" charset="0"/>
              </a:rPr>
              <a:t>  together</a:t>
            </a:r>
            <a:r>
              <a:rPr lang="ja-JP" altLang="en-US" sz="2400">
                <a:solidFill>
                  <a:schemeClr val="tx2"/>
                </a:solidFill>
              </a:rPr>
              <a:t>”</a:t>
            </a:r>
            <a:endParaRPr lang="en-US" altLang="en-US" sz="2400" b="0">
              <a:latin typeface="Times" charset="0"/>
            </a:endParaRPr>
          </a:p>
        </p:txBody>
      </p:sp>
      <p:sp>
        <p:nvSpPr>
          <p:cNvPr id="49166" name="Text Box 14"/>
          <p:cNvSpPr txBox="1">
            <a:spLocks noChangeArrowheads="1"/>
          </p:cNvSpPr>
          <p:nvPr/>
        </p:nvSpPr>
        <p:spPr bwMode="auto">
          <a:xfrm>
            <a:off x="38703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sz="2400" b="0">
              <a:latin typeface="Times" charset="0"/>
            </a:endParaRPr>
          </a:p>
        </p:txBody>
      </p:sp>
      <p:sp>
        <p:nvSpPr>
          <p:cNvPr id="49167" name="Text Box 15"/>
          <p:cNvSpPr txBox="1">
            <a:spLocks noChangeArrowheads="1"/>
          </p:cNvSpPr>
          <p:nvPr/>
        </p:nvSpPr>
        <p:spPr bwMode="auto">
          <a:xfrm>
            <a:off x="4203700" y="3154363"/>
            <a:ext cx="2159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800" i="1" dirty="0">
                <a:solidFill>
                  <a:srgbClr val="BF051C"/>
                </a:solidFill>
                <a:latin typeface="Times" charset="0"/>
              </a:rPr>
              <a:t>Collaborative</a:t>
            </a:r>
            <a:endParaRPr lang="en-US" altLang="en-US" sz="2400" b="0" dirty="0">
              <a:latin typeface="Times" charset="0"/>
            </a:endParaRPr>
          </a:p>
        </p:txBody>
      </p:sp>
      <p:sp>
        <p:nvSpPr>
          <p:cNvPr id="49168" name="Text Box 16"/>
          <p:cNvSpPr txBox="1">
            <a:spLocks noChangeArrowheads="1"/>
          </p:cNvSpPr>
          <p:nvPr/>
        </p:nvSpPr>
        <p:spPr bwMode="auto">
          <a:xfrm>
            <a:off x="3886200" y="4191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endParaRPr lang="en-US" altLang="en-US" sz="2400" b="0">
              <a:latin typeface="Times" charset="0"/>
            </a:endParaRPr>
          </a:p>
        </p:txBody>
      </p:sp>
      <p:sp>
        <p:nvSpPr>
          <p:cNvPr id="49169" name="Text Box 17"/>
          <p:cNvSpPr txBox="1">
            <a:spLocks noChangeArrowheads="1"/>
          </p:cNvSpPr>
          <p:nvPr/>
        </p:nvSpPr>
        <p:spPr bwMode="auto">
          <a:xfrm>
            <a:off x="4191000" y="4038600"/>
            <a:ext cx="169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400" b="0" i="1">
                <a:latin typeface="Times" charset="0"/>
              </a:rPr>
              <a:t>Independent</a:t>
            </a:r>
            <a:endParaRPr lang="en-US" altLang="en-US" sz="2400" b="0">
              <a:latin typeface="Times" charset="0"/>
            </a:endParaRPr>
          </a:p>
        </p:txBody>
      </p:sp>
      <p:sp>
        <p:nvSpPr>
          <p:cNvPr id="49170" name="Text Box 18"/>
          <p:cNvSpPr txBox="1">
            <a:spLocks noChangeArrowheads="1"/>
          </p:cNvSpPr>
          <p:nvPr/>
        </p:nvSpPr>
        <p:spPr bwMode="auto">
          <a:xfrm>
            <a:off x="7086600" y="3962400"/>
            <a:ext cx="153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You do it</a:t>
            </a:r>
          </a:p>
          <a:p>
            <a:r>
              <a:rPr lang="en-US" altLang="en-US" sz="2400">
                <a:solidFill>
                  <a:schemeClr val="tx2"/>
                </a:solidFill>
                <a:latin typeface="Times" charset="0"/>
              </a:rPr>
              <a:t>   alone</a:t>
            </a:r>
            <a:r>
              <a:rPr lang="ja-JP" altLang="en-US" sz="2400">
                <a:solidFill>
                  <a:schemeClr val="tx2"/>
                </a:solidFill>
              </a:rPr>
              <a:t>”</a:t>
            </a:r>
            <a:endParaRPr lang="en-US" altLang="en-US" sz="2400" b="0">
              <a:solidFill>
                <a:schemeClr val="tx2"/>
              </a:solidFill>
              <a:latin typeface="Times" charset="0"/>
            </a:endParaRPr>
          </a:p>
        </p:txBody>
      </p:sp>
      <p:sp>
        <p:nvSpPr>
          <p:cNvPr id="49171" name="Text Box 19"/>
          <p:cNvSpPr txBox="1">
            <a:spLocks noChangeArrowheads="1"/>
          </p:cNvSpPr>
          <p:nvPr/>
        </p:nvSpPr>
        <p:spPr bwMode="auto">
          <a:xfrm>
            <a:off x="304800" y="5181600"/>
            <a:ext cx="861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3200">
                <a:solidFill>
                  <a:srgbClr val="200555"/>
                </a:solidFill>
              </a:rPr>
              <a:t>A Model for Success for All Students</a:t>
            </a:r>
            <a:r>
              <a:rPr lang="en-US" altLang="en-US" sz="3200">
                <a:solidFill>
                  <a:srgbClr val="200555"/>
                </a:solidFill>
                <a:latin typeface="Times" charset="0"/>
              </a:rPr>
              <a:t> </a:t>
            </a:r>
            <a:endParaRPr lang="en-US" altLang="en-US" sz="2400" b="0">
              <a:solidFill>
                <a:srgbClr val="200555"/>
              </a:solidFill>
              <a:latin typeface="Times" charset="0"/>
            </a:endParaRPr>
          </a:p>
        </p:txBody>
      </p:sp>
      <p:sp>
        <p:nvSpPr>
          <p:cNvPr id="49172" name="Text Box 20"/>
          <p:cNvSpPr txBox="1">
            <a:spLocks noChangeArrowheads="1"/>
          </p:cNvSpPr>
          <p:nvPr/>
        </p:nvSpPr>
        <p:spPr bwMode="auto">
          <a:xfrm>
            <a:off x="533400" y="5881688"/>
            <a:ext cx="83137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1400" b="0"/>
              <a:t>Fisher, D., &amp; Frey, N. (2008). </a:t>
            </a:r>
            <a:r>
              <a:rPr lang="en-US" altLang="en-US" sz="1400" b="0" i="1"/>
              <a:t>Better learning through structured teaching: A framework for the gradual release of responsibility. </a:t>
            </a:r>
            <a:r>
              <a:rPr lang="en-US" altLang="en-US" sz="1400" b="0"/>
              <a:t>Alexandria, VA: Association for Supervision and Curriculum Development. </a:t>
            </a:r>
          </a:p>
          <a:p>
            <a:endParaRPr lang="en-US" altLang="en-US" sz="1400" b="0"/>
          </a:p>
        </p:txBody>
      </p:sp>
      <p:sp>
        <p:nvSpPr>
          <p:cNvPr id="2" name="Slide Number Placeholder 1"/>
          <p:cNvSpPr>
            <a:spLocks noGrp="1"/>
          </p:cNvSpPr>
          <p:nvPr>
            <p:ph type="sldNum" sz="quarter" idx="12"/>
          </p:nvPr>
        </p:nvSpPr>
        <p:spPr/>
        <p:txBody>
          <a:bodyPr/>
          <a:lstStyle/>
          <a:p>
            <a:fld id="{EB788BF1-8929-A543-AE20-D6BB6422DF8A}" type="slidenum">
              <a:rPr lang="en-US" smtClean="0"/>
              <a:pPr/>
              <a:t>11</a:t>
            </a:fld>
            <a:endParaRPr lang="en-US"/>
          </a:p>
        </p:txBody>
      </p:sp>
    </p:spTree>
    <p:extLst>
      <p:ext uri="{BB962C8B-B14F-4D97-AF65-F5344CB8AC3E}">
        <p14:creationId xmlns:p14="http://schemas.microsoft.com/office/powerpoint/2010/main" val="1804195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686800" cy="1143000"/>
          </a:xfrm>
        </p:spPr>
        <p:txBody>
          <a:bodyPr>
            <a:normAutofit fontScale="90000"/>
          </a:bodyPr>
          <a:lstStyle/>
          <a:p>
            <a:pPr eaLnBrk="1" hangingPunct="1"/>
            <a:r>
              <a:rPr kumimoji="1" lang="en-US" altLang="en-US" sz="4000" b="1" dirty="0" smtClean="0">
                <a:solidFill>
                  <a:schemeClr val="accent2"/>
                </a:solidFill>
              </a:rPr>
              <a:t>The sudden release of responsibility</a:t>
            </a:r>
            <a:endParaRPr kumimoji="1" lang="en-US" altLang="en-US" dirty="0" smtClean="0">
              <a:solidFill>
                <a:schemeClr val="accent2"/>
              </a:solidFill>
            </a:endParaRPr>
          </a:p>
        </p:txBody>
      </p:sp>
      <p:sp>
        <p:nvSpPr>
          <p:cNvPr id="50179" name="AutoShape 3"/>
          <p:cNvSpPr>
            <a:spLocks noChangeArrowheads="1"/>
          </p:cNvSpPr>
          <p:nvPr/>
        </p:nvSpPr>
        <p:spPr bwMode="auto">
          <a:xfrm>
            <a:off x="3429000" y="1981200"/>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50180" name="AutoShape 4"/>
          <p:cNvSpPr>
            <a:spLocks noChangeArrowheads="1"/>
          </p:cNvSpPr>
          <p:nvPr/>
        </p:nvSpPr>
        <p:spPr bwMode="auto">
          <a:xfrm rot="10800000">
            <a:off x="1066800" y="1981200"/>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50181" name="Text Box 5"/>
          <p:cNvSpPr txBox="1">
            <a:spLocks noChangeArrowheads="1"/>
          </p:cNvSpPr>
          <p:nvPr/>
        </p:nvSpPr>
        <p:spPr bwMode="auto">
          <a:xfrm>
            <a:off x="990600" y="1371600"/>
            <a:ext cx="418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2400" i="1">
                <a:solidFill>
                  <a:srgbClr val="131CB0"/>
                </a:solidFill>
                <a:latin typeface="Times" charset="0"/>
              </a:rPr>
              <a:t>TEACHER RESPONSIBILITY</a:t>
            </a:r>
            <a:endParaRPr lang="en-US" altLang="en-US" sz="2400" b="0">
              <a:latin typeface="Times" charset="0"/>
            </a:endParaRPr>
          </a:p>
        </p:txBody>
      </p:sp>
      <p:sp>
        <p:nvSpPr>
          <p:cNvPr id="50182" name="Text Box 6"/>
          <p:cNvSpPr txBox="1">
            <a:spLocks noChangeArrowheads="1"/>
          </p:cNvSpPr>
          <p:nvPr/>
        </p:nvSpPr>
        <p:spPr bwMode="auto">
          <a:xfrm>
            <a:off x="3200400" y="5715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r>
              <a:rPr lang="en-US" altLang="en-US" sz="2400" i="1">
                <a:solidFill>
                  <a:srgbClr val="131CB0"/>
                </a:solidFill>
                <a:latin typeface="Times" charset="0"/>
              </a:rPr>
              <a:t>STUDENT RESPONSIBILITY</a:t>
            </a:r>
            <a:endParaRPr lang="en-US" altLang="en-US" sz="2400" b="0">
              <a:latin typeface="Times" charset="0"/>
            </a:endParaRPr>
          </a:p>
        </p:txBody>
      </p:sp>
      <p:sp>
        <p:nvSpPr>
          <p:cNvPr id="50183" name="Line 7"/>
          <p:cNvSpPr>
            <a:spLocks noChangeShapeType="1"/>
          </p:cNvSpPr>
          <p:nvPr/>
        </p:nvSpPr>
        <p:spPr bwMode="auto">
          <a:xfrm>
            <a:off x="685800" y="3048000"/>
            <a:ext cx="7391400" cy="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4" name="Text Box 8"/>
          <p:cNvSpPr txBox="1">
            <a:spLocks noChangeArrowheads="1"/>
          </p:cNvSpPr>
          <p:nvPr/>
        </p:nvSpPr>
        <p:spPr bwMode="auto">
          <a:xfrm>
            <a:off x="1752600" y="2209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spcBef>
                <a:spcPct val="50000"/>
              </a:spcBef>
            </a:pPr>
            <a:r>
              <a:rPr lang="en-US" altLang="en-US" sz="2400" b="0" i="1">
                <a:latin typeface="Times" charset="0"/>
              </a:rPr>
              <a:t>Focus Lesson</a:t>
            </a:r>
            <a:endParaRPr lang="en-US" altLang="en-US" sz="2400" b="0">
              <a:latin typeface="Times" charset="0"/>
            </a:endParaRPr>
          </a:p>
        </p:txBody>
      </p:sp>
      <p:sp>
        <p:nvSpPr>
          <p:cNvPr id="50185" name="Text Box 9"/>
          <p:cNvSpPr txBox="1">
            <a:spLocks noChangeArrowheads="1"/>
          </p:cNvSpPr>
          <p:nvPr/>
        </p:nvSpPr>
        <p:spPr bwMode="auto">
          <a:xfrm>
            <a:off x="6003925" y="2041525"/>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I do it</a:t>
            </a:r>
            <a:r>
              <a:rPr lang="ja-JP" altLang="en-US" sz="2400">
                <a:solidFill>
                  <a:schemeClr val="tx2"/>
                </a:solidFill>
              </a:rPr>
              <a:t>”</a:t>
            </a:r>
            <a:endParaRPr lang="en-US" altLang="en-US" sz="2400">
              <a:solidFill>
                <a:schemeClr val="tx2"/>
              </a:solidFill>
              <a:latin typeface="Times" charset="0"/>
            </a:endParaRPr>
          </a:p>
        </p:txBody>
      </p:sp>
      <p:sp>
        <p:nvSpPr>
          <p:cNvPr id="50186" name="Text Box 10"/>
          <p:cNvSpPr txBox="1">
            <a:spLocks noChangeArrowheads="1"/>
          </p:cNvSpPr>
          <p:nvPr/>
        </p:nvSpPr>
        <p:spPr bwMode="auto">
          <a:xfrm>
            <a:off x="3946525" y="3870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sz="2400" b="0">
              <a:latin typeface="Times" charset="0"/>
            </a:endParaRPr>
          </a:p>
        </p:txBody>
      </p:sp>
      <p:sp>
        <p:nvSpPr>
          <p:cNvPr id="50187" name="Text Box 11"/>
          <p:cNvSpPr txBox="1">
            <a:spLocks noChangeArrowheads="1"/>
          </p:cNvSpPr>
          <p:nvPr/>
        </p:nvSpPr>
        <p:spPr bwMode="auto">
          <a:xfrm>
            <a:off x="3962400" y="5105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endParaRPr lang="en-US" altLang="en-US" sz="2400" b="0">
              <a:latin typeface="Times" charset="0"/>
            </a:endParaRPr>
          </a:p>
        </p:txBody>
      </p:sp>
      <p:sp>
        <p:nvSpPr>
          <p:cNvPr id="50188" name="Text Box 12"/>
          <p:cNvSpPr txBox="1">
            <a:spLocks noChangeArrowheads="1"/>
          </p:cNvSpPr>
          <p:nvPr/>
        </p:nvSpPr>
        <p:spPr bwMode="auto">
          <a:xfrm>
            <a:off x="4419600" y="4267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400" b="0" i="1">
                <a:latin typeface="Times" charset="0"/>
              </a:rPr>
              <a:t>Independent</a:t>
            </a:r>
          </a:p>
        </p:txBody>
      </p:sp>
      <p:sp>
        <p:nvSpPr>
          <p:cNvPr id="50189" name="Text Box 13"/>
          <p:cNvSpPr txBox="1">
            <a:spLocks noChangeArrowheads="1"/>
          </p:cNvSpPr>
          <p:nvPr/>
        </p:nvSpPr>
        <p:spPr bwMode="auto">
          <a:xfrm>
            <a:off x="6629400" y="3581400"/>
            <a:ext cx="153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You do it</a:t>
            </a:r>
          </a:p>
          <a:p>
            <a:r>
              <a:rPr lang="en-US" altLang="en-US" sz="2400">
                <a:solidFill>
                  <a:schemeClr val="tx2"/>
                </a:solidFill>
                <a:latin typeface="Times" charset="0"/>
              </a:rPr>
              <a:t>   alone</a:t>
            </a:r>
            <a:r>
              <a:rPr lang="ja-JP" altLang="en-US" sz="2400">
                <a:solidFill>
                  <a:schemeClr val="tx2"/>
                </a:solidFill>
              </a:rPr>
              <a:t>”</a:t>
            </a:r>
            <a:endParaRPr lang="en-US" altLang="en-US" sz="2400" b="0">
              <a:latin typeface="Times" charset="0"/>
            </a:endParaRPr>
          </a:p>
        </p:txBody>
      </p:sp>
      <p:sp>
        <p:nvSpPr>
          <p:cNvPr id="50190" name="Text Box 14"/>
          <p:cNvSpPr txBox="1">
            <a:spLocks noChangeArrowheads="1"/>
          </p:cNvSpPr>
          <p:nvPr/>
        </p:nvSpPr>
        <p:spPr bwMode="auto">
          <a:xfrm>
            <a:off x="822325" y="6019800"/>
            <a:ext cx="78724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1400" b="0"/>
              <a:t>Fisher, D., &amp; Frey, N. (2008). </a:t>
            </a:r>
            <a:r>
              <a:rPr lang="en-US" altLang="en-US" sz="1400" b="0" i="1"/>
              <a:t>Better learning through structured teaching: A framework for the gradual release of responsibility. </a:t>
            </a:r>
            <a:r>
              <a:rPr lang="en-US" altLang="en-US" sz="1400" b="0"/>
              <a:t>Alexandria, VA: Association for Supervision and Curriculum Development.</a:t>
            </a:r>
          </a:p>
          <a:p>
            <a:endParaRPr lang="en-US" altLang="en-US" sz="1400" b="0"/>
          </a:p>
        </p:txBody>
      </p:sp>
      <p:sp>
        <p:nvSpPr>
          <p:cNvPr id="2" name="Slide Number Placeholder 1"/>
          <p:cNvSpPr>
            <a:spLocks noGrp="1"/>
          </p:cNvSpPr>
          <p:nvPr>
            <p:ph type="sldNum" sz="quarter" idx="12"/>
          </p:nvPr>
        </p:nvSpPr>
        <p:spPr/>
        <p:txBody>
          <a:bodyPr/>
          <a:lstStyle/>
          <a:p>
            <a:fld id="{EB788BF1-8929-A543-AE20-D6BB6422DF8A}" type="slidenum">
              <a:rPr lang="en-US" smtClean="0"/>
              <a:pPr/>
              <a:t>12</a:t>
            </a:fld>
            <a:endParaRPr lang="en-US"/>
          </a:p>
        </p:txBody>
      </p:sp>
    </p:spTree>
    <p:extLst>
      <p:ext uri="{BB962C8B-B14F-4D97-AF65-F5344CB8AC3E}">
        <p14:creationId xmlns:p14="http://schemas.microsoft.com/office/powerpoint/2010/main" val="405619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457200"/>
            <a:ext cx="8229600" cy="1143000"/>
          </a:xfrm>
        </p:spPr>
        <p:txBody>
          <a:bodyPr/>
          <a:lstStyle/>
          <a:p>
            <a:pPr eaLnBrk="1" hangingPunct="1"/>
            <a:r>
              <a:rPr kumimoji="1" lang="en-US" altLang="en-US" b="1" dirty="0" smtClean="0">
                <a:solidFill>
                  <a:schemeClr val="accent2"/>
                </a:solidFill>
              </a:rPr>
              <a:t>DIY School</a:t>
            </a:r>
            <a:endParaRPr kumimoji="1" lang="en-US" altLang="en-US" dirty="0" smtClean="0">
              <a:solidFill>
                <a:schemeClr val="accent2"/>
              </a:solidFill>
            </a:endParaRPr>
          </a:p>
        </p:txBody>
      </p:sp>
      <p:sp>
        <p:nvSpPr>
          <p:cNvPr id="51203" name="AutoShape 3"/>
          <p:cNvSpPr>
            <a:spLocks noChangeArrowheads="1"/>
          </p:cNvSpPr>
          <p:nvPr/>
        </p:nvSpPr>
        <p:spPr bwMode="auto">
          <a:xfrm>
            <a:off x="3276600" y="1752600"/>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51204" name="Text Box 4"/>
          <p:cNvSpPr txBox="1">
            <a:spLocks noChangeArrowheads="1"/>
          </p:cNvSpPr>
          <p:nvPr/>
        </p:nvSpPr>
        <p:spPr bwMode="auto">
          <a:xfrm>
            <a:off x="533400" y="2057400"/>
            <a:ext cx="41894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400" i="1">
                <a:solidFill>
                  <a:srgbClr val="131CB0"/>
                </a:solidFill>
                <a:latin typeface="Times" charset="0"/>
              </a:rPr>
              <a:t>TEACHER RESPONSIBILITY</a:t>
            </a:r>
          </a:p>
          <a:p>
            <a:pPr algn="ctr"/>
            <a:r>
              <a:rPr lang="en-US" altLang="en-US" sz="2400" b="0">
                <a:latin typeface="Times" charset="0"/>
              </a:rPr>
              <a:t>(none)</a:t>
            </a:r>
          </a:p>
        </p:txBody>
      </p:sp>
      <p:sp>
        <p:nvSpPr>
          <p:cNvPr id="51205" name="Text Box 5"/>
          <p:cNvSpPr txBox="1">
            <a:spLocks noChangeArrowheads="1"/>
          </p:cNvSpPr>
          <p:nvPr/>
        </p:nvSpPr>
        <p:spPr bwMode="auto">
          <a:xfrm>
            <a:off x="3124200" y="54864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r>
              <a:rPr lang="en-US" altLang="en-US" sz="2400" i="1">
                <a:solidFill>
                  <a:srgbClr val="131CB0"/>
                </a:solidFill>
                <a:latin typeface="Times" charset="0"/>
              </a:rPr>
              <a:t>STUDENT RESPONSIBILITY</a:t>
            </a:r>
            <a:endParaRPr lang="en-US" altLang="en-US" sz="2400" b="0">
              <a:latin typeface="Times" charset="0"/>
            </a:endParaRPr>
          </a:p>
        </p:txBody>
      </p:sp>
      <p:sp>
        <p:nvSpPr>
          <p:cNvPr id="51206" name="Text Box 6"/>
          <p:cNvSpPr txBox="1">
            <a:spLocks noChangeArrowheads="1"/>
          </p:cNvSpPr>
          <p:nvPr/>
        </p:nvSpPr>
        <p:spPr bwMode="auto">
          <a:xfrm>
            <a:off x="3794125" y="3870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sz="2400" b="0">
              <a:latin typeface="Times" charset="0"/>
            </a:endParaRPr>
          </a:p>
        </p:txBody>
      </p:sp>
      <p:sp>
        <p:nvSpPr>
          <p:cNvPr id="51207" name="Text Box 7"/>
          <p:cNvSpPr txBox="1">
            <a:spLocks noChangeArrowheads="1"/>
          </p:cNvSpPr>
          <p:nvPr/>
        </p:nvSpPr>
        <p:spPr bwMode="auto">
          <a:xfrm>
            <a:off x="3810000" y="5105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endParaRPr lang="en-US" altLang="en-US" sz="2400" b="0">
              <a:latin typeface="Times" charset="0"/>
            </a:endParaRPr>
          </a:p>
        </p:txBody>
      </p:sp>
      <p:sp>
        <p:nvSpPr>
          <p:cNvPr id="51208" name="Text Box 8"/>
          <p:cNvSpPr txBox="1">
            <a:spLocks noChangeArrowheads="1"/>
          </p:cNvSpPr>
          <p:nvPr/>
        </p:nvSpPr>
        <p:spPr bwMode="auto">
          <a:xfrm>
            <a:off x="4343400" y="4114800"/>
            <a:ext cx="169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400" b="0" i="1">
                <a:latin typeface="Times" charset="0"/>
              </a:rPr>
              <a:t>Independent</a:t>
            </a:r>
            <a:endParaRPr lang="en-US" altLang="en-US" sz="2400" b="0">
              <a:latin typeface="Times" charset="0"/>
            </a:endParaRPr>
          </a:p>
        </p:txBody>
      </p:sp>
      <p:sp>
        <p:nvSpPr>
          <p:cNvPr id="51209" name="Text Box 9"/>
          <p:cNvSpPr txBox="1">
            <a:spLocks noChangeArrowheads="1"/>
          </p:cNvSpPr>
          <p:nvPr/>
        </p:nvSpPr>
        <p:spPr bwMode="auto">
          <a:xfrm>
            <a:off x="6553200" y="3581400"/>
            <a:ext cx="153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You do it</a:t>
            </a:r>
          </a:p>
          <a:p>
            <a:r>
              <a:rPr lang="en-US" altLang="en-US" sz="2400">
                <a:solidFill>
                  <a:schemeClr val="tx2"/>
                </a:solidFill>
                <a:latin typeface="Times" charset="0"/>
              </a:rPr>
              <a:t>   alone</a:t>
            </a:r>
            <a:r>
              <a:rPr lang="ja-JP" altLang="en-US" sz="2400">
                <a:solidFill>
                  <a:schemeClr val="tx2"/>
                </a:solidFill>
              </a:rPr>
              <a:t>”</a:t>
            </a:r>
            <a:endParaRPr lang="en-US" altLang="en-US" sz="2400" b="0">
              <a:latin typeface="Times" charset="0"/>
            </a:endParaRPr>
          </a:p>
        </p:txBody>
      </p:sp>
      <p:sp>
        <p:nvSpPr>
          <p:cNvPr id="51210" name="Text Box 10"/>
          <p:cNvSpPr txBox="1">
            <a:spLocks noChangeArrowheads="1"/>
          </p:cNvSpPr>
          <p:nvPr/>
        </p:nvSpPr>
        <p:spPr bwMode="auto">
          <a:xfrm>
            <a:off x="533400" y="5867400"/>
            <a:ext cx="82280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1400" b="0"/>
              <a:t>Fisher, D., &amp; Frey, N. (2008). </a:t>
            </a:r>
            <a:r>
              <a:rPr lang="en-US" altLang="en-US" sz="1400" b="0" i="1"/>
              <a:t>Better learning through structured teaching: A framework for the gradual </a:t>
            </a:r>
          </a:p>
          <a:p>
            <a:r>
              <a:rPr lang="en-US" altLang="en-US" sz="1400" b="0" i="1"/>
              <a:t>release of responsibility. </a:t>
            </a:r>
            <a:r>
              <a:rPr lang="en-US" altLang="en-US" sz="1400" b="0"/>
              <a:t>Alexandria, VA: Association for Supervision and Curriculum Development.</a:t>
            </a:r>
          </a:p>
          <a:p>
            <a:endParaRPr lang="en-US" altLang="en-US" sz="1400" b="0"/>
          </a:p>
        </p:txBody>
      </p:sp>
      <p:sp>
        <p:nvSpPr>
          <p:cNvPr id="2" name="Slide Number Placeholder 1"/>
          <p:cNvSpPr>
            <a:spLocks noGrp="1"/>
          </p:cNvSpPr>
          <p:nvPr>
            <p:ph type="sldNum" sz="quarter" idx="12"/>
          </p:nvPr>
        </p:nvSpPr>
        <p:spPr/>
        <p:txBody>
          <a:bodyPr/>
          <a:lstStyle/>
          <a:p>
            <a:fld id="{EB788BF1-8929-A543-AE20-D6BB6422DF8A}" type="slidenum">
              <a:rPr lang="en-US" smtClean="0"/>
              <a:pPr/>
              <a:t>13</a:t>
            </a:fld>
            <a:endParaRPr lang="en-US"/>
          </a:p>
        </p:txBody>
      </p:sp>
    </p:spTree>
    <p:extLst>
      <p:ext uri="{BB962C8B-B14F-4D97-AF65-F5344CB8AC3E}">
        <p14:creationId xmlns:p14="http://schemas.microsoft.com/office/powerpoint/2010/main" val="27039425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ChangeArrowheads="1"/>
          </p:cNvSpPr>
          <p:nvPr/>
        </p:nvSpPr>
        <p:spPr bwMode="auto">
          <a:xfrm>
            <a:off x="3352800" y="1143000"/>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52227" name="AutoShape 3"/>
          <p:cNvSpPr>
            <a:spLocks noChangeArrowheads="1"/>
          </p:cNvSpPr>
          <p:nvPr/>
        </p:nvSpPr>
        <p:spPr bwMode="auto">
          <a:xfrm rot="10800000">
            <a:off x="990600" y="1130568"/>
            <a:ext cx="3733800" cy="3733800"/>
          </a:xfrm>
          <a:prstGeom prst="triangle">
            <a:avLst>
              <a:gd name="adj" fmla="val 50000"/>
            </a:avLst>
          </a:prstGeom>
          <a:solidFill>
            <a:schemeClr val="accent1"/>
          </a:solidFill>
          <a:ln w="57150">
            <a:solidFill>
              <a:schemeClr val="tx1"/>
            </a:solidFill>
            <a:miter lim="800000"/>
            <a:headEnd/>
            <a:tailEnd/>
          </a:ln>
          <a:scene3d>
            <a:camera prst="orthographicFront"/>
            <a:lightRig rig="threePt" dir="t"/>
          </a:scene3d>
          <a:sp3d>
            <a:bevelT w="152400" h="50800" prst="softRound"/>
          </a:sp3d>
        </p:spPr>
        <p:txBody>
          <a:bodyPr wrap="none" anchor="ct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a:p>
        </p:txBody>
      </p:sp>
      <p:sp>
        <p:nvSpPr>
          <p:cNvPr id="52228" name="Text Box 4"/>
          <p:cNvSpPr txBox="1">
            <a:spLocks noChangeArrowheads="1"/>
          </p:cNvSpPr>
          <p:nvPr/>
        </p:nvSpPr>
        <p:spPr bwMode="auto">
          <a:xfrm>
            <a:off x="713704" y="613893"/>
            <a:ext cx="4189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2400" i="1" dirty="0">
                <a:solidFill>
                  <a:srgbClr val="131CB0"/>
                </a:solidFill>
                <a:latin typeface="Times" charset="0"/>
              </a:rPr>
              <a:t>TEACHER RESPONSIBILITY</a:t>
            </a:r>
            <a:endParaRPr lang="en-US" altLang="en-US" sz="2400" b="0" dirty="0">
              <a:latin typeface="Times" charset="0"/>
            </a:endParaRPr>
          </a:p>
        </p:txBody>
      </p:sp>
      <p:sp>
        <p:nvSpPr>
          <p:cNvPr id="52229" name="Text Box 5"/>
          <p:cNvSpPr txBox="1">
            <a:spLocks noChangeArrowheads="1"/>
          </p:cNvSpPr>
          <p:nvPr/>
        </p:nvSpPr>
        <p:spPr bwMode="auto">
          <a:xfrm>
            <a:off x="3048000" y="48768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r>
              <a:rPr lang="en-US" altLang="en-US" sz="2400" i="1">
                <a:solidFill>
                  <a:srgbClr val="131CB0"/>
                </a:solidFill>
                <a:latin typeface="Times" charset="0"/>
              </a:rPr>
              <a:t>STUDENT RESPONSIBILITY</a:t>
            </a:r>
            <a:endParaRPr lang="en-US" altLang="en-US" sz="2400" b="0">
              <a:latin typeface="Times" charset="0"/>
            </a:endParaRPr>
          </a:p>
        </p:txBody>
      </p:sp>
      <p:sp>
        <p:nvSpPr>
          <p:cNvPr id="52230" name="Line 6"/>
          <p:cNvSpPr>
            <a:spLocks noChangeShapeType="1"/>
          </p:cNvSpPr>
          <p:nvPr/>
        </p:nvSpPr>
        <p:spPr bwMode="auto">
          <a:xfrm>
            <a:off x="685800" y="1895341"/>
            <a:ext cx="7391400" cy="0"/>
          </a:xfrm>
          <a:prstGeom prst="line">
            <a:avLst/>
          </a:prstGeom>
          <a:noFill/>
          <a:ln w="3810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1" name="Text Box 7"/>
          <p:cNvSpPr txBox="1">
            <a:spLocks noChangeArrowheads="1"/>
          </p:cNvSpPr>
          <p:nvPr/>
        </p:nvSpPr>
        <p:spPr bwMode="auto">
          <a:xfrm>
            <a:off x="1676400" y="12954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spcBef>
                <a:spcPct val="50000"/>
              </a:spcBef>
            </a:pPr>
            <a:r>
              <a:rPr lang="en-US" altLang="en-US" sz="2400" b="0" i="1">
                <a:latin typeface="Times" charset="0"/>
              </a:rPr>
              <a:t>Focus Lesson</a:t>
            </a:r>
            <a:endParaRPr lang="en-US" altLang="en-US" sz="2400" b="0">
              <a:latin typeface="Times" charset="0"/>
            </a:endParaRPr>
          </a:p>
        </p:txBody>
      </p:sp>
      <p:sp>
        <p:nvSpPr>
          <p:cNvPr id="52232" name="Line 8"/>
          <p:cNvSpPr>
            <a:spLocks noChangeShapeType="1"/>
          </p:cNvSpPr>
          <p:nvPr/>
        </p:nvSpPr>
        <p:spPr bwMode="auto">
          <a:xfrm>
            <a:off x="685800" y="2819400"/>
            <a:ext cx="7391400" cy="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3" name="Line 9"/>
          <p:cNvSpPr>
            <a:spLocks noChangeShapeType="1"/>
          </p:cNvSpPr>
          <p:nvPr/>
        </p:nvSpPr>
        <p:spPr bwMode="auto">
          <a:xfrm>
            <a:off x="685800" y="3886200"/>
            <a:ext cx="7391400" cy="0"/>
          </a:xfrm>
          <a:prstGeom prst="line">
            <a:avLst/>
          </a:prstGeom>
          <a:noFill/>
          <a:ln w="571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4" name="Text Box 10"/>
          <p:cNvSpPr txBox="1">
            <a:spLocks noChangeArrowheads="1"/>
          </p:cNvSpPr>
          <p:nvPr/>
        </p:nvSpPr>
        <p:spPr bwMode="auto">
          <a:xfrm>
            <a:off x="1828800" y="1828800"/>
            <a:ext cx="2133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800" i="1" dirty="0">
                <a:solidFill>
                  <a:srgbClr val="FF0000"/>
                </a:solidFill>
                <a:latin typeface="Times" charset="0"/>
              </a:rPr>
              <a:t>Guided Instruction</a:t>
            </a:r>
            <a:endParaRPr lang="en-US" altLang="en-US" sz="2400" b="0" dirty="0">
              <a:latin typeface="Times" charset="0"/>
            </a:endParaRPr>
          </a:p>
        </p:txBody>
      </p:sp>
      <p:sp>
        <p:nvSpPr>
          <p:cNvPr id="52235" name="Text Box 11"/>
          <p:cNvSpPr txBox="1">
            <a:spLocks noChangeArrowheads="1"/>
          </p:cNvSpPr>
          <p:nvPr/>
        </p:nvSpPr>
        <p:spPr bwMode="auto">
          <a:xfrm>
            <a:off x="5927725" y="1162542"/>
            <a:ext cx="1268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dirty="0">
                <a:solidFill>
                  <a:schemeClr val="tx2"/>
                </a:solidFill>
              </a:rPr>
              <a:t>“</a:t>
            </a:r>
            <a:r>
              <a:rPr lang="en-US" altLang="ja-JP" sz="2400" dirty="0">
                <a:solidFill>
                  <a:schemeClr val="tx2"/>
                </a:solidFill>
                <a:latin typeface="Times" charset="0"/>
              </a:rPr>
              <a:t>I do it</a:t>
            </a:r>
            <a:r>
              <a:rPr lang="ja-JP" altLang="en-US" sz="2400" dirty="0">
                <a:solidFill>
                  <a:schemeClr val="tx2"/>
                </a:solidFill>
              </a:rPr>
              <a:t>”</a:t>
            </a:r>
            <a:endParaRPr lang="en-US" altLang="en-US" sz="2400" b="0" dirty="0">
              <a:solidFill>
                <a:schemeClr val="tx2"/>
              </a:solidFill>
              <a:latin typeface="Times" charset="0"/>
            </a:endParaRPr>
          </a:p>
        </p:txBody>
      </p:sp>
      <p:sp>
        <p:nvSpPr>
          <p:cNvPr id="52236" name="Text Box 12"/>
          <p:cNvSpPr txBox="1">
            <a:spLocks noChangeArrowheads="1"/>
          </p:cNvSpPr>
          <p:nvPr/>
        </p:nvSpPr>
        <p:spPr bwMode="auto">
          <a:xfrm>
            <a:off x="6248400" y="2133600"/>
            <a:ext cx="1589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dirty="0">
                <a:solidFill>
                  <a:schemeClr val="tx2"/>
                </a:solidFill>
              </a:rPr>
              <a:t>“</a:t>
            </a:r>
            <a:r>
              <a:rPr lang="en-US" altLang="ja-JP" sz="2400" dirty="0">
                <a:solidFill>
                  <a:schemeClr val="tx2"/>
                </a:solidFill>
                <a:latin typeface="Times" charset="0"/>
              </a:rPr>
              <a:t>We do it</a:t>
            </a:r>
            <a:r>
              <a:rPr lang="ja-JP" altLang="en-US" sz="2400" dirty="0">
                <a:solidFill>
                  <a:schemeClr val="tx2"/>
                </a:solidFill>
              </a:rPr>
              <a:t>”</a:t>
            </a:r>
            <a:endParaRPr lang="en-US" altLang="en-US" sz="2400" dirty="0">
              <a:latin typeface="Times" charset="0"/>
            </a:endParaRPr>
          </a:p>
        </p:txBody>
      </p:sp>
      <p:sp>
        <p:nvSpPr>
          <p:cNvPr id="52237" name="Text Box 13"/>
          <p:cNvSpPr txBox="1">
            <a:spLocks noChangeArrowheads="1"/>
          </p:cNvSpPr>
          <p:nvPr/>
        </p:nvSpPr>
        <p:spPr bwMode="auto">
          <a:xfrm>
            <a:off x="6705600" y="2971800"/>
            <a:ext cx="1616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You do it </a:t>
            </a:r>
          </a:p>
          <a:p>
            <a:r>
              <a:rPr lang="en-US" altLang="en-US" sz="2400">
                <a:solidFill>
                  <a:schemeClr val="tx2"/>
                </a:solidFill>
                <a:latin typeface="Times" charset="0"/>
              </a:rPr>
              <a:t>  together</a:t>
            </a:r>
            <a:r>
              <a:rPr lang="ja-JP" altLang="en-US" sz="2400">
                <a:solidFill>
                  <a:schemeClr val="tx2"/>
                </a:solidFill>
              </a:rPr>
              <a:t>”</a:t>
            </a:r>
            <a:endParaRPr lang="en-US" altLang="en-US" sz="2400" b="0">
              <a:latin typeface="Times" charset="0"/>
            </a:endParaRPr>
          </a:p>
        </p:txBody>
      </p:sp>
      <p:sp>
        <p:nvSpPr>
          <p:cNvPr id="52238" name="Text Box 14"/>
          <p:cNvSpPr txBox="1">
            <a:spLocks noChangeArrowheads="1"/>
          </p:cNvSpPr>
          <p:nvPr/>
        </p:nvSpPr>
        <p:spPr bwMode="auto">
          <a:xfrm>
            <a:off x="38703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endParaRPr lang="en-US" altLang="en-US" sz="2400" b="0">
              <a:latin typeface="Times" charset="0"/>
            </a:endParaRPr>
          </a:p>
        </p:txBody>
      </p:sp>
      <p:sp>
        <p:nvSpPr>
          <p:cNvPr id="52239" name="Text Box 15"/>
          <p:cNvSpPr txBox="1">
            <a:spLocks noChangeArrowheads="1"/>
          </p:cNvSpPr>
          <p:nvPr/>
        </p:nvSpPr>
        <p:spPr bwMode="auto">
          <a:xfrm>
            <a:off x="4203700" y="3154363"/>
            <a:ext cx="2159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800" i="1" dirty="0">
                <a:solidFill>
                  <a:srgbClr val="FF0000"/>
                </a:solidFill>
                <a:latin typeface="Times" charset="0"/>
              </a:rPr>
              <a:t>Collaborative</a:t>
            </a:r>
            <a:endParaRPr lang="en-US" altLang="en-US" sz="2400" b="0" dirty="0">
              <a:solidFill>
                <a:srgbClr val="FF0000"/>
              </a:solidFill>
              <a:latin typeface="Times" charset="0"/>
            </a:endParaRPr>
          </a:p>
        </p:txBody>
      </p:sp>
      <p:sp>
        <p:nvSpPr>
          <p:cNvPr id="52240" name="Text Box 16"/>
          <p:cNvSpPr txBox="1">
            <a:spLocks noChangeArrowheads="1"/>
          </p:cNvSpPr>
          <p:nvPr/>
        </p:nvSpPr>
        <p:spPr bwMode="auto">
          <a:xfrm>
            <a:off x="3886200" y="4191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spcBef>
                <a:spcPct val="50000"/>
              </a:spcBef>
            </a:pPr>
            <a:endParaRPr lang="en-US" altLang="en-US" sz="2400" b="0">
              <a:latin typeface="Times" charset="0"/>
            </a:endParaRPr>
          </a:p>
        </p:txBody>
      </p:sp>
      <p:sp>
        <p:nvSpPr>
          <p:cNvPr id="52241" name="Text Box 17"/>
          <p:cNvSpPr txBox="1">
            <a:spLocks noChangeArrowheads="1"/>
          </p:cNvSpPr>
          <p:nvPr/>
        </p:nvSpPr>
        <p:spPr bwMode="auto">
          <a:xfrm>
            <a:off x="4191000" y="4038600"/>
            <a:ext cx="1690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2400" b="0" i="1">
                <a:latin typeface="Times" charset="0"/>
              </a:rPr>
              <a:t>Independent</a:t>
            </a:r>
            <a:endParaRPr lang="en-US" altLang="en-US" sz="2400" b="0">
              <a:latin typeface="Times" charset="0"/>
            </a:endParaRPr>
          </a:p>
        </p:txBody>
      </p:sp>
      <p:sp>
        <p:nvSpPr>
          <p:cNvPr id="52242" name="Text Box 18"/>
          <p:cNvSpPr txBox="1">
            <a:spLocks noChangeArrowheads="1"/>
          </p:cNvSpPr>
          <p:nvPr/>
        </p:nvSpPr>
        <p:spPr bwMode="auto">
          <a:xfrm>
            <a:off x="7086600" y="3962400"/>
            <a:ext cx="15398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ja-JP" altLang="en-US" sz="2400">
                <a:solidFill>
                  <a:schemeClr val="tx2"/>
                </a:solidFill>
              </a:rPr>
              <a:t>“</a:t>
            </a:r>
            <a:r>
              <a:rPr lang="en-US" altLang="ja-JP" sz="2400">
                <a:solidFill>
                  <a:schemeClr val="tx2"/>
                </a:solidFill>
                <a:latin typeface="Times" charset="0"/>
              </a:rPr>
              <a:t>You do it</a:t>
            </a:r>
          </a:p>
          <a:p>
            <a:r>
              <a:rPr lang="en-US" altLang="en-US" sz="2400">
                <a:solidFill>
                  <a:schemeClr val="tx2"/>
                </a:solidFill>
                <a:latin typeface="Times" charset="0"/>
              </a:rPr>
              <a:t>   alone</a:t>
            </a:r>
            <a:r>
              <a:rPr lang="ja-JP" altLang="en-US" sz="2400">
                <a:solidFill>
                  <a:schemeClr val="tx2"/>
                </a:solidFill>
              </a:rPr>
              <a:t>”</a:t>
            </a:r>
            <a:endParaRPr lang="en-US" altLang="en-US" sz="2400" b="0">
              <a:solidFill>
                <a:schemeClr val="tx2"/>
              </a:solidFill>
              <a:latin typeface="Times" charset="0"/>
            </a:endParaRPr>
          </a:p>
        </p:txBody>
      </p:sp>
      <p:sp>
        <p:nvSpPr>
          <p:cNvPr id="52243" name="Text Box 19"/>
          <p:cNvSpPr txBox="1">
            <a:spLocks noChangeArrowheads="1"/>
          </p:cNvSpPr>
          <p:nvPr/>
        </p:nvSpPr>
        <p:spPr bwMode="auto">
          <a:xfrm>
            <a:off x="304800" y="5181600"/>
            <a:ext cx="861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pPr algn="ctr"/>
            <a:r>
              <a:rPr lang="en-US" altLang="en-US" sz="3200">
                <a:solidFill>
                  <a:srgbClr val="200555"/>
                </a:solidFill>
              </a:rPr>
              <a:t>A Model for Success for All Students</a:t>
            </a:r>
            <a:r>
              <a:rPr lang="en-US" altLang="en-US" sz="3200">
                <a:solidFill>
                  <a:srgbClr val="200555"/>
                </a:solidFill>
                <a:latin typeface="Times" charset="0"/>
              </a:rPr>
              <a:t> </a:t>
            </a:r>
            <a:endParaRPr lang="en-US" altLang="en-US" sz="2400" b="0">
              <a:solidFill>
                <a:srgbClr val="200555"/>
              </a:solidFill>
              <a:latin typeface="Times" charset="0"/>
            </a:endParaRPr>
          </a:p>
        </p:txBody>
      </p:sp>
      <p:sp>
        <p:nvSpPr>
          <p:cNvPr id="52244" name="Text Box 20"/>
          <p:cNvSpPr txBox="1">
            <a:spLocks noChangeArrowheads="1"/>
          </p:cNvSpPr>
          <p:nvPr/>
        </p:nvSpPr>
        <p:spPr bwMode="auto">
          <a:xfrm>
            <a:off x="533400" y="5881688"/>
            <a:ext cx="831373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b="1">
                <a:solidFill>
                  <a:schemeClr val="tx1"/>
                </a:solidFill>
                <a:latin typeface="Arial" pitchFamily="34" charset="0"/>
                <a:ea typeface="ＭＳ Ｐゴシック" pitchFamily="34" charset="-128"/>
              </a:defRPr>
            </a:lvl1pPr>
            <a:lvl2pPr marL="742950" indent="-285750">
              <a:defRPr sz="6000" b="1">
                <a:solidFill>
                  <a:schemeClr val="tx1"/>
                </a:solidFill>
                <a:latin typeface="Arial" pitchFamily="34" charset="0"/>
                <a:ea typeface="ＭＳ Ｐゴシック" pitchFamily="34" charset="-128"/>
              </a:defRPr>
            </a:lvl2pPr>
            <a:lvl3pPr marL="1143000" indent="-228600">
              <a:defRPr sz="6000" b="1">
                <a:solidFill>
                  <a:schemeClr val="tx1"/>
                </a:solidFill>
                <a:latin typeface="Arial" pitchFamily="34" charset="0"/>
                <a:ea typeface="ＭＳ Ｐゴシック" pitchFamily="34" charset="-128"/>
              </a:defRPr>
            </a:lvl3pPr>
            <a:lvl4pPr marL="1600200" indent="-228600">
              <a:defRPr sz="6000" b="1">
                <a:solidFill>
                  <a:schemeClr val="tx1"/>
                </a:solidFill>
                <a:latin typeface="Arial" pitchFamily="34" charset="0"/>
                <a:ea typeface="ＭＳ Ｐゴシック" pitchFamily="34" charset="-128"/>
              </a:defRPr>
            </a:lvl4pPr>
            <a:lvl5pPr marL="2057400" indent="-228600">
              <a:defRPr sz="60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6000" b="1">
                <a:solidFill>
                  <a:schemeClr val="tx1"/>
                </a:solidFill>
                <a:latin typeface="Arial" pitchFamily="34" charset="0"/>
                <a:ea typeface="ＭＳ Ｐゴシック" pitchFamily="34" charset="-128"/>
              </a:defRPr>
            </a:lvl9pPr>
          </a:lstStyle>
          <a:p>
            <a:r>
              <a:rPr lang="en-US" altLang="en-US" sz="1400" b="0"/>
              <a:t>Fisher, D., &amp; Frey, N. (2008). </a:t>
            </a:r>
            <a:r>
              <a:rPr lang="en-US" altLang="en-US" sz="1400" b="0" i="1"/>
              <a:t>Better learning through structured teaching: A framework for the gradual release of responsibility. </a:t>
            </a:r>
            <a:r>
              <a:rPr lang="en-US" altLang="en-US" sz="1400" b="0"/>
              <a:t>Alexandria, VA: Association for Supervision and Curriculum Development. </a:t>
            </a:r>
          </a:p>
          <a:p>
            <a:endParaRPr lang="en-US" altLang="en-US" sz="1400" b="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143" y="1139588"/>
            <a:ext cx="95811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112" y="2133600"/>
            <a:ext cx="986363"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owchart: Connector 1"/>
          <p:cNvSpPr/>
          <p:nvPr/>
        </p:nvSpPr>
        <p:spPr>
          <a:xfrm>
            <a:off x="764273" y="3154363"/>
            <a:ext cx="990601" cy="639762"/>
          </a:xfrm>
          <a:prstGeom prst="flowChartConnector">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Writing Next</a:t>
            </a:r>
          </a:p>
          <a:p>
            <a:pPr algn="ctr"/>
            <a:r>
              <a:rPr lang="en-US" sz="1200" b="1" dirty="0" smtClean="0">
                <a:solidFill>
                  <a:schemeClr val="tx1"/>
                </a:solidFill>
              </a:rPr>
              <a:t>#3</a:t>
            </a:r>
            <a:endParaRPr lang="en-US" sz="1200" b="1" dirty="0">
              <a:solidFill>
                <a:schemeClr val="tx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14</a:t>
            </a:fld>
            <a:endParaRPr lang="en-US"/>
          </a:p>
        </p:txBody>
      </p:sp>
    </p:spTree>
    <p:extLst>
      <p:ext uri="{BB962C8B-B14F-4D97-AF65-F5344CB8AC3E}">
        <p14:creationId xmlns:p14="http://schemas.microsoft.com/office/powerpoint/2010/main" val="385836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2235"/>
                                        </p:tgtEl>
                                        <p:attrNameLst>
                                          <p:attrName>style.visibility</p:attrName>
                                        </p:attrNameLst>
                                      </p:cBhvr>
                                      <p:to>
                                        <p:strVal val="visible"/>
                                      </p:to>
                                    </p:set>
                                    <p:anim calcmode="lin" valueType="num">
                                      <p:cBhvr additive="base">
                                        <p:cTn id="23" dur="500" fill="hold"/>
                                        <p:tgtEl>
                                          <p:spTgt spid="52235"/>
                                        </p:tgtEl>
                                        <p:attrNameLst>
                                          <p:attrName>ppt_x</p:attrName>
                                        </p:attrNameLst>
                                      </p:cBhvr>
                                      <p:tavLst>
                                        <p:tav tm="0">
                                          <p:val>
                                            <p:strVal val="#ppt_x"/>
                                          </p:val>
                                        </p:tav>
                                        <p:tav tm="100000">
                                          <p:val>
                                            <p:strVal val="#ppt_x"/>
                                          </p:val>
                                        </p:tav>
                                      </p:tavLst>
                                    </p:anim>
                                    <p:anim calcmode="lin" valueType="num">
                                      <p:cBhvr additive="base">
                                        <p:cTn id="24" dur="500" fill="hold"/>
                                        <p:tgtEl>
                                          <p:spTgt spid="522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236"/>
                                        </p:tgtEl>
                                        <p:attrNameLst>
                                          <p:attrName>style.visibility</p:attrName>
                                        </p:attrNameLst>
                                      </p:cBhvr>
                                      <p:to>
                                        <p:strVal val="visible"/>
                                      </p:to>
                                    </p:set>
                                    <p:anim calcmode="lin" valueType="num">
                                      <p:cBhvr additive="base">
                                        <p:cTn id="27" dur="500" fill="hold"/>
                                        <p:tgtEl>
                                          <p:spTgt spid="52236"/>
                                        </p:tgtEl>
                                        <p:attrNameLst>
                                          <p:attrName>ppt_x</p:attrName>
                                        </p:attrNameLst>
                                      </p:cBhvr>
                                      <p:tavLst>
                                        <p:tav tm="0">
                                          <p:val>
                                            <p:strVal val="#ppt_x"/>
                                          </p:val>
                                        </p:tav>
                                        <p:tav tm="100000">
                                          <p:val>
                                            <p:strVal val="#ppt_x"/>
                                          </p:val>
                                        </p:tav>
                                      </p:tavLst>
                                    </p:anim>
                                    <p:anim calcmode="lin" valueType="num">
                                      <p:cBhvr additive="base">
                                        <p:cTn id="28" dur="500" fill="hold"/>
                                        <p:tgtEl>
                                          <p:spTgt spid="522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2237"/>
                                        </p:tgtEl>
                                        <p:attrNameLst>
                                          <p:attrName>style.visibility</p:attrName>
                                        </p:attrNameLst>
                                      </p:cBhvr>
                                      <p:to>
                                        <p:strVal val="visible"/>
                                      </p:to>
                                    </p:set>
                                    <p:anim calcmode="lin" valueType="num">
                                      <p:cBhvr additive="base">
                                        <p:cTn id="31" dur="500" fill="hold"/>
                                        <p:tgtEl>
                                          <p:spTgt spid="52237"/>
                                        </p:tgtEl>
                                        <p:attrNameLst>
                                          <p:attrName>ppt_x</p:attrName>
                                        </p:attrNameLst>
                                      </p:cBhvr>
                                      <p:tavLst>
                                        <p:tav tm="0">
                                          <p:val>
                                            <p:strVal val="#ppt_x"/>
                                          </p:val>
                                        </p:tav>
                                        <p:tav tm="100000">
                                          <p:val>
                                            <p:strVal val="#ppt_x"/>
                                          </p:val>
                                        </p:tav>
                                      </p:tavLst>
                                    </p:anim>
                                    <p:anim calcmode="lin" valueType="num">
                                      <p:cBhvr additive="base">
                                        <p:cTn id="32" dur="500" fill="hold"/>
                                        <p:tgtEl>
                                          <p:spTgt spid="52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5" grpId="0"/>
      <p:bldP spid="52236" grpId="0"/>
      <p:bldP spid="5223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0963" y="228600"/>
            <a:ext cx="7024744" cy="837164"/>
          </a:xfrm>
        </p:spPr>
        <p:txBody>
          <a:bodyPr/>
          <a:lstStyle/>
          <a:p>
            <a:r>
              <a:rPr lang="en-US" dirty="0" smtClean="0"/>
              <a:t>Shared Writing</a:t>
            </a:r>
            <a:endParaRPr lang="en-US" dirty="0"/>
          </a:p>
        </p:txBody>
      </p:sp>
      <p:sp>
        <p:nvSpPr>
          <p:cNvPr id="3" name="Content Placeholder 2"/>
          <p:cNvSpPr>
            <a:spLocks noGrp="1"/>
          </p:cNvSpPr>
          <p:nvPr>
            <p:ph sz="quarter" idx="13"/>
          </p:nvPr>
        </p:nvSpPr>
        <p:spPr>
          <a:xfrm>
            <a:off x="570963" y="1065764"/>
            <a:ext cx="4191000" cy="5335036"/>
          </a:xfrm>
        </p:spPr>
        <p:txBody>
          <a:bodyPr>
            <a:noAutofit/>
          </a:bodyPr>
          <a:lstStyle/>
          <a:p>
            <a:pPr marL="0" indent="0">
              <a:buNone/>
            </a:pPr>
            <a:r>
              <a:rPr lang="en-US" sz="2100" dirty="0" smtClean="0"/>
              <a:t>Shared Writing will allow teachers to both model and actively engage students in the writing processes that they most need in order to improve their writing.</a:t>
            </a:r>
          </a:p>
          <a:p>
            <a:pPr marL="0" indent="0">
              <a:buNone/>
            </a:pPr>
            <a:endParaRPr lang="en-US" sz="2100" dirty="0" smtClean="0"/>
          </a:p>
          <a:p>
            <a:pPr marL="0" indent="0">
              <a:buNone/>
            </a:pPr>
            <a:r>
              <a:rPr lang="en-US" sz="2100" dirty="0" smtClean="0"/>
              <a:t>Teacher and students compose text together, with both contributing their thoughts and ideas to the process, while the teacher acts as scribe, writing the text as it is composed. </a:t>
            </a:r>
            <a:endParaRPr lang="en-US" dirty="0" smtClean="0"/>
          </a:p>
          <a:p>
            <a:pPr marL="0" indent="0">
              <a:buNone/>
            </a:pPr>
            <a:r>
              <a:rPr lang="en-US" sz="1200" dirty="0" smtClean="0">
                <a:hlinkClick r:id="rId3"/>
              </a:rPr>
              <a:t>http://www.readwritethink.org/professional-development/strategy-guides/shared-writing-30686.html</a:t>
            </a:r>
            <a:endParaRPr lang="en-US" sz="1200" dirty="0" smtClean="0"/>
          </a:p>
          <a:p>
            <a:pPr marL="0" indent="0">
              <a:buNone/>
            </a:pPr>
            <a:endParaRPr lang="en-US"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302" y="1069176"/>
            <a:ext cx="3749772" cy="4459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61962" y="5750257"/>
            <a:ext cx="3696111" cy="461665"/>
          </a:xfrm>
          <a:prstGeom prst="rect">
            <a:avLst/>
          </a:prstGeom>
          <a:noFill/>
        </p:spPr>
        <p:txBody>
          <a:bodyPr wrap="square" rtlCol="0">
            <a:spAutoFit/>
          </a:bodyPr>
          <a:lstStyle/>
          <a:p>
            <a:r>
              <a:rPr lang="en-US" sz="1200" dirty="0">
                <a:hlinkClick r:id="rId5"/>
              </a:rPr>
              <a:t>http://www.regieroutman.org/files/6713/7842/4352/Tps_for_shared_writing.pdf</a:t>
            </a:r>
            <a:endParaRPr lang="en-US" sz="1200" dirty="0"/>
          </a:p>
        </p:txBody>
      </p:sp>
      <p:sp>
        <p:nvSpPr>
          <p:cNvPr id="2" name="Slide Number Placeholder 1"/>
          <p:cNvSpPr>
            <a:spLocks noGrp="1"/>
          </p:cNvSpPr>
          <p:nvPr>
            <p:ph type="sldNum" sz="quarter" idx="12"/>
          </p:nvPr>
        </p:nvSpPr>
        <p:spPr/>
        <p:txBody>
          <a:bodyPr/>
          <a:lstStyle/>
          <a:p>
            <a:fld id="{EB788BF1-8929-A543-AE20-D6BB6422DF8A}" type="slidenum">
              <a:rPr lang="en-US" smtClean="0"/>
              <a:pPr/>
              <a:t>15</a:t>
            </a:fld>
            <a:endParaRPr lang="en-US"/>
          </a:p>
        </p:txBody>
      </p:sp>
    </p:spTree>
    <p:extLst>
      <p:ext uri="{BB962C8B-B14F-4D97-AF65-F5344CB8AC3E}">
        <p14:creationId xmlns:p14="http://schemas.microsoft.com/office/powerpoint/2010/main" val="3614601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914400"/>
          </a:xfrm>
        </p:spPr>
        <p:txBody>
          <a:bodyPr>
            <a:normAutofit/>
          </a:bodyPr>
          <a:lstStyle/>
          <a:p>
            <a:pPr algn="ctr"/>
            <a:r>
              <a:rPr lang="en-US" dirty="0" smtClean="0"/>
              <a:t>Shared Writing</a:t>
            </a:r>
            <a:endParaRPr lang="en-US" dirty="0"/>
          </a:p>
        </p:txBody>
      </p:sp>
      <p:sp>
        <p:nvSpPr>
          <p:cNvPr id="4" name="Rectangle 3"/>
          <p:cNvSpPr/>
          <p:nvPr/>
        </p:nvSpPr>
        <p:spPr>
          <a:xfrm>
            <a:off x="5257800" y="0"/>
            <a:ext cx="2133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Grades 4-12</a:t>
            </a:r>
            <a:endParaRPr lang="en-US" dirty="0"/>
          </a:p>
        </p:txBody>
      </p:sp>
      <p:sp>
        <p:nvSpPr>
          <p:cNvPr id="5" name="TextBox 4"/>
          <p:cNvSpPr txBox="1"/>
          <p:nvPr/>
        </p:nvSpPr>
        <p:spPr>
          <a:xfrm>
            <a:off x="1676400" y="5718769"/>
            <a:ext cx="6705600" cy="646331"/>
          </a:xfrm>
          <a:prstGeom prst="rect">
            <a:avLst/>
          </a:prstGeom>
          <a:noFill/>
        </p:spPr>
        <p:txBody>
          <a:bodyPr wrap="square" rtlCol="0">
            <a:spAutoFit/>
          </a:bodyPr>
          <a:lstStyle/>
          <a:p>
            <a:r>
              <a:rPr lang="en-US" dirty="0">
                <a:hlinkClick r:id="rId3"/>
              </a:rPr>
              <a:t>https://</a:t>
            </a:r>
            <a:r>
              <a:rPr lang="en-US" dirty="0" smtClean="0">
                <a:hlinkClick r:id="rId3"/>
              </a:rPr>
              <a:t>www.youtube.com/watch?v=OJFMhWtFVnA</a:t>
            </a:r>
            <a:endParaRPr lang="en-US" dirty="0" smtClean="0"/>
          </a:p>
          <a:p>
            <a:endParaRPr lang="en-US" dirty="0"/>
          </a:p>
        </p:txBody>
      </p:sp>
      <p:pic>
        <p:nvPicPr>
          <p:cNvPr id="1026" name="Picture 2" descr="http://blogs.scholastic.com/.a/6a00e54faaf86b8833015431ec5cfa970c-800w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740" y="1665027"/>
            <a:ext cx="6568963"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16</a:t>
            </a:fld>
            <a:endParaRPr lang="en-US"/>
          </a:p>
        </p:txBody>
      </p:sp>
    </p:spTree>
    <p:extLst>
      <p:ext uri="{BB962C8B-B14F-4D97-AF65-F5344CB8AC3E}">
        <p14:creationId xmlns:p14="http://schemas.microsoft.com/office/powerpoint/2010/main" val="1823105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024744" cy="1143000"/>
          </a:xfrm>
        </p:spPr>
        <p:txBody>
          <a:bodyPr/>
          <a:lstStyle/>
          <a:p>
            <a:r>
              <a:rPr lang="en-US" dirty="0" smtClean="0"/>
              <a:t>Guided Writing</a:t>
            </a:r>
            <a:endParaRPr lang="en-US" dirty="0"/>
          </a:p>
        </p:txBody>
      </p:sp>
      <p:sp>
        <p:nvSpPr>
          <p:cNvPr id="3" name="Content Placeholder 2"/>
          <p:cNvSpPr>
            <a:spLocks noGrp="1"/>
          </p:cNvSpPr>
          <p:nvPr>
            <p:ph sz="quarter" idx="13"/>
          </p:nvPr>
        </p:nvSpPr>
        <p:spPr>
          <a:xfrm>
            <a:off x="609600" y="1219200"/>
            <a:ext cx="3962400" cy="3493008"/>
          </a:xfrm>
        </p:spPr>
        <p:txBody>
          <a:bodyPr>
            <a:noAutofit/>
          </a:bodyPr>
          <a:lstStyle/>
          <a:p>
            <a:pPr marL="0" indent="0">
              <a:buNone/>
            </a:pPr>
            <a:r>
              <a:rPr lang="en-US" sz="2000" dirty="0" smtClean="0"/>
              <a:t>Students are provided with opportunities to experience successful and independent writing within the context of strong teacher support.</a:t>
            </a:r>
          </a:p>
          <a:p>
            <a:pPr marL="0" indent="0">
              <a:buNone/>
            </a:pPr>
            <a:endParaRPr lang="en-US" sz="2000" dirty="0" smtClean="0"/>
          </a:p>
          <a:p>
            <a:pPr marL="0" indent="0">
              <a:buNone/>
            </a:pPr>
            <a:r>
              <a:rPr lang="en-US" sz="2000" dirty="0" smtClean="0"/>
              <a:t>Guided writing is taught to small groups in briskly paced, 20-minute lessons. These groupings should be flexible, based on observation of students' current needs, and might be implemented following a whole-class writing lesson.</a:t>
            </a:r>
          </a:p>
          <a:p>
            <a:pPr marL="0" indent="0">
              <a:buNone/>
            </a:pPr>
            <a:r>
              <a:rPr lang="en-US" sz="1100" dirty="0" smtClean="0">
                <a:hlinkClick r:id="rId3"/>
              </a:rPr>
              <a:t>http</a:t>
            </a:r>
            <a:r>
              <a:rPr lang="en-US" sz="1100" dirty="0">
                <a:hlinkClick r:id="rId3"/>
              </a:rPr>
              <a:t>://</a:t>
            </a:r>
            <a:r>
              <a:rPr lang="en-US" sz="1100" dirty="0" smtClean="0">
                <a:hlinkClick r:id="rId3"/>
              </a:rPr>
              <a:t>www.readwritethink.org/professional-development/strategy-guides/guided-writing-30685.html</a:t>
            </a:r>
            <a:endParaRPr lang="en-US" sz="1100" dirty="0" smtClean="0"/>
          </a:p>
          <a:p>
            <a:pPr marL="0" indent="0">
              <a:buNone/>
            </a:pP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914401"/>
            <a:ext cx="3429000" cy="5156088"/>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p:txBody>
          <a:bodyPr/>
          <a:lstStyle/>
          <a:p>
            <a:fld id="{EB788BF1-8929-A543-AE20-D6BB6422DF8A}" type="slidenum">
              <a:rPr lang="en-US" smtClean="0"/>
              <a:pPr/>
              <a:t>17</a:t>
            </a:fld>
            <a:endParaRPr lang="en-US"/>
          </a:p>
        </p:txBody>
      </p:sp>
    </p:spTree>
    <p:extLst>
      <p:ext uri="{BB962C8B-B14F-4D97-AF65-F5344CB8AC3E}">
        <p14:creationId xmlns:p14="http://schemas.microsoft.com/office/powerpoint/2010/main" val="2754133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710485" y="1315792"/>
            <a:ext cx="7848600" cy="5161208"/>
          </a:xfrm>
          <a:prstGeom prst="flowChartConnector">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6589" y="150458"/>
            <a:ext cx="7024744" cy="1143000"/>
          </a:xfrm>
        </p:spPr>
        <p:txBody>
          <a:bodyPr/>
          <a:lstStyle/>
          <a:p>
            <a:pPr algn="ctr"/>
            <a:r>
              <a:rPr lang="en-US" b="1" dirty="0" smtClean="0">
                <a:solidFill>
                  <a:schemeClr val="accent2"/>
                </a:solidFill>
                <a:effectLst>
                  <a:outerShdw blurRad="38100" dist="38100" dir="2700000" algn="tl">
                    <a:srgbClr val="000000">
                      <a:alpha val="43137"/>
                    </a:srgbClr>
                  </a:outerShdw>
                </a:effectLst>
              </a:rPr>
              <a:t>The Writing Standards</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9099" y="1600200"/>
            <a:ext cx="8229600" cy="4876800"/>
          </a:xfrm>
        </p:spPr>
        <p:txBody>
          <a:bodyPr/>
          <a:lstStyle/>
          <a:p>
            <a:pPr marL="0" indent="0">
              <a:buNone/>
            </a:pPr>
            <a:r>
              <a:rPr lang="en-US" dirty="0" smtClean="0"/>
              <a:t>. </a:t>
            </a:r>
            <a:endParaRPr lang="en-US" dirty="0"/>
          </a:p>
        </p:txBody>
      </p:sp>
      <p:graphicFrame>
        <p:nvGraphicFramePr>
          <p:cNvPr id="4" name="Diagram 3"/>
          <p:cNvGraphicFramePr/>
          <p:nvPr>
            <p:extLst>
              <p:ext uri="{D42A27DB-BD31-4B8C-83A1-F6EECF244321}">
                <p14:modId xmlns:p14="http://schemas.microsoft.com/office/powerpoint/2010/main" val="2103314689"/>
              </p:ext>
            </p:extLst>
          </p:nvPr>
        </p:nvGraphicFramePr>
        <p:xfrm>
          <a:off x="1524000" y="1981200"/>
          <a:ext cx="60960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rved Right Arrow 6"/>
          <p:cNvSpPr/>
          <p:nvPr/>
        </p:nvSpPr>
        <p:spPr>
          <a:xfrm>
            <a:off x="685800" y="1981200"/>
            <a:ext cx="1143000" cy="3581400"/>
          </a:xfrm>
          <a:prstGeom prst="curvedRightArrow">
            <a:avLst/>
          </a:prstGeom>
          <a:solidFill>
            <a:schemeClr val="bg1">
              <a:lumMod val="85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405059" y="1828799"/>
            <a:ext cx="1165225" cy="368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10090" y="3167593"/>
            <a:ext cx="2453450" cy="461665"/>
          </a:xfrm>
          <a:prstGeom prst="rect">
            <a:avLst/>
          </a:prstGeom>
          <a:noFill/>
        </p:spPr>
        <p:txBody>
          <a:bodyPr wrap="square" rtlCol="0">
            <a:spAutoFit/>
          </a:bodyPr>
          <a:lstStyle/>
          <a:p>
            <a:r>
              <a:rPr lang="en-US" sz="2400" b="1" dirty="0" smtClean="0"/>
              <a:t>Standard #10</a:t>
            </a:r>
            <a:endParaRPr lang="en-US" sz="2400" b="1" dirty="0"/>
          </a:p>
        </p:txBody>
      </p:sp>
      <p:sp>
        <p:nvSpPr>
          <p:cNvPr id="9" name="TextBox 8"/>
          <p:cNvSpPr txBox="1"/>
          <p:nvPr/>
        </p:nvSpPr>
        <p:spPr>
          <a:xfrm rot="5400000">
            <a:off x="7118011" y="3441820"/>
            <a:ext cx="2423350" cy="461665"/>
          </a:xfrm>
          <a:prstGeom prst="rect">
            <a:avLst/>
          </a:prstGeom>
          <a:noFill/>
        </p:spPr>
        <p:txBody>
          <a:bodyPr wrap="square" rtlCol="0">
            <a:spAutoFit/>
          </a:bodyPr>
          <a:lstStyle/>
          <a:p>
            <a:r>
              <a:rPr lang="en-US" sz="2400" b="1" dirty="0" smtClean="0"/>
              <a:t>Standard #10</a:t>
            </a:r>
            <a:endParaRPr lang="en-US" sz="2400" b="1" dirty="0"/>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4585" y="3217972"/>
            <a:ext cx="3200400" cy="277642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18</a:t>
            </a:fld>
            <a:endParaRPr lang="en-US"/>
          </a:p>
        </p:txBody>
      </p:sp>
    </p:spTree>
    <p:extLst>
      <p:ext uri="{BB962C8B-B14F-4D97-AF65-F5344CB8AC3E}">
        <p14:creationId xmlns:p14="http://schemas.microsoft.com/office/powerpoint/2010/main" val="364370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before students begin  writing they need to: </a:t>
            </a:r>
            <a:endParaRPr lang="en-US" dirty="0"/>
          </a:p>
        </p:txBody>
      </p:sp>
      <p:sp>
        <p:nvSpPr>
          <p:cNvPr id="4" name="Content Placeholder 3"/>
          <p:cNvSpPr>
            <a:spLocks noGrp="1"/>
          </p:cNvSpPr>
          <p:nvPr>
            <p:ph sz="quarter" idx="14"/>
          </p:nvPr>
        </p:nvSpPr>
        <p:spPr>
          <a:xfrm>
            <a:off x="2667000" y="2313431"/>
            <a:ext cx="5398008" cy="3477769"/>
          </a:xfrm>
        </p:spPr>
        <p:txBody>
          <a:bodyPr>
            <a:normAutofit/>
          </a:bodyPr>
          <a:lstStyle/>
          <a:p>
            <a:pPr marL="68580" indent="0">
              <a:buNone/>
            </a:pPr>
            <a:r>
              <a:rPr lang="en-US" dirty="0"/>
              <a:t>understand the language of the standards.</a:t>
            </a:r>
          </a:p>
          <a:p>
            <a:pPr marL="68580" indent="0">
              <a:buNone/>
            </a:pPr>
            <a:endParaRPr lang="en-US" dirty="0"/>
          </a:p>
          <a:p>
            <a:pPr marL="68580" indent="0">
              <a:buNone/>
            </a:pPr>
            <a:r>
              <a:rPr lang="en-US" dirty="0"/>
              <a:t>observe teachers modeling the different components of writing.</a:t>
            </a:r>
          </a:p>
          <a:p>
            <a:pPr marL="68580" indent="0">
              <a:buNone/>
            </a:pPr>
            <a:endParaRPr lang="en-US" dirty="0"/>
          </a:p>
          <a:p>
            <a:pPr marL="68580" indent="0">
              <a:buNone/>
            </a:pPr>
            <a:r>
              <a:rPr lang="en-US" dirty="0"/>
              <a:t>look at other writings and identify necessary components</a:t>
            </a:r>
          </a:p>
          <a:p>
            <a:pPr marL="68580" indent="0">
              <a:buNone/>
            </a:pPr>
            <a:endParaRPr lang="en-US" dirty="0"/>
          </a:p>
        </p:txBody>
      </p:sp>
      <p:pic>
        <p:nvPicPr>
          <p:cNvPr id="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364250" y="2294677"/>
            <a:ext cx="786452" cy="81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890" y="3581400"/>
            <a:ext cx="785812"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287" y="4800600"/>
            <a:ext cx="785812" cy="81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19</a:t>
            </a:fld>
            <a:endParaRPr lang="en-US"/>
          </a:p>
        </p:txBody>
      </p:sp>
    </p:spTree>
    <p:extLst>
      <p:ext uri="{BB962C8B-B14F-4D97-AF65-F5344CB8AC3E}">
        <p14:creationId xmlns:p14="http://schemas.microsoft.com/office/powerpoint/2010/main" val="282012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fade">
                                      <p:cBhvr>
                                        <p:cTn id="26"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89616"/>
            <a:ext cx="8077200" cy="5811184"/>
          </a:xfrm>
        </p:spPr>
        <p:txBody>
          <a:bodyPr>
            <a:normAutofit fontScale="92500" lnSpcReduction="10000"/>
          </a:bodyPr>
          <a:lstStyle/>
          <a:p>
            <a:pPr marL="68580" indent="0">
              <a:buNone/>
            </a:pPr>
            <a:r>
              <a:rPr lang="en-US" b="1" dirty="0" smtClean="0"/>
              <a:t>Workshop “Must Haves”</a:t>
            </a:r>
          </a:p>
          <a:p>
            <a:r>
              <a:rPr lang="en-US" sz="1900" dirty="0" smtClean="0"/>
              <a:t>Internet  </a:t>
            </a:r>
          </a:p>
          <a:p>
            <a:r>
              <a:rPr lang="en-US" sz="1900" dirty="0" smtClean="0"/>
              <a:t>Pre-Post Test</a:t>
            </a:r>
          </a:p>
          <a:p>
            <a:r>
              <a:rPr lang="en-US" sz="1900" dirty="0"/>
              <a:t>Chart paper or regular paper &amp; sticky notes for Writing Task Activity (shoes</a:t>
            </a:r>
            <a:r>
              <a:rPr lang="en-US" sz="1900" dirty="0" smtClean="0"/>
              <a:t>)</a:t>
            </a:r>
          </a:p>
          <a:p>
            <a:r>
              <a:rPr lang="en-US" sz="1900" dirty="0" smtClean="0"/>
              <a:t>Handout:  </a:t>
            </a:r>
            <a:r>
              <a:rPr lang="en-US" sz="1900" dirty="0"/>
              <a:t>Guidance for Literacy Task </a:t>
            </a:r>
            <a:r>
              <a:rPr lang="en-US" sz="1900" dirty="0" smtClean="0"/>
              <a:t>Design for Writing Task Activity (shoes)</a:t>
            </a:r>
          </a:p>
          <a:p>
            <a:pPr marL="68580" indent="0">
              <a:buNone/>
            </a:pPr>
            <a:r>
              <a:rPr lang="en-US" b="1" dirty="0" smtClean="0"/>
              <a:t>Other Materials You </a:t>
            </a:r>
            <a:r>
              <a:rPr lang="en-US" b="1" i="1" u="sng" dirty="0" smtClean="0"/>
              <a:t>May</a:t>
            </a:r>
            <a:r>
              <a:rPr lang="en-US" b="1" dirty="0" smtClean="0"/>
              <a:t> Need for this Session:</a:t>
            </a:r>
          </a:p>
          <a:p>
            <a:r>
              <a:rPr lang="en-US" sz="1900" dirty="0" smtClean="0"/>
              <a:t>Printed PowerPoint</a:t>
            </a:r>
          </a:p>
          <a:p>
            <a:r>
              <a:rPr lang="en-US" sz="1900" dirty="0" smtClean="0"/>
              <a:t>Writing Standards </a:t>
            </a:r>
          </a:p>
          <a:p>
            <a:r>
              <a:rPr lang="en-US" sz="1900" dirty="0" smtClean="0"/>
              <a:t>Writing Glossary</a:t>
            </a:r>
          </a:p>
          <a:p>
            <a:r>
              <a:rPr lang="en-US" sz="1900" dirty="0" smtClean="0"/>
              <a:t>Text Structure Handout</a:t>
            </a:r>
          </a:p>
          <a:p>
            <a:r>
              <a:rPr lang="en-US" sz="1900" dirty="0" smtClean="0"/>
              <a:t>“</a:t>
            </a:r>
            <a:r>
              <a:rPr lang="en-US" sz="1900" dirty="0" err="1" smtClean="0"/>
              <a:t>App”etizers</a:t>
            </a:r>
            <a:r>
              <a:rPr lang="en-US" sz="1900" dirty="0" smtClean="0"/>
              <a:t> Handout</a:t>
            </a:r>
          </a:p>
          <a:p>
            <a:r>
              <a:rPr lang="en-US" sz="1900" dirty="0" smtClean="0"/>
              <a:t>Strategy Handouts</a:t>
            </a:r>
          </a:p>
          <a:p>
            <a:pPr marL="68580" indent="0">
              <a:buNone/>
            </a:pPr>
            <a:endParaRPr lang="en-US" sz="1900" b="1" i="1" dirty="0" smtClean="0"/>
          </a:p>
          <a:p>
            <a:pPr marL="68580" indent="0">
              <a:buNone/>
            </a:pPr>
            <a:r>
              <a:rPr lang="en-US" sz="1900" b="1" i="1" dirty="0" smtClean="0"/>
              <a:t>Optional Idea </a:t>
            </a:r>
          </a:p>
          <a:p>
            <a:r>
              <a:rPr lang="en-US" sz="1900" dirty="0" smtClean="0"/>
              <a:t>Best </a:t>
            </a:r>
            <a:r>
              <a:rPr lang="en-US" sz="1900" dirty="0"/>
              <a:t>Practice </a:t>
            </a:r>
            <a:r>
              <a:rPr lang="en-US" sz="1900" dirty="0" smtClean="0"/>
              <a:t>Documents can be found at the bottom of each grade level home page – possible jigsaw activity.  </a:t>
            </a:r>
          </a:p>
          <a:p>
            <a:pPr marL="68580" indent="0">
              <a:buNone/>
            </a:pPr>
            <a:endParaRPr lang="en-US" sz="2000" dirty="0"/>
          </a:p>
          <a:p>
            <a:pPr marL="68580" indent="0">
              <a:buNone/>
            </a:pPr>
            <a:endParaRPr lang="en-US" sz="2000" dirty="0"/>
          </a:p>
          <a:p>
            <a:pPr marL="68580" indent="0">
              <a:buNone/>
            </a:pPr>
            <a:endParaRPr lang="en-US" sz="2000" dirty="0"/>
          </a:p>
        </p:txBody>
      </p:sp>
      <p:sp>
        <p:nvSpPr>
          <p:cNvPr id="2" name="Slide Number Placeholder 1"/>
          <p:cNvSpPr>
            <a:spLocks noGrp="1"/>
          </p:cNvSpPr>
          <p:nvPr>
            <p:ph type="sldNum" sz="quarter" idx="12"/>
          </p:nvPr>
        </p:nvSpPr>
        <p:spPr/>
        <p:txBody>
          <a:bodyPr/>
          <a:lstStyle/>
          <a:p>
            <a:fld id="{EB788BF1-8929-A543-AE20-D6BB6422DF8A}" type="slidenum">
              <a:rPr lang="en-US" smtClean="0"/>
              <a:pPr/>
              <a:t>2</a:t>
            </a:fld>
            <a:endParaRPr lang="en-US"/>
          </a:p>
        </p:txBody>
      </p:sp>
    </p:spTree>
    <p:extLst>
      <p:ext uri="{BB962C8B-B14F-4D97-AF65-F5344CB8AC3E}">
        <p14:creationId xmlns:p14="http://schemas.microsoft.com/office/powerpoint/2010/main" val="234574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546206" cy="914400"/>
          </a:xfrm>
        </p:spPr>
        <p:txBody>
          <a:bodyPr>
            <a:normAutofit fontScale="90000"/>
          </a:bodyPr>
          <a:lstStyle/>
          <a:p>
            <a:pPr algn="ctr"/>
            <a:r>
              <a:rPr lang="en-US" b="1" dirty="0" smtClean="0">
                <a:solidFill>
                  <a:schemeClr val="accent2"/>
                </a:solidFill>
                <a:effectLst>
                  <a:outerShdw blurRad="38100" dist="38100" dir="2700000" algn="tl">
                    <a:srgbClr val="000000">
                      <a:alpha val="43137"/>
                    </a:srgbClr>
                  </a:outerShdw>
                </a:effectLst>
              </a:rPr>
              <a:t>Opinion (K-5) and Argument (6-12)</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61248" y="1370463"/>
            <a:ext cx="8001000" cy="5105400"/>
          </a:xfrm>
          <a:solidFill>
            <a:schemeClr val="bg1"/>
          </a:solidFill>
        </p:spPr>
        <p:txBody>
          <a:bodyPr>
            <a:normAutofit lnSpcReduction="10000"/>
          </a:bodyPr>
          <a:lstStyle/>
          <a:p>
            <a:endParaRPr lang="en-US" dirty="0" smtClean="0"/>
          </a:p>
          <a:p>
            <a:r>
              <a:rPr lang="en-US" dirty="0" smtClean="0"/>
              <a:t>Definition</a:t>
            </a:r>
          </a:p>
          <a:p>
            <a:pPr marL="0" indent="0">
              <a:buNone/>
            </a:pPr>
            <a:endParaRPr lang="en-US" dirty="0" smtClean="0"/>
          </a:p>
          <a:p>
            <a:r>
              <a:rPr lang="en-US" dirty="0" smtClean="0"/>
              <a:t>Model</a:t>
            </a:r>
            <a:r>
              <a:rPr lang="en-US" dirty="0"/>
              <a:t>, Model, Model </a:t>
            </a:r>
            <a:endParaRPr lang="en-US" dirty="0" smtClean="0"/>
          </a:p>
          <a:p>
            <a:pPr marL="0" indent="0">
              <a:buNone/>
            </a:pPr>
            <a:r>
              <a:rPr lang="en-US" dirty="0" smtClean="0"/>
              <a:t>	Mentor Texts </a:t>
            </a:r>
            <a:endParaRPr lang="en-US" dirty="0"/>
          </a:p>
          <a:p>
            <a:pPr lvl="5" indent="-342900"/>
            <a:r>
              <a:rPr lang="en-US" sz="2000" dirty="0" smtClean="0"/>
              <a:t>Teacher Samples</a:t>
            </a:r>
          </a:p>
          <a:p>
            <a:pPr lvl="5" indent="-342900"/>
            <a:r>
              <a:rPr lang="en-US" sz="2000" dirty="0" smtClean="0"/>
              <a:t>Picture Books, etc..</a:t>
            </a:r>
          </a:p>
          <a:p>
            <a:pPr lvl="5" indent="-342900"/>
            <a:r>
              <a:rPr lang="en-US" sz="2000" dirty="0" smtClean="0"/>
              <a:t>Student Writing Samples</a:t>
            </a:r>
            <a:endParaRPr lang="en-US" dirty="0" smtClean="0"/>
          </a:p>
          <a:p>
            <a:pPr marL="0" indent="0">
              <a:buNone/>
            </a:pPr>
            <a:r>
              <a:rPr lang="en-US" dirty="0" smtClean="0"/>
              <a:t>	</a:t>
            </a:r>
          </a:p>
          <a:p>
            <a:r>
              <a:rPr lang="en-US" dirty="0" smtClean="0"/>
              <a:t>Graphic Organizers/Frames</a:t>
            </a:r>
          </a:p>
          <a:p>
            <a:pPr marL="68580" indent="0">
              <a:buNone/>
            </a:pPr>
            <a:r>
              <a:rPr lang="en-US" dirty="0"/>
              <a:t>	</a:t>
            </a:r>
            <a:endParaRPr lang="en-US" dirty="0" smtClean="0"/>
          </a:p>
          <a:p>
            <a:r>
              <a:rPr lang="en-US" dirty="0" smtClean="0"/>
              <a:t>Strategies</a:t>
            </a:r>
            <a:endParaRPr lang="en-US" dirty="0"/>
          </a:p>
          <a:p>
            <a:pPr marL="0" indent="0">
              <a:buNone/>
            </a:pPr>
            <a:r>
              <a:rPr lang="en-US" dirty="0" smtClean="0"/>
              <a:t>	</a:t>
            </a:r>
            <a:r>
              <a:rPr lang="en-US" dirty="0"/>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7512"/>
            <a:ext cx="28352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491" y="2430681"/>
            <a:ext cx="1295400" cy="87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Connector 3"/>
          <p:cNvSpPr/>
          <p:nvPr/>
        </p:nvSpPr>
        <p:spPr>
          <a:xfrm>
            <a:off x="5181598" y="4362388"/>
            <a:ext cx="1371601" cy="895412"/>
          </a:xfrm>
          <a:prstGeom prst="flowChartConnecto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Marzano</a:t>
            </a:r>
            <a:endParaRPr lang="en-US" sz="1400" b="1" dirty="0" smtClean="0">
              <a:solidFill>
                <a:schemeClr val="tx1"/>
              </a:solidFill>
            </a:endParaRPr>
          </a:p>
          <a:p>
            <a:pPr algn="ctr"/>
            <a:r>
              <a:rPr lang="en-US" sz="1400" b="1" dirty="0" smtClean="0">
                <a:solidFill>
                  <a:schemeClr val="tx1"/>
                </a:solidFill>
              </a:rPr>
              <a:t> #9</a:t>
            </a:r>
            <a:endParaRPr lang="en-US" sz="1400" b="1" dirty="0">
              <a:solidFill>
                <a:schemeClr val="tx1"/>
              </a:solidFill>
            </a:endParaRPr>
          </a:p>
        </p:txBody>
      </p:sp>
      <p:sp>
        <p:nvSpPr>
          <p:cNvPr id="5" name="Oval 4"/>
          <p:cNvSpPr/>
          <p:nvPr/>
        </p:nvSpPr>
        <p:spPr>
          <a:xfrm>
            <a:off x="2643352" y="5334000"/>
            <a:ext cx="1371600" cy="946245"/>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Writing Next</a:t>
            </a:r>
          </a:p>
          <a:p>
            <a:pPr algn="ctr"/>
            <a:r>
              <a:rPr lang="en-US" sz="1400" b="1" dirty="0" smtClean="0">
                <a:solidFill>
                  <a:schemeClr val="tx1"/>
                </a:solidFill>
              </a:rPr>
              <a:t> #1</a:t>
            </a:r>
            <a:endParaRPr lang="en-US" sz="1400" b="1" dirty="0">
              <a:solidFill>
                <a:schemeClr val="tx1"/>
              </a:solidFill>
            </a:endParaRPr>
          </a:p>
        </p:txBody>
      </p:sp>
      <p:sp>
        <p:nvSpPr>
          <p:cNvPr id="6" name="Slide Number Placeholder 5"/>
          <p:cNvSpPr>
            <a:spLocks noGrp="1"/>
          </p:cNvSpPr>
          <p:nvPr>
            <p:ph type="sldNum" sz="quarter" idx="12"/>
          </p:nvPr>
        </p:nvSpPr>
        <p:spPr/>
        <p:txBody>
          <a:bodyPr/>
          <a:lstStyle/>
          <a:p>
            <a:fld id="{EB788BF1-8929-A543-AE20-D6BB6422DF8A}" type="slidenum">
              <a:rPr lang="en-US" smtClean="0"/>
              <a:pPr/>
              <a:t>20</a:t>
            </a:fld>
            <a:endParaRPr lang="en-US"/>
          </a:p>
        </p:txBody>
      </p:sp>
    </p:spTree>
    <p:extLst>
      <p:ext uri="{BB962C8B-B14F-4D97-AF65-F5344CB8AC3E}">
        <p14:creationId xmlns:p14="http://schemas.microsoft.com/office/powerpoint/2010/main" val="4256879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024744" cy="1143000"/>
          </a:xfrm>
        </p:spPr>
        <p:txBody>
          <a:bodyPr/>
          <a:lstStyle/>
          <a:p>
            <a:r>
              <a:rPr lang="en-US" dirty="0" smtClean="0"/>
              <a:t>What is Opinion Writing?</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altLang="en-US" dirty="0"/>
          </a:p>
          <a:p>
            <a:pPr marL="0" indent="0">
              <a:buNone/>
            </a:pPr>
            <a:endParaRPr lang="en-US" altLang="en-US" dirty="0"/>
          </a:p>
          <a:p>
            <a:endParaRPr lang="en-US" dirty="0" smtClean="0"/>
          </a:p>
        </p:txBody>
      </p:sp>
      <p:sp>
        <p:nvSpPr>
          <p:cNvPr id="4" name="Rectangle 3"/>
          <p:cNvSpPr/>
          <p:nvPr/>
        </p:nvSpPr>
        <p:spPr>
          <a:xfrm>
            <a:off x="762000" y="1524000"/>
            <a:ext cx="7467600" cy="8382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spcBef>
                <a:spcPct val="20000"/>
              </a:spcBef>
              <a:buClr>
                <a:srgbClr val="93A299"/>
              </a:buClr>
              <a:buSzPct val="85000"/>
            </a:pPr>
            <a:endParaRPr lang="en-US" sz="2400" dirty="0" smtClean="0">
              <a:solidFill>
                <a:srgbClr val="292934"/>
              </a:solidFill>
            </a:endParaRPr>
          </a:p>
          <a:p>
            <a:pPr lvl="0" defTabSz="914400">
              <a:spcBef>
                <a:spcPct val="20000"/>
              </a:spcBef>
              <a:buClr>
                <a:srgbClr val="93A299"/>
              </a:buClr>
              <a:buSzPct val="85000"/>
            </a:pPr>
            <a:r>
              <a:rPr lang="en-US" sz="2400" dirty="0" smtClean="0">
                <a:solidFill>
                  <a:srgbClr val="292934"/>
                </a:solidFill>
              </a:rPr>
              <a:t>The </a:t>
            </a:r>
            <a:r>
              <a:rPr lang="en-US" sz="2400" dirty="0">
                <a:solidFill>
                  <a:srgbClr val="292934"/>
                </a:solidFill>
              </a:rPr>
              <a:t>way you think or feel about something.</a:t>
            </a:r>
          </a:p>
          <a:p>
            <a:pPr lvl="0" defTabSz="914400">
              <a:spcBef>
                <a:spcPct val="20000"/>
              </a:spcBef>
              <a:buClr>
                <a:srgbClr val="93A299"/>
              </a:buClr>
              <a:buSzPct val="85000"/>
            </a:pPr>
            <a:endParaRPr lang="en-US" sz="2400" dirty="0">
              <a:solidFill>
                <a:srgbClr val="292934"/>
              </a:solidFill>
            </a:endParaRPr>
          </a:p>
        </p:txBody>
      </p:sp>
      <p:sp>
        <p:nvSpPr>
          <p:cNvPr id="5" name="Rectangle 4"/>
          <p:cNvSpPr/>
          <p:nvPr/>
        </p:nvSpPr>
        <p:spPr>
          <a:xfrm>
            <a:off x="779171" y="3048000"/>
            <a:ext cx="7467600" cy="11430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spcBef>
                <a:spcPct val="20000"/>
              </a:spcBef>
              <a:buClr>
                <a:srgbClr val="93A299"/>
              </a:buClr>
              <a:buSzPct val="85000"/>
            </a:pPr>
            <a:r>
              <a:rPr lang="en-US" altLang="en-US" sz="2400" dirty="0">
                <a:solidFill>
                  <a:srgbClr val="292934"/>
                </a:solidFill>
              </a:rPr>
              <a:t>Can be based on someone’s feelings, what they’ve heard, or what they have been </a:t>
            </a:r>
            <a:r>
              <a:rPr lang="en-US" altLang="en-US" sz="2400" dirty="0" smtClean="0">
                <a:solidFill>
                  <a:srgbClr val="292934"/>
                </a:solidFill>
              </a:rPr>
              <a:t>told.   </a:t>
            </a:r>
            <a:r>
              <a:rPr lang="en-US" altLang="en-US" sz="2400" dirty="0">
                <a:solidFill>
                  <a:srgbClr val="292934"/>
                </a:solidFill>
              </a:rPr>
              <a:t>(REASONS)</a:t>
            </a:r>
          </a:p>
        </p:txBody>
      </p:sp>
      <p:sp>
        <p:nvSpPr>
          <p:cNvPr id="6" name="Rectangle 5"/>
          <p:cNvSpPr/>
          <p:nvPr/>
        </p:nvSpPr>
        <p:spPr>
          <a:xfrm>
            <a:off x="779171" y="5105400"/>
            <a:ext cx="7467600" cy="83820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spcBef>
                <a:spcPct val="20000"/>
              </a:spcBef>
              <a:buClr>
                <a:srgbClr val="93A299"/>
              </a:buClr>
              <a:buSzPct val="85000"/>
            </a:pPr>
            <a:r>
              <a:rPr lang="en-US" altLang="en-US" sz="2400" dirty="0">
                <a:solidFill>
                  <a:srgbClr val="292934"/>
                </a:solidFill>
              </a:rPr>
              <a:t>Does not necessarily have to be supported by facts or </a:t>
            </a:r>
            <a:r>
              <a:rPr lang="en-US" altLang="en-US" sz="2400" dirty="0" smtClean="0">
                <a:solidFill>
                  <a:srgbClr val="292934"/>
                </a:solidFill>
              </a:rPr>
              <a:t>evidence.</a:t>
            </a:r>
            <a:endParaRPr lang="en-US" altLang="en-US" sz="2400" dirty="0">
              <a:solidFill>
                <a:srgbClr val="292934"/>
              </a:solidFill>
            </a:endParaRPr>
          </a:p>
        </p:txBody>
      </p:sp>
      <p:sp>
        <p:nvSpPr>
          <p:cNvPr id="7" name="TextBox 6"/>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8" name="Slide Number Placeholder 7"/>
          <p:cNvSpPr>
            <a:spLocks noGrp="1"/>
          </p:cNvSpPr>
          <p:nvPr>
            <p:ph type="sldNum" sz="quarter" idx="12"/>
          </p:nvPr>
        </p:nvSpPr>
        <p:spPr/>
        <p:txBody>
          <a:bodyPr/>
          <a:lstStyle/>
          <a:p>
            <a:fld id="{EB788BF1-8929-A543-AE20-D6BB6422DF8A}" type="slidenum">
              <a:rPr lang="en-US" smtClean="0"/>
              <a:pPr/>
              <a:t>21</a:t>
            </a:fld>
            <a:endParaRPr lang="en-US"/>
          </a:p>
        </p:txBody>
      </p:sp>
    </p:spTree>
    <p:extLst>
      <p:ext uri="{BB962C8B-B14F-4D97-AF65-F5344CB8AC3E}">
        <p14:creationId xmlns:p14="http://schemas.microsoft.com/office/powerpoint/2010/main" val="166682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40" y="426612"/>
            <a:ext cx="8059760" cy="862348"/>
          </a:xfrm>
        </p:spPr>
        <p:txBody>
          <a:bodyPr>
            <a:normAutofit/>
          </a:bodyPr>
          <a:lstStyle/>
          <a:p>
            <a:pPr algn="ctr"/>
            <a:r>
              <a:rPr lang="en-US" dirty="0" smtClean="0"/>
              <a:t>Mentor Texts for Opinion Writing</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2475" y="1352550"/>
            <a:ext cx="2000250" cy="2362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312" y="1718003"/>
            <a:ext cx="1524000"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1464149"/>
            <a:ext cx="2476500" cy="201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1042" r="8621"/>
          <a:stretch/>
        </p:blipFill>
        <p:spPr bwMode="auto">
          <a:xfrm>
            <a:off x="6858000" y="3684614"/>
            <a:ext cx="1224347"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489136"/>
            <a:ext cx="1960808" cy="1719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8238" r="8368"/>
          <a:stretch/>
        </p:blipFill>
        <p:spPr bwMode="auto">
          <a:xfrm>
            <a:off x="4849505" y="3483449"/>
            <a:ext cx="1434662" cy="1839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84" y="3718162"/>
            <a:ext cx="1290928" cy="1444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141" y="4495800"/>
            <a:ext cx="8229660" cy="2138821"/>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endParaRPr lang="en-US" dirty="0" smtClean="0">
              <a:solidFill>
                <a:schemeClr val="tx1"/>
              </a:solidFill>
            </a:endParaRPr>
          </a:p>
          <a:p>
            <a:endParaRPr lang="en-US" dirty="0" smtClean="0">
              <a:solidFill>
                <a:schemeClr val="tx1"/>
              </a:solidFill>
            </a:endParaRPr>
          </a:p>
          <a:p>
            <a:r>
              <a:rPr lang="en-US" dirty="0" smtClean="0">
                <a:solidFill>
                  <a:schemeClr val="tx1"/>
                </a:solidFill>
              </a:rPr>
              <a:t>Resources:  </a:t>
            </a:r>
          </a:p>
          <a:p>
            <a:r>
              <a:rPr lang="en-US" dirty="0" smtClean="0">
                <a:hlinkClick r:id="rId10"/>
              </a:rPr>
              <a:t>www.illinoisliteracyinaction.org</a:t>
            </a:r>
            <a:r>
              <a:rPr lang="en-US" dirty="0"/>
              <a:t>  </a:t>
            </a:r>
            <a:r>
              <a:rPr lang="en-US" dirty="0" smtClean="0"/>
              <a:t>Mentor </a:t>
            </a:r>
            <a:r>
              <a:rPr lang="en-US" dirty="0"/>
              <a:t>Texts for the 3 Types of Writing</a:t>
            </a:r>
          </a:p>
          <a:p>
            <a:r>
              <a:rPr lang="en-US" dirty="0" smtClean="0"/>
              <a:t>Click on the grade level, then writing and then scroll for Mentor texts.</a:t>
            </a:r>
          </a:p>
          <a:p>
            <a:r>
              <a:rPr lang="en-US" dirty="0" smtClean="0"/>
              <a:t> </a:t>
            </a:r>
          </a:p>
          <a:p>
            <a:r>
              <a:rPr lang="en-US" dirty="0" smtClean="0">
                <a:hlinkClick r:id="rId11"/>
              </a:rPr>
              <a:t>http</a:t>
            </a:r>
            <a:r>
              <a:rPr lang="en-US" dirty="0">
                <a:hlinkClick r:id="rId11"/>
              </a:rPr>
              <a:t>://</a:t>
            </a:r>
            <a:r>
              <a:rPr lang="en-US" dirty="0" smtClean="0">
                <a:hlinkClick r:id="rId11"/>
              </a:rPr>
              <a:t>writingfix.com/genres/persuasive.htm</a:t>
            </a:r>
            <a:endParaRPr lang="en-US" dirty="0" smtClean="0"/>
          </a:p>
          <a:p>
            <a:endParaRPr lang="en-US" dirty="0" smtClean="0">
              <a:hlinkClick r:id="rId12"/>
            </a:endParaRPr>
          </a:p>
          <a:p>
            <a:r>
              <a:rPr lang="en-US" dirty="0" smtClean="0">
                <a:hlinkClick r:id="rId13"/>
              </a:rPr>
              <a:t>http</a:t>
            </a:r>
            <a:r>
              <a:rPr lang="en-US" dirty="0">
                <a:hlinkClick r:id="rId13"/>
              </a:rPr>
              <a:t>://</a:t>
            </a:r>
            <a:r>
              <a:rPr lang="en-US" dirty="0" smtClean="0">
                <a:hlinkClick r:id="rId13"/>
              </a:rPr>
              <a:t>www.lausd.net/Corona_EL/Mentor_Text.html</a:t>
            </a:r>
            <a:endParaRPr lang="en-US" dirty="0" smtClean="0"/>
          </a:p>
          <a:p>
            <a:endParaRPr lang="en-US" dirty="0" smtClean="0"/>
          </a:p>
          <a:p>
            <a:endParaRPr lang="en-US" dirty="0" smtClean="0"/>
          </a:p>
        </p:txBody>
      </p:sp>
      <p:sp>
        <p:nvSpPr>
          <p:cNvPr id="3" name="Slide Number Placeholder 2"/>
          <p:cNvSpPr>
            <a:spLocks noGrp="1"/>
          </p:cNvSpPr>
          <p:nvPr>
            <p:ph type="sldNum" sz="quarter" idx="12"/>
          </p:nvPr>
        </p:nvSpPr>
        <p:spPr/>
        <p:txBody>
          <a:bodyPr/>
          <a:lstStyle/>
          <a:p>
            <a:fld id="{EB788BF1-8929-A543-AE20-D6BB6422DF8A}" type="slidenum">
              <a:rPr lang="en-US" smtClean="0"/>
              <a:pPr/>
              <a:t>22</a:t>
            </a:fld>
            <a:endParaRPr lang="en-US"/>
          </a:p>
        </p:txBody>
      </p:sp>
      <p:sp>
        <p:nvSpPr>
          <p:cNvPr id="6" name="Wave 5"/>
          <p:cNvSpPr/>
          <p:nvPr/>
        </p:nvSpPr>
        <p:spPr>
          <a:xfrm>
            <a:off x="3429000" y="1352550"/>
            <a:ext cx="3630473" cy="213658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Student Samples on Illinois Literacy in Action.</a:t>
            </a:r>
            <a:endParaRPr lang="en-US" sz="2400" dirty="0"/>
          </a:p>
        </p:txBody>
      </p:sp>
    </p:spTree>
    <p:extLst>
      <p:ext uri="{BB962C8B-B14F-4D97-AF65-F5344CB8AC3E}">
        <p14:creationId xmlns:p14="http://schemas.microsoft.com/office/powerpoint/2010/main" val="1237779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637504"/>
            <a:ext cx="7024744" cy="1143000"/>
          </a:xfrm>
        </p:spPr>
        <p:txBody>
          <a:bodyPr>
            <a:normAutofit fontScale="90000"/>
          </a:bodyPr>
          <a:lstStyle/>
          <a:p>
            <a:pPr algn="ctr"/>
            <a:r>
              <a:rPr lang="en-US" dirty="0" smtClean="0"/>
              <a:t> Record and Post Opinion Language from Mentor Texts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endParaRPr lang="en-US" b="1" dirty="0" smtClean="0"/>
          </a:p>
          <a:p>
            <a:pPr marL="0" indent="0">
              <a:buNone/>
            </a:pPr>
            <a:r>
              <a:rPr lang="en-US" b="1" dirty="0" smtClean="0"/>
              <a:t>Introductory Phrases</a:t>
            </a:r>
          </a:p>
          <a:p>
            <a:pPr marL="0" indent="0">
              <a:buNone/>
            </a:pPr>
            <a:r>
              <a:rPr lang="en-US" dirty="0" smtClean="0"/>
              <a:t>“In my opinion…”</a:t>
            </a:r>
          </a:p>
          <a:p>
            <a:pPr marL="0" indent="0">
              <a:buNone/>
            </a:pPr>
            <a:r>
              <a:rPr lang="en-US" dirty="0" smtClean="0"/>
              <a:t>“I believe…”</a:t>
            </a:r>
          </a:p>
          <a:p>
            <a:pPr marL="0" indent="0">
              <a:buNone/>
            </a:pPr>
            <a:r>
              <a:rPr lang="en-US" dirty="0" smtClean="0"/>
              <a:t>“From my point of view…”</a:t>
            </a:r>
          </a:p>
          <a:p>
            <a:pPr marL="0" indent="0">
              <a:buNone/>
            </a:pPr>
            <a:r>
              <a:rPr lang="en-US" dirty="0" smtClean="0"/>
              <a:t>“It seems to be…”</a:t>
            </a:r>
          </a:p>
          <a:p>
            <a:pPr marL="0" indent="0">
              <a:buNone/>
            </a:pPr>
            <a:endParaRPr lang="en-US" dirty="0"/>
          </a:p>
          <a:p>
            <a:pPr marL="0" indent="0">
              <a:buNone/>
            </a:pPr>
            <a:r>
              <a:rPr lang="en-US" b="1" dirty="0" smtClean="0"/>
              <a:t>Concluding Phrases</a:t>
            </a:r>
          </a:p>
          <a:p>
            <a:pPr marL="0" indent="0">
              <a:buNone/>
            </a:pPr>
            <a:r>
              <a:rPr lang="en-US" dirty="0" smtClean="0"/>
              <a:t>“For the reasons above…”</a:t>
            </a:r>
          </a:p>
          <a:p>
            <a:pPr marL="0" indent="0">
              <a:buNone/>
            </a:pPr>
            <a:r>
              <a:rPr lang="en-US" dirty="0" smtClean="0"/>
              <a:t>“As you can see…”</a:t>
            </a:r>
          </a:p>
          <a:p>
            <a:pPr marL="0" indent="0">
              <a:buNone/>
            </a:pPr>
            <a:r>
              <a:rPr lang="en-US" dirty="0" smtClean="0"/>
              <a:t>“Obviously…”</a:t>
            </a:r>
          </a:p>
          <a:p>
            <a:pPr marL="0" indent="0">
              <a:buNone/>
            </a:pPr>
            <a:r>
              <a:rPr lang="en-US" dirty="0" smtClean="0"/>
              <a:t>“Summarizing…”</a:t>
            </a:r>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752600"/>
            <a:ext cx="40386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EB788BF1-8929-A543-AE20-D6BB6422DF8A}" type="slidenum">
              <a:rPr lang="en-US" smtClean="0"/>
              <a:pPr/>
              <a:t>23</a:t>
            </a:fld>
            <a:endParaRPr lang="en-US"/>
          </a:p>
        </p:txBody>
      </p:sp>
    </p:spTree>
    <p:extLst>
      <p:ext uri="{BB962C8B-B14F-4D97-AF65-F5344CB8AC3E}">
        <p14:creationId xmlns:p14="http://schemas.microsoft.com/office/powerpoint/2010/main" val="2396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Graphic Organizers</a:t>
            </a:r>
            <a:br>
              <a:rPr lang="en-US" dirty="0" smtClean="0"/>
            </a:br>
            <a:r>
              <a:rPr lang="en-US" dirty="0" smtClean="0"/>
              <a:t>Sentence/Paragraph  Frames</a:t>
            </a:r>
            <a:endParaRPr lang="en-US" dirty="0"/>
          </a:p>
        </p:txBody>
      </p:sp>
      <p:sp>
        <p:nvSpPr>
          <p:cNvPr id="3" name="Content Placeholder 2"/>
          <p:cNvSpPr>
            <a:spLocks noGrp="1"/>
          </p:cNvSpPr>
          <p:nvPr>
            <p:ph idx="1"/>
          </p:nvPr>
        </p:nvSpPr>
        <p:spPr>
          <a:xfrm>
            <a:off x="1043492" y="2323652"/>
            <a:ext cx="7262308" cy="3772348"/>
          </a:xfrm>
        </p:spPr>
        <p:txBody>
          <a:bodyPr>
            <a:normAutofit fontScale="92500" lnSpcReduction="20000"/>
          </a:bodyPr>
          <a:lstStyle/>
          <a:p>
            <a:pPr marL="0" indent="0">
              <a:buNone/>
            </a:pPr>
            <a:r>
              <a:rPr lang="en-US" dirty="0" smtClean="0"/>
              <a:t>Graphic Organizers are a helpful way to </a:t>
            </a:r>
            <a:r>
              <a:rPr lang="en-US" b="1" dirty="0" smtClean="0">
                <a:solidFill>
                  <a:srgbClr val="C00000"/>
                </a:solidFill>
              </a:rPr>
              <a:t>organize</a:t>
            </a:r>
            <a:r>
              <a:rPr lang="en-US" dirty="0" smtClean="0"/>
              <a:t> information. </a:t>
            </a:r>
          </a:p>
          <a:p>
            <a:pPr marL="0" indent="0">
              <a:buNone/>
            </a:pPr>
            <a:r>
              <a:rPr lang="en-US" dirty="0" smtClean="0"/>
              <a:t>They help students</a:t>
            </a:r>
          </a:p>
          <a:p>
            <a:r>
              <a:rPr lang="en-US" dirty="0" smtClean="0">
                <a:solidFill>
                  <a:srgbClr val="C00000"/>
                </a:solidFill>
              </a:rPr>
              <a:t>understand</a:t>
            </a:r>
            <a:r>
              <a:rPr lang="en-US" dirty="0" smtClean="0"/>
              <a:t> how things go together, </a:t>
            </a:r>
          </a:p>
          <a:p>
            <a:r>
              <a:rPr lang="en-US" dirty="0" smtClean="0">
                <a:solidFill>
                  <a:srgbClr val="C00000"/>
                </a:solidFill>
              </a:rPr>
              <a:t>remember</a:t>
            </a:r>
            <a:r>
              <a:rPr lang="en-US" dirty="0" smtClean="0"/>
              <a:t> things better, </a:t>
            </a:r>
          </a:p>
          <a:p>
            <a:r>
              <a:rPr lang="en-US" dirty="0" smtClean="0"/>
              <a:t>make it easier to </a:t>
            </a:r>
            <a:r>
              <a:rPr lang="en-US" dirty="0" smtClean="0">
                <a:solidFill>
                  <a:srgbClr val="C00000"/>
                </a:solidFill>
              </a:rPr>
              <a:t>write</a:t>
            </a:r>
            <a:r>
              <a:rPr lang="en-US" dirty="0" smtClean="0"/>
              <a:t> a draft (in a student’s  own words).  </a:t>
            </a:r>
            <a:endParaRPr lang="en-US" dirty="0"/>
          </a:p>
          <a:p>
            <a:pPr marL="0" indent="0">
              <a:buNone/>
            </a:pPr>
            <a:endParaRPr lang="en-US" dirty="0" smtClean="0"/>
          </a:p>
          <a:p>
            <a:pPr marL="0" indent="0">
              <a:buNone/>
            </a:pPr>
            <a:r>
              <a:rPr lang="en-US" dirty="0" smtClean="0"/>
              <a:t>Resource: </a:t>
            </a:r>
            <a:r>
              <a:rPr lang="en-US" dirty="0" smtClean="0">
                <a:hlinkClick r:id="rId3"/>
              </a:rPr>
              <a:t>www.illinoisliteracyinaction.org</a:t>
            </a:r>
            <a:endParaRPr lang="en-US" dirty="0" smtClean="0"/>
          </a:p>
          <a:p>
            <a:pPr marL="0" indent="0">
              <a:buNone/>
            </a:pPr>
            <a:r>
              <a:rPr lang="en-US" dirty="0" smtClean="0"/>
              <a:t>Click on grade level, then writing and then graphic organizers as you scroll.</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hlinkClick r:id="rId4"/>
            </a:endParaRPr>
          </a:p>
          <a:p>
            <a:pPr marL="0" indent="0">
              <a:buNone/>
            </a:pPr>
            <a:endParaRPr lang="en-US" dirty="0" smtClean="0">
              <a:hlinkClick r:id="rId4"/>
            </a:endParaRPr>
          </a:p>
          <a:p>
            <a:endParaRPr lang="en-US" dirty="0"/>
          </a:p>
        </p:txBody>
      </p:sp>
      <p:sp>
        <p:nvSpPr>
          <p:cNvPr id="4" name="TextBox 3"/>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5" name="Slide Number Placeholder 4"/>
          <p:cNvSpPr>
            <a:spLocks noGrp="1"/>
          </p:cNvSpPr>
          <p:nvPr>
            <p:ph type="sldNum" sz="quarter" idx="12"/>
          </p:nvPr>
        </p:nvSpPr>
        <p:spPr/>
        <p:txBody>
          <a:bodyPr/>
          <a:lstStyle/>
          <a:p>
            <a:fld id="{EB788BF1-8929-A543-AE20-D6BB6422DF8A}" type="slidenum">
              <a:rPr lang="en-US" smtClean="0"/>
              <a:pPr/>
              <a:t>24</a:t>
            </a:fld>
            <a:endParaRPr lang="en-US"/>
          </a:p>
        </p:txBody>
      </p:sp>
    </p:spTree>
    <p:extLst>
      <p:ext uri="{BB962C8B-B14F-4D97-AF65-F5344CB8AC3E}">
        <p14:creationId xmlns:p14="http://schemas.microsoft.com/office/powerpoint/2010/main" val="891998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385" y="762000"/>
            <a:ext cx="7924800" cy="838200"/>
          </a:xfrm>
        </p:spPr>
        <p:txBody>
          <a:bodyPr>
            <a:normAutofit fontScale="90000"/>
          </a:bodyPr>
          <a:lstStyle/>
          <a:p>
            <a:r>
              <a:rPr lang="en-US" dirty="0" smtClean="0"/>
              <a:t>Which Cookie Do You Like Best?</a:t>
            </a:r>
            <a:endParaRPr lang="en-US" dirty="0"/>
          </a:p>
        </p:txBody>
      </p:sp>
      <p:pic>
        <p:nvPicPr>
          <p:cNvPr id="1027" name="Picture 3" descr="C:\Users\ctr_krhodus\AppData\Local\Microsoft\Windows\Temporary Internet Files\Content.IE5\UE6JDPKY\MP9003878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187" y="1752599"/>
            <a:ext cx="3173197" cy="226354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tr_krhodus\AppData\Local\Microsoft\Windows\Temporary Internet Files\Content.IE5\1QWEXIFR\MP9003997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651317"/>
            <a:ext cx="2110761" cy="26390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C:\Users\ctr_krhodus\AppData\Local\Microsoft\Windows\Temporary Internet Files\Content.IE5\NI9IX2Z2\MP90018269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157730"/>
            <a:ext cx="3145384" cy="2293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C:\Users\ctr_krhodus\AppData\Local\Microsoft\Windows\Temporary Internet Files\Content.IE5\IJEUW5GD\MP90044847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052034"/>
            <a:ext cx="2049887" cy="3074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3" name="Oval 2"/>
          <p:cNvSpPr/>
          <p:nvPr/>
        </p:nvSpPr>
        <p:spPr>
          <a:xfrm>
            <a:off x="6618641" y="5628168"/>
            <a:ext cx="1882161" cy="7289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Strategy Idea</a:t>
            </a: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25</a:t>
            </a:fld>
            <a:endParaRPr lang="en-US"/>
          </a:p>
        </p:txBody>
      </p:sp>
    </p:spTree>
    <p:extLst>
      <p:ext uri="{BB962C8B-B14F-4D97-AF65-F5344CB8AC3E}">
        <p14:creationId xmlns:p14="http://schemas.microsoft.com/office/powerpoint/2010/main" val="29367887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88641"/>
            <a:ext cx="7024744" cy="914400"/>
          </a:xfrm>
        </p:spPr>
        <p:txBody>
          <a:bodyPr>
            <a:normAutofit fontScale="90000"/>
          </a:bodyPr>
          <a:lstStyle/>
          <a:p>
            <a:r>
              <a:rPr lang="en-US" dirty="0" smtClean="0"/>
              <a:t>Kindergarten Grade Opinion Graphic Organizer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5327731"/>
              </p:ext>
            </p:extLst>
          </p:nvPr>
        </p:nvGraphicFramePr>
        <p:xfrm>
          <a:off x="838200" y="2057400"/>
          <a:ext cx="7620000" cy="4297680"/>
        </p:xfrm>
        <a:graphic>
          <a:graphicData uri="http://schemas.openxmlformats.org/drawingml/2006/table">
            <a:tbl>
              <a:tblPr firstRow="1" bandRow="1">
                <a:tableStyleId>{5C22544A-7EE6-4342-B048-85BDC9FD1C3A}</a:tableStyleId>
              </a:tblPr>
              <a:tblGrid>
                <a:gridCol w="7620000">
                  <a:extLst>
                    <a:ext uri="{9D8B030D-6E8A-4147-A177-3AD203B41FA5}">
                      <a16:colId xmlns:a16="http://schemas.microsoft.com/office/drawing/2014/main" val="20000"/>
                    </a:ext>
                  </a:extLst>
                </a:gridCol>
              </a:tblGrid>
              <a:tr h="1890409">
                <a:tc>
                  <a:txBody>
                    <a:bodyPr/>
                    <a:lstStyle/>
                    <a:p>
                      <a:r>
                        <a:rPr lang="en-US" dirty="0" smtClean="0"/>
                        <a:t>Name the book or topic:</a:t>
                      </a:r>
                    </a:p>
                    <a:p>
                      <a:endParaRPr lang="en-US" dirty="0" smtClean="0"/>
                    </a:p>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0"/>
                  </a:ext>
                </a:extLst>
              </a:tr>
              <a:tr h="2148191">
                <a:tc>
                  <a:txBody>
                    <a:bodyPr/>
                    <a:lstStyle/>
                    <a:p>
                      <a:r>
                        <a:rPr lang="en-US" dirty="0" smtClean="0"/>
                        <a:t>State Opinion:</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26</a:t>
            </a:fld>
            <a:endParaRPr lang="en-US"/>
          </a:p>
        </p:txBody>
      </p:sp>
    </p:spTree>
    <p:extLst>
      <p:ext uri="{BB962C8B-B14F-4D97-AF65-F5344CB8AC3E}">
        <p14:creationId xmlns:p14="http://schemas.microsoft.com/office/powerpoint/2010/main" val="636683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285" y="734670"/>
            <a:ext cx="7458634" cy="1143000"/>
          </a:xfrm>
        </p:spPr>
        <p:txBody>
          <a:bodyPr>
            <a:normAutofit fontScale="90000"/>
          </a:bodyPr>
          <a:lstStyle/>
          <a:p>
            <a:r>
              <a:rPr lang="en-US" dirty="0" smtClean="0"/>
              <a:t>1</a:t>
            </a:r>
            <a:r>
              <a:rPr lang="en-US" baseline="30000" dirty="0" smtClean="0"/>
              <a:t>st</a:t>
            </a:r>
            <a:r>
              <a:rPr lang="en-US" dirty="0" smtClean="0"/>
              <a:t> &amp; 2</a:t>
            </a:r>
            <a:r>
              <a:rPr lang="en-US" baseline="30000" dirty="0" smtClean="0"/>
              <a:t>nd</a:t>
            </a:r>
            <a:r>
              <a:rPr lang="en-US" dirty="0" smtClean="0"/>
              <a:t> Grade Opinion Graphic Organizer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5486683"/>
              </p:ext>
            </p:extLst>
          </p:nvPr>
        </p:nvGraphicFramePr>
        <p:xfrm>
          <a:off x="634285" y="2133600"/>
          <a:ext cx="7900115" cy="3931920"/>
        </p:xfrm>
        <a:graphic>
          <a:graphicData uri="http://schemas.openxmlformats.org/drawingml/2006/table">
            <a:tbl>
              <a:tblPr firstRow="1" bandRow="1">
                <a:tableStyleId>{5C22544A-7EE6-4342-B048-85BDC9FD1C3A}</a:tableStyleId>
              </a:tblPr>
              <a:tblGrid>
                <a:gridCol w="7900115">
                  <a:extLst>
                    <a:ext uri="{9D8B030D-6E8A-4147-A177-3AD203B41FA5}">
                      <a16:colId xmlns:a16="http://schemas.microsoft.com/office/drawing/2014/main" val="20000"/>
                    </a:ext>
                  </a:extLst>
                </a:gridCol>
              </a:tblGrid>
              <a:tr h="868326">
                <a:tc>
                  <a:txBody>
                    <a:bodyPr/>
                    <a:lstStyle/>
                    <a:p>
                      <a:r>
                        <a:rPr lang="en-US" dirty="0" smtClean="0"/>
                        <a:t>Name the book</a:t>
                      </a:r>
                      <a:r>
                        <a:rPr lang="en-US" baseline="0" dirty="0" smtClean="0"/>
                        <a:t> or topic</a:t>
                      </a:r>
                      <a:r>
                        <a:rPr lang="en-US" dirty="0" smtClean="0"/>
                        <a:t>:</a:t>
                      </a:r>
                    </a:p>
                    <a:p>
                      <a:endParaRPr lang="en-US" dirty="0" smtClean="0"/>
                    </a:p>
                    <a:p>
                      <a:endParaRPr lang="en-US" dirty="0"/>
                    </a:p>
                  </a:txBody>
                  <a:tcPr/>
                </a:tc>
                <a:extLst>
                  <a:ext uri="{0D108BD9-81ED-4DB2-BD59-A6C34878D82A}">
                    <a16:rowId xmlns:a16="http://schemas.microsoft.com/office/drawing/2014/main" val="10000"/>
                  </a:ext>
                </a:extLst>
              </a:tr>
              <a:tr h="868326">
                <a:tc>
                  <a:txBody>
                    <a:bodyPr/>
                    <a:lstStyle/>
                    <a:p>
                      <a:r>
                        <a:rPr lang="en-US" dirty="0" smtClean="0"/>
                        <a:t>State Opinion:</a:t>
                      </a:r>
                    </a:p>
                    <a:p>
                      <a:endParaRPr lang="en-US" dirty="0" smtClean="0"/>
                    </a:p>
                    <a:p>
                      <a:endParaRPr lang="en-US" dirty="0"/>
                    </a:p>
                  </a:txBody>
                  <a:tcPr/>
                </a:tc>
                <a:extLst>
                  <a:ext uri="{0D108BD9-81ED-4DB2-BD59-A6C34878D82A}">
                    <a16:rowId xmlns:a16="http://schemas.microsoft.com/office/drawing/2014/main" val="10001"/>
                  </a:ext>
                </a:extLst>
              </a:tr>
              <a:tr h="1128823">
                <a:tc>
                  <a:txBody>
                    <a:bodyPr/>
                    <a:lstStyle/>
                    <a:p>
                      <a:r>
                        <a:rPr lang="en-US" dirty="0" smtClean="0"/>
                        <a:t>Support Opinion:</a:t>
                      </a:r>
                    </a:p>
                    <a:p>
                      <a:endParaRPr lang="en-US" dirty="0" smtClean="0"/>
                    </a:p>
                    <a:p>
                      <a:endParaRPr lang="en-US" dirty="0" smtClean="0"/>
                    </a:p>
                    <a:p>
                      <a:endParaRPr lang="en-US" dirty="0"/>
                    </a:p>
                  </a:txBody>
                  <a:tcPr/>
                </a:tc>
                <a:extLst>
                  <a:ext uri="{0D108BD9-81ED-4DB2-BD59-A6C34878D82A}">
                    <a16:rowId xmlns:a16="http://schemas.microsoft.com/office/drawing/2014/main" val="10002"/>
                  </a:ext>
                </a:extLst>
              </a:tr>
              <a:tr h="868326">
                <a:tc>
                  <a:txBody>
                    <a:bodyPr/>
                    <a:lstStyle/>
                    <a:p>
                      <a:r>
                        <a:rPr lang="en-US" dirty="0" smtClean="0"/>
                        <a:t>Closing:</a:t>
                      </a:r>
                    </a:p>
                    <a:p>
                      <a:endParaRPr lang="en-US" dirty="0" smtClean="0"/>
                    </a:p>
                    <a:p>
                      <a:endParaRPr lang="en-US" dirty="0" smtClean="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27</a:t>
            </a:fld>
            <a:endParaRPr lang="en-US"/>
          </a:p>
        </p:txBody>
      </p:sp>
    </p:spTree>
    <p:extLst>
      <p:ext uri="{BB962C8B-B14F-4D97-AF65-F5344CB8AC3E}">
        <p14:creationId xmlns:p14="http://schemas.microsoft.com/office/powerpoint/2010/main" val="3097447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805" y="838200"/>
            <a:ext cx="7024744" cy="1143000"/>
          </a:xfrm>
        </p:spPr>
        <p:txBody>
          <a:bodyPr>
            <a:normAutofit fontScale="90000"/>
          </a:bodyPr>
          <a:lstStyle/>
          <a:p>
            <a:r>
              <a:rPr lang="en-US" dirty="0" smtClean="0"/>
              <a:t>3</a:t>
            </a:r>
            <a:r>
              <a:rPr lang="en-US" baseline="30000" dirty="0" smtClean="0"/>
              <a:t>rd</a:t>
            </a:r>
            <a:r>
              <a:rPr lang="en-US" dirty="0"/>
              <a:t> </a:t>
            </a:r>
            <a:r>
              <a:rPr lang="en-US" dirty="0" smtClean="0"/>
              <a:t>Grade Opinion Graphic Organizer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473381"/>
              </p:ext>
            </p:extLst>
          </p:nvPr>
        </p:nvGraphicFramePr>
        <p:xfrm>
          <a:off x="608527" y="2222179"/>
          <a:ext cx="7924800" cy="3931920"/>
        </p:xfrm>
        <a:graphic>
          <a:graphicData uri="http://schemas.openxmlformats.org/drawingml/2006/table">
            <a:tbl>
              <a:tblPr firstRow="1" bandRow="1">
                <a:tableStyleId>{5C22544A-7EE6-4342-B048-85BDC9FD1C3A}</a:tableStyleId>
              </a:tblPr>
              <a:tblGrid>
                <a:gridCol w="7924800">
                  <a:extLst>
                    <a:ext uri="{9D8B030D-6E8A-4147-A177-3AD203B41FA5}">
                      <a16:colId xmlns:a16="http://schemas.microsoft.com/office/drawing/2014/main" val="20000"/>
                    </a:ext>
                  </a:extLst>
                </a:gridCol>
              </a:tblGrid>
              <a:tr h="370840">
                <a:tc>
                  <a:txBody>
                    <a:bodyPr/>
                    <a:lstStyle/>
                    <a:p>
                      <a:r>
                        <a:rPr lang="en-US" dirty="0" smtClean="0"/>
                        <a:t>Introduce</a:t>
                      </a:r>
                      <a:r>
                        <a:rPr lang="en-US" baseline="0" dirty="0" smtClean="0"/>
                        <a:t> topic and list reasons (for organizational structure):</a:t>
                      </a:r>
                      <a:endParaRPr lang="en-US" dirty="0" smtClean="0"/>
                    </a:p>
                    <a:p>
                      <a:endParaRPr lang="en-US" dirty="0" smtClean="0"/>
                    </a:p>
                    <a:p>
                      <a:endParaRPr lang="en-US" dirty="0"/>
                    </a:p>
                  </a:txBody>
                  <a:tcPr/>
                </a:tc>
                <a:extLst>
                  <a:ext uri="{0D108BD9-81ED-4DB2-BD59-A6C34878D82A}">
                    <a16:rowId xmlns:a16="http://schemas.microsoft.com/office/drawing/2014/main" val="10000"/>
                  </a:ext>
                </a:extLst>
              </a:tr>
              <a:tr h="370840">
                <a:tc>
                  <a:txBody>
                    <a:bodyPr/>
                    <a:lstStyle/>
                    <a:p>
                      <a:r>
                        <a:rPr lang="en-US" dirty="0" smtClean="0"/>
                        <a:t>State Opinion:</a:t>
                      </a:r>
                    </a:p>
                    <a:p>
                      <a:endParaRPr lang="en-US" dirty="0" smtClean="0"/>
                    </a:p>
                    <a:p>
                      <a:endParaRPr lang="en-US" dirty="0"/>
                    </a:p>
                  </a:txBody>
                  <a:tcPr/>
                </a:tc>
                <a:extLst>
                  <a:ext uri="{0D108BD9-81ED-4DB2-BD59-A6C34878D82A}">
                    <a16:rowId xmlns:a16="http://schemas.microsoft.com/office/drawing/2014/main" val="10001"/>
                  </a:ext>
                </a:extLst>
              </a:tr>
              <a:tr h="370840">
                <a:tc>
                  <a:txBody>
                    <a:bodyPr/>
                    <a:lstStyle/>
                    <a:p>
                      <a:r>
                        <a:rPr lang="en-US" dirty="0" smtClean="0"/>
                        <a:t>Support Opinion: (reasons)</a:t>
                      </a:r>
                    </a:p>
                    <a:p>
                      <a:endParaRPr lang="en-US" dirty="0" smtClean="0"/>
                    </a:p>
                    <a:p>
                      <a:endParaRPr lang="en-US" dirty="0" smtClean="0"/>
                    </a:p>
                    <a:p>
                      <a:endParaRPr lang="en-US" dirty="0"/>
                    </a:p>
                  </a:txBody>
                  <a:tcPr/>
                </a:tc>
                <a:extLst>
                  <a:ext uri="{0D108BD9-81ED-4DB2-BD59-A6C34878D82A}">
                    <a16:rowId xmlns:a16="http://schemas.microsoft.com/office/drawing/2014/main" val="10002"/>
                  </a:ext>
                </a:extLst>
              </a:tr>
              <a:tr h="370840">
                <a:tc>
                  <a:txBody>
                    <a:bodyPr/>
                    <a:lstStyle/>
                    <a:p>
                      <a:r>
                        <a:rPr lang="en-US" dirty="0" smtClean="0"/>
                        <a:t>Closing:</a:t>
                      </a:r>
                    </a:p>
                    <a:p>
                      <a:endParaRPr lang="en-US" dirty="0" smtClean="0"/>
                    </a:p>
                    <a:p>
                      <a:endParaRPr lang="en-US" dirty="0" smtClean="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28</a:t>
            </a:fld>
            <a:endParaRPr lang="en-US"/>
          </a:p>
        </p:txBody>
      </p:sp>
    </p:spTree>
    <p:extLst>
      <p:ext uri="{BB962C8B-B14F-4D97-AF65-F5344CB8AC3E}">
        <p14:creationId xmlns:p14="http://schemas.microsoft.com/office/powerpoint/2010/main" val="2915762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7024744" cy="1143000"/>
          </a:xfrm>
        </p:spPr>
        <p:txBody>
          <a:bodyPr>
            <a:normAutofit fontScale="90000"/>
          </a:bodyPr>
          <a:lstStyle/>
          <a:p>
            <a:r>
              <a:rPr lang="en-US" dirty="0" smtClean="0"/>
              <a:t>4</a:t>
            </a:r>
            <a:r>
              <a:rPr lang="en-US" baseline="30000" dirty="0" smtClean="0"/>
              <a:t>th</a:t>
            </a:r>
            <a:r>
              <a:rPr lang="en-US" dirty="0" smtClean="0"/>
              <a:t> Grade Opinion Graphic Organizer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8975973"/>
              </p:ext>
            </p:extLst>
          </p:nvPr>
        </p:nvGraphicFramePr>
        <p:xfrm>
          <a:off x="609600" y="2209800"/>
          <a:ext cx="7924800" cy="4206240"/>
        </p:xfrm>
        <a:graphic>
          <a:graphicData uri="http://schemas.openxmlformats.org/drawingml/2006/table">
            <a:tbl>
              <a:tblPr firstRow="1" bandRow="1">
                <a:tableStyleId>{5C22544A-7EE6-4342-B048-85BDC9FD1C3A}</a:tableStyleId>
              </a:tblPr>
              <a:tblGrid>
                <a:gridCol w="7924800">
                  <a:extLst>
                    <a:ext uri="{9D8B030D-6E8A-4147-A177-3AD203B41FA5}">
                      <a16:colId xmlns:a16="http://schemas.microsoft.com/office/drawing/2014/main" val="20000"/>
                    </a:ext>
                  </a:extLst>
                </a:gridCol>
              </a:tblGrid>
              <a:tr h="370840">
                <a:tc>
                  <a:txBody>
                    <a:bodyPr/>
                    <a:lstStyle/>
                    <a:p>
                      <a:r>
                        <a:rPr lang="en-US" dirty="0" smtClean="0"/>
                        <a:t>Introduce</a:t>
                      </a:r>
                      <a:r>
                        <a:rPr lang="en-US" baseline="0" dirty="0" smtClean="0"/>
                        <a:t> topic and group ideas to support opinion (create organizational structure):</a:t>
                      </a:r>
                      <a:endParaRPr lang="en-US" dirty="0" smtClean="0"/>
                    </a:p>
                    <a:p>
                      <a:endParaRPr lang="en-US" dirty="0" smtClean="0"/>
                    </a:p>
                    <a:p>
                      <a:endParaRPr lang="en-US" dirty="0"/>
                    </a:p>
                  </a:txBody>
                  <a:tcPr/>
                </a:tc>
                <a:extLst>
                  <a:ext uri="{0D108BD9-81ED-4DB2-BD59-A6C34878D82A}">
                    <a16:rowId xmlns:a16="http://schemas.microsoft.com/office/drawing/2014/main" val="10000"/>
                  </a:ext>
                </a:extLst>
              </a:tr>
              <a:tr h="370840">
                <a:tc>
                  <a:txBody>
                    <a:bodyPr/>
                    <a:lstStyle/>
                    <a:p>
                      <a:r>
                        <a:rPr lang="en-US" dirty="0" smtClean="0"/>
                        <a:t>State Opinion:</a:t>
                      </a:r>
                    </a:p>
                    <a:p>
                      <a:endParaRPr lang="en-US" dirty="0" smtClean="0"/>
                    </a:p>
                    <a:p>
                      <a:endParaRPr lang="en-US" dirty="0"/>
                    </a:p>
                  </a:txBody>
                  <a:tcPr/>
                </a:tc>
                <a:extLst>
                  <a:ext uri="{0D108BD9-81ED-4DB2-BD59-A6C34878D82A}">
                    <a16:rowId xmlns:a16="http://schemas.microsoft.com/office/drawing/2014/main" val="10001"/>
                  </a:ext>
                </a:extLst>
              </a:tr>
              <a:tr h="370840">
                <a:tc>
                  <a:txBody>
                    <a:bodyPr/>
                    <a:lstStyle/>
                    <a:p>
                      <a:r>
                        <a:rPr lang="en-US" dirty="0" smtClean="0"/>
                        <a:t>Support Opinion: (reasons</a:t>
                      </a:r>
                      <a:r>
                        <a:rPr lang="en-US" baseline="0" dirty="0" smtClean="0"/>
                        <a:t> with facts and details)</a:t>
                      </a:r>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2"/>
                  </a:ext>
                </a:extLst>
              </a:tr>
              <a:tr h="370840">
                <a:tc>
                  <a:txBody>
                    <a:bodyPr/>
                    <a:lstStyle/>
                    <a:p>
                      <a:r>
                        <a:rPr lang="en-US" dirty="0" smtClean="0"/>
                        <a:t>Closing:</a:t>
                      </a:r>
                    </a:p>
                    <a:p>
                      <a:endParaRPr lang="en-US" dirty="0" smtClean="0"/>
                    </a:p>
                    <a:p>
                      <a:endParaRPr lang="en-US" dirty="0" smtClean="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29</a:t>
            </a:fld>
            <a:endParaRPr lang="en-US"/>
          </a:p>
        </p:txBody>
      </p:sp>
    </p:spTree>
    <p:extLst>
      <p:ext uri="{BB962C8B-B14F-4D97-AF65-F5344CB8AC3E}">
        <p14:creationId xmlns:p14="http://schemas.microsoft.com/office/powerpoint/2010/main" val="3866170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365" y="3797120"/>
            <a:ext cx="3313355" cy="1702160"/>
          </a:xfrm>
        </p:spPr>
        <p:txBody>
          <a:bodyPr>
            <a:normAutofit fontScale="90000"/>
          </a:bodyPr>
          <a:lstStyle/>
          <a:p>
            <a:pPr algn="ctr"/>
            <a:r>
              <a:rPr lang="en-US" sz="5300" dirty="0" smtClean="0"/>
              <a:t>Writing </a:t>
            </a:r>
            <a:br>
              <a:rPr lang="en-US" sz="5300" dirty="0" smtClean="0"/>
            </a:br>
            <a:r>
              <a:rPr lang="en-US" sz="5300" dirty="0" smtClean="0"/>
              <a:t>Matters</a:t>
            </a:r>
            <a:r>
              <a:rPr lang="en-US" sz="4400" dirty="0" smtClean="0"/>
              <a:t/>
            </a:r>
            <a:br>
              <a:rPr lang="en-US" sz="4400" dirty="0" smtClean="0"/>
            </a:br>
            <a:r>
              <a:rPr lang="en-US" dirty="0"/>
              <a:t/>
            </a:r>
            <a:br>
              <a:rPr lang="en-US" dirty="0"/>
            </a:br>
            <a:endParaRPr lang="en-US"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579" b="93421" l="0" r="95980"/>
                    </a14:imgEffect>
                  </a14:imgLayer>
                </a14:imgProps>
              </a:ext>
              <a:ext uri="{28A0092B-C50C-407E-A947-70E740481C1C}">
                <a14:useLocalDpi xmlns:a14="http://schemas.microsoft.com/office/drawing/2010/main" val="0"/>
              </a:ext>
            </a:extLst>
          </a:blip>
          <a:srcRect/>
          <a:stretch>
            <a:fillRect/>
          </a:stretch>
        </p:blipFill>
        <p:spPr bwMode="auto">
          <a:xfrm>
            <a:off x="685800" y="152400"/>
            <a:ext cx="1776608" cy="203705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txBox="1">
            <a:spLocks/>
          </p:cNvSpPr>
          <p:nvPr/>
        </p:nvSpPr>
        <p:spPr>
          <a:xfrm>
            <a:off x="304800" y="2743200"/>
            <a:ext cx="4191000" cy="381000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gn="ctr"/>
            <a:r>
              <a:rPr lang="en-US" sz="2400" b="1" dirty="0" smtClean="0"/>
              <a:t>Implementation of the New Illinois Writing Standards:  K – 12</a:t>
            </a:r>
            <a:r>
              <a:rPr lang="en-US" sz="2400" b="1" baseline="30000" dirty="0" smtClean="0"/>
              <a:t>th</a:t>
            </a:r>
            <a:r>
              <a:rPr lang="en-US" sz="2400" b="1" dirty="0" smtClean="0"/>
              <a:t> Grade</a:t>
            </a:r>
          </a:p>
          <a:p>
            <a:endParaRPr lang="en-US" dirty="0" smtClean="0"/>
          </a:p>
          <a:p>
            <a:endParaRPr lang="en-US" dirty="0" smtClean="0"/>
          </a:p>
          <a:p>
            <a:r>
              <a:rPr lang="en-US" dirty="0" smtClean="0"/>
              <a:t>Jill Brown ISBE ELA CAS</a:t>
            </a:r>
          </a:p>
          <a:p>
            <a:r>
              <a:rPr lang="en-US" dirty="0" smtClean="0">
                <a:hlinkClick r:id="rId5"/>
              </a:rPr>
              <a:t>jbrown@isbe.net</a:t>
            </a:r>
            <a:endParaRPr lang="en-US" dirty="0" smtClean="0"/>
          </a:p>
          <a:p>
            <a:endParaRPr lang="en-US" dirty="0" smtClean="0"/>
          </a:p>
          <a:p>
            <a:r>
              <a:rPr lang="en-US" dirty="0" smtClean="0"/>
              <a:t>Kathi Rhodus ISBE ELA CAS</a:t>
            </a:r>
          </a:p>
          <a:p>
            <a:r>
              <a:rPr lang="en-US" dirty="0" smtClean="0">
                <a:hlinkClick r:id="rId6"/>
              </a:rPr>
              <a:t>krhodus@isbe.net</a:t>
            </a: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3389485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8912"/>
            <a:ext cx="7024744" cy="1143000"/>
          </a:xfrm>
        </p:spPr>
        <p:txBody>
          <a:bodyPr>
            <a:normAutofit fontScale="90000"/>
          </a:bodyPr>
          <a:lstStyle/>
          <a:p>
            <a:r>
              <a:rPr lang="en-US" dirty="0" smtClean="0"/>
              <a:t>5</a:t>
            </a:r>
            <a:r>
              <a:rPr lang="en-US" baseline="30000" dirty="0" smtClean="0"/>
              <a:t>th</a:t>
            </a:r>
            <a:r>
              <a:rPr lang="en-US" dirty="0" smtClean="0"/>
              <a:t> Grade Opinion Graphic Organizer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5513079"/>
              </p:ext>
            </p:extLst>
          </p:nvPr>
        </p:nvGraphicFramePr>
        <p:xfrm>
          <a:off x="685800" y="2057400"/>
          <a:ext cx="7848600" cy="420624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20000"/>
                    </a:ext>
                  </a:extLst>
                </a:gridCol>
              </a:tblGrid>
              <a:tr h="370840">
                <a:tc>
                  <a:txBody>
                    <a:bodyPr/>
                    <a:lstStyle/>
                    <a:p>
                      <a:r>
                        <a:rPr lang="en-US" dirty="0" smtClean="0"/>
                        <a:t>Introduce topic</a:t>
                      </a:r>
                      <a:r>
                        <a:rPr lang="en-US" baseline="0" dirty="0" smtClean="0"/>
                        <a:t> and logically group ordered reasons (create organizational structure)</a:t>
                      </a:r>
                      <a:r>
                        <a:rPr lang="en-US" dirty="0" smtClean="0"/>
                        <a:t>:</a:t>
                      </a:r>
                    </a:p>
                    <a:p>
                      <a:endParaRPr lang="en-US" dirty="0" smtClean="0"/>
                    </a:p>
                    <a:p>
                      <a:endParaRPr lang="en-US" dirty="0"/>
                    </a:p>
                  </a:txBody>
                  <a:tcPr/>
                </a:tc>
                <a:extLst>
                  <a:ext uri="{0D108BD9-81ED-4DB2-BD59-A6C34878D82A}">
                    <a16:rowId xmlns:a16="http://schemas.microsoft.com/office/drawing/2014/main" val="10000"/>
                  </a:ext>
                </a:extLst>
              </a:tr>
              <a:tr h="370840">
                <a:tc>
                  <a:txBody>
                    <a:bodyPr/>
                    <a:lstStyle/>
                    <a:p>
                      <a:r>
                        <a:rPr lang="en-US" dirty="0" smtClean="0"/>
                        <a:t>State Opinion:</a:t>
                      </a:r>
                    </a:p>
                    <a:p>
                      <a:endParaRPr lang="en-US" dirty="0" smtClean="0"/>
                    </a:p>
                    <a:p>
                      <a:endParaRPr lang="en-US" dirty="0"/>
                    </a:p>
                  </a:txBody>
                  <a:tcPr/>
                </a:tc>
                <a:extLst>
                  <a:ext uri="{0D108BD9-81ED-4DB2-BD59-A6C34878D82A}">
                    <a16:rowId xmlns:a16="http://schemas.microsoft.com/office/drawing/2014/main" val="10001"/>
                  </a:ext>
                </a:extLst>
              </a:tr>
              <a:tr h="370840">
                <a:tc>
                  <a:txBody>
                    <a:bodyPr/>
                    <a:lstStyle/>
                    <a:p>
                      <a:r>
                        <a:rPr lang="en-US" dirty="0" smtClean="0"/>
                        <a:t>Support Opinion: (logically ordered reasons</a:t>
                      </a:r>
                      <a:r>
                        <a:rPr lang="en-US" baseline="0" dirty="0" smtClean="0"/>
                        <a:t> with facts and details)</a:t>
                      </a:r>
                      <a:endParaRPr lang="en-US" dirty="0" smtClean="0"/>
                    </a:p>
                    <a:p>
                      <a:endParaRPr lang="en-US" dirty="0" smtClean="0"/>
                    </a:p>
                    <a:p>
                      <a:endParaRPr lang="en-US" dirty="0" smtClean="0"/>
                    </a:p>
                    <a:p>
                      <a:endParaRPr lang="en-US" dirty="0"/>
                    </a:p>
                  </a:txBody>
                  <a:tcPr/>
                </a:tc>
                <a:extLst>
                  <a:ext uri="{0D108BD9-81ED-4DB2-BD59-A6C34878D82A}">
                    <a16:rowId xmlns:a16="http://schemas.microsoft.com/office/drawing/2014/main" val="10002"/>
                  </a:ext>
                </a:extLst>
              </a:tr>
              <a:tr h="370840">
                <a:tc>
                  <a:txBody>
                    <a:bodyPr/>
                    <a:lstStyle/>
                    <a:p>
                      <a:r>
                        <a:rPr lang="en-US" dirty="0" smtClean="0"/>
                        <a:t>Closing:</a:t>
                      </a:r>
                    </a:p>
                    <a:p>
                      <a:endParaRPr lang="en-US" dirty="0" smtClean="0"/>
                    </a:p>
                    <a:p>
                      <a:endParaRPr lang="en-US" dirty="0" smtClean="0"/>
                    </a:p>
                  </a:txBody>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EB788BF1-8929-A543-AE20-D6BB6422DF8A}" type="slidenum">
              <a:rPr lang="en-US" smtClean="0"/>
              <a:pPr/>
              <a:t>30</a:t>
            </a:fld>
            <a:endParaRPr lang="en-US"/>
          </a:p>
        </p:txBody>
      </p:sp>
    </p:spTree>
    <p:extLst>
      <p:ext uri="{BB962C8B-B14F-4D97-AF65-F5344CB8AC3E}">
        <p14:creationId xmlns:p14="http://schemas.microsoft.com/office/powerpoint/2010/main" val="3665602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654" y="685800"/>
            <a:ext cx="7024744" cy="724936"/>
          </a:xfrm>
        </p:spPr>
        <p:txBody>
          <a:bodyPr/>
          <a:lstStyle/>
          <a:p>
            <a:r>
              <a:rPr lang="en-US" dirty="0" smtClean="0"/>
              <a:t>Would You Rather…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5038432"/>
              </p:ext>
            </p:extLst>
          </p:nvPr>
        </p:nvGraphicFramePr>
        <p:xfrm>
          <a:off x="1021967" y="1485900"/>
          <a:ext cx="6777038" cy="4953000"/>
        </p:xfrm>
        <a:graphic>
          <a:graphicData uri="http://schemas.openxmlformats.org/drawingml/2006/table">
            <a:tbl>
              <a:tblPr firstRow="1" bandRow="1">
                <a:tableStyleId>{5C22544A-7EE6-4342-B048-85BDC9FD1C3A}</a:tableStyleId>
              </a:tblPr>
              <a:tblGrid>
                <a:gridCol w="3388519">
                  <a:extLst>
                    <a:ext uri="{9D8B030D-6E8A-4147-A177-3AD203B41FA5}">
                      <a16:colId xmlns:a16="http://schemas.microsoft.com/office/drawing/2014/main" val="20000"/>
                    </a:ext>
                  </a:extLst>
                </a:gridCol>
                <a:gridCol w="3388519">
                  <a:extLst>
                    <a:ext uri="{9D8B030D-6E8A-4147-A177-3AD203B41FA5}">
                      <a16:colId xmlns:a16="http://schemas.microsoft.com/office/drawing/2014/main" val="20001"/>
                    </a:ext>
                  </a:extLst>
                </a:gridCol>
              </a:tblGrid>
              <a:tr h="927079">
                <a:tc gridSpan="2">
                  <a:txBody>
                    <a:bodyPr/>
                    <a:lstStyle/>
                    <a:p>
                      <a:r>
                        <a:rPr lang="en-US" dirty="0" smtClean="0">
                          <a:solidFill>
                            <a:schemeClr val="tx1"/>
                          </a:solidFill>
                        </a:rPr>
                        <a:t>Introduction</a:t>
                      </a:r>
                      <a:r>
                        <a:rPr lang="en-US" baseline="0" dirty="0" smtClean="0">
                          <a:solidFill>
                            <a:schemeClr val="tx1"/>
                          </a:solidFill>
                        </a:rPr>
                        <a:t> to Text or Topic</a:t>
                      </a:r>
                    </a:p>
                  </a:txBody>
                  <a:tcPr marL="75300" marR="75300">
                    <a:solidFill>
                      <a:schemeClr val="bg1">
                        <a:lumMod val="75000"/>
                      </a:schemeClr>
                    </a:solidFill>
                  </a:tcPr>
                </a:tc>
                <a:tc hMerge="1">
                  <a:txBody>
                    <a:bodyPr/>
                    <a:lstStyle/>
                    <a:p>
                      <a:endParaRPr lang="en-US"/>
                    </a:p>
                  </a:txBody>
                  <a:tcPr/>
                </a:tc>
                <a:extLst>
                  <a:ext uri="{0D108BD9-81ED-4DB2-BD59-A6C34878D82A}">
                    <a16:rowId xmlns:a16="http://schemas.microsoft.com/office/drawing/2014/main" val="10000"/>
                  </a:ext>
                </a:extLst>
              </a:tr>
              <a:tr h="707952">
                <a:tc gridSpan="2">
                  <a:txBody>
                    <a:bodyPr/>
                    <a:lstStyle/>
                    <a:p>
                      <a:r>
                        <a:rPr lang="en-US" dirty="0" smtClean="0"/>
                        <a:t>Opinion</a:t>
                      </a:r>
                      <a:r>
                        <a:rPr lang="en-US" baseline="0" dirty="0" smtClean="0"/>
                        <a:t> Statement</a:t>
                      </a:r>
                    </a:p>
                    <a:p>
                      <a:endParaRPr lang="en-US" baseline="0" dirty="0" smtClean="0"/>
                    </a:p>
                  </a:txBody>
                  <a:tcPr marL="75300" marR="75300"/>
                </a:tc>
                <a:tc hMerge="1">
                  <a:txBody>
                    <a:bodyPr/>
                    <a:lstStyle/>
                    <a:p>
                      <a:endParaRPr lang="en-US"/>
                    </a:p>
                  </a:txBody>
                  <a:tcPr/>
                </a:tc>
                <a:extLst>
                  <a:ext uri="{0D108BD9-81ED-4DB2-BD59-A6C34878D82A}">
                    <a16:rowId xmlns:a16="http://schemas.microsoft.com/office/drawing/2014/main" val="10001"/>
                  </a:ext>
                </a:extLst>
              </a:tr>
              <a:tr h="3317969">
                <a:tc>
                  <a:txBody>
                    <a:bodyPr/>
                    <a:lstStyle/>
                    <a:p>
                      <a:pPr algn="ctr"/>
                      <a:r>
                        <a:rPr lang="en-US" dirty="0" smtClean="0"/>
                        <a:t>Reason</a:t>
                      </a:r>
                    </a:p>
                    <a:p>
                      <a:pPr algn="ctr"/>
                      <a:endParaRPr lang="en-US" dirty="0" smtClean="0"/>
                    </a:p>
                    <a:p>
                      <a:pPr algn="ctr"/>
                      <a:endParaRPr lang="en-US" dirty="0" smtClean="0"/>
                    </a:p>
                    <a:p>
                      <a:pPr algn="ctr"/>
                      <a:endParaRPr lang="en-US" dirty="0" smtClean="0"/>
                    </a:p>
                    <a:p>
                      <a:pPr algn="ctr"/>
                      <a:r>
                        <a:rPr lang="en-US" dirty="0" smtClean="0"/>
                        <a:t>Support Facts and Details</a:t>
                      </a:r>
                      <a:endParaRPr lang="en-US" dirty="0"/>
                    </a:p>
                  </a:txBody>
                  <a:tcPr marL="75300" marR="75300"/>
                </a:tc>
                <a:tc>
                  <a:txBody>
                    <a:bodyPr/>
                    <a:lstStyle/>
                    <a:p>
                      <a:pPr algn="ctr"/>
                      <a:r>
                        <a:rPr lang="en-US" dirty="0" smtClean="0"/>
                        <a:t>Reason</a:t>
                      </a:r>
                    </a:p>
                    <a:p>
                      <a:pPr algn="ctr"/>
                      <a:endParaRPr lang="en-US" dirty="0" smtClean="0"/>
                    </a:p>
                    <a:p>
                      <a:pPr algn="ctr"/>
                      <a:endParaRPr lang="en-US" dirty="0" smtClean="0"/>
                    </a:p>
                    <a:p>
                      <a:pPr algn="ctr"/>
                      <a:endParaRPr lang="en-US" dirty="0" smtClean="0"/>
                    </a:p>
                    <a:p>
                      <a:pPr algn="ctr"/>
                      <a:r>
                        <a:rPr lang="en-US" dirty="0" smtClean="0"/>
                        <a:t>Support</a:t>
                      </a:r>
                      <a:r>
                        <a:rPr lang="en-US" baseline="0" dirty="0" smtClean="0"/>
                        <a:t> Facts and Details</a:t>
                      </a:r>
                    </a:p>
                    <a:p>
                      <a:pPr algn="ctr"/>
                      <a:endParaRPr lang="en-US" baseline="0" dirty="0" smtClean="0"/>
                    </a:p>
                    <a:p>
                      <a:pPr algn="ctr"/>
                      <a:endParaRPr lang="en-US" baseline="0" dirty="0" smtClean="0"/>
                    </a:p>
                  </a:txBody>
                  <a:tcPr marL="75300" marR="75300"/>
                </a:tc>
                <a:extLst>
                  <a:ext uri="{0D108BD9-81ED-4DB2-BD59-A6C34878D82A}">
                    <a16:rowId xmlns:a16="http://schemas.microsoft.com/office/drawing/2014/main" val="10002"/>
                  </a:ext>
                </a:extLst>
              </a:tr>
            </a:tbl>
          </a:graphicData>
        </a:graphic>
      </p:graphicFrame>
      <p:sp>
        <p:nvSpPr>
          <p:cNvPr id="6" name="Rectangle 5"/>
          <p:cNvSpPr/>
          <p:nvPr/>
        </p:nvSpPr>
        <p:spPr>
          <a:xfrm>
            <a:off x="1219200" y="3530162"/>
            <a:ext cx="2057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39881" y="3530162"/>
            <a:ext cx="2133600" cy="634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219200" y="4724400"/>
            <a:ext cx="27432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906481" y="4724400"/>
            <a:ext cx="2667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38482" y="7883"/>
            <a:ext cx="2209800" cy="525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r>
              <a:rPr lang="en-US" baseline="30000" dirty="0" smtClean="0"/>
              <a:t>nd</a:t>
            </a:r>
            <a:r>
              <a:rPr lang="en-US" dirty="0" smtClean="0"/>
              <a:t> – 5</a:t>
            </a:r>
            <a:r>
              <a:rPr lang="en-US" baseline="30000" dirty="0" smtClean="0"/>
              <a:t>th</a:t>
            </a:r>
            <a:r>
              <a:rPr lang="en-US" dirty="0" smtClean="0"/>
              <a:t> Grade</a:t>
            </a:r>
            <a:endParaRPr lang="en-US" dirty="0"/>
          </a:p>
        </p:txBody>
      </p:sp>
      <p:sp>
        <p:nvSpPr>
          <p:cNvPr id="12" name="Rectangle 11"/>
          <p:cNvSpPr/>
          <p:nvPr/>
        </p:nvSpPr>
        <p:spPr>
          <a:xfrm>
            <a:off x="457200" y="5867400"/>
            <a:ext cx="8229600" cy="685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Conclusion</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31</a:t>
            </a:fld>
            <a:endParaRPr lang="en-US"/>
          </a:p>
        </p:txBody>
      </p:sp>
    </p:spTree>
    <p:extLst>
      <p:ext uri="{BB962C8B-B14F-4D97-AF65-F5344CB8AC3E}">
        <p14:creationId xmlns:p14="http://schemas.microsoft.com/office/powerpoint/2010/main" val="3867983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432" y="381000"/>
            <a:ext cx="7024744" cy="1143000"/>
          </a:xfrm>
        </p:spPr>
        <p:txBody>
          <a:bodyPr/>
          <a:lstStyle/>
          <a:p>
            <a:pPr algn="ctr"/>
            <a:r>
              <a:rPr lang="en-US" dirty="0" smtClean="0"/>
              <a:t>Would </a:t>
            </a:r>
            <a:r>
              <a:rPr lang="en-US" dirty="0"/>
              <a:t>y</a:t>
            </a:r>
            <a:r>
              <a:rPr lang="en-US" dirty="0" smtClean="0"/>
              <a:t>ou </a:t>
            </a:r>
            <a:r>
              <a:rPr lang="en-US" dirty="0"/>
              <a:t>r</a:t>
            </a:r>
            <a:r>
              <a:rPr lang="en-US" dirty="0" smtClean="0"/>
              <a:t>ather….</a:t>
            </a:r>
            <a:endParaRPr lang="en-US" dirty="0"/>
          </a:p>
        </p:txBody>
      </p:sp>
      <p:pic>
        <p:nvPicPr>
          <p:cNvPr id="1026" name="Picture 2" descr="C:\Users\ctr_krhodus\AppData\Local\Microsoft\Windows\Temporary Internet Files\Content.IE5\471D2O8O\MP900422257[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655928"/>
            <a:ext cx="2590799" cy="38843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encrypted-tbn3.gstatic.com/images?q=tbn:ANd9GcQQ-yYMp-7h0LYgjtCzklWnnSrAJxSq7foI6qvORpFMGU8qXp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76400"/>
            <a:ext cx="2844576" cy="4018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8641" y="5700615"/>
            <a:ext cx="18954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B788BF1-8929-A543-AE20-D6BB6422DF8A}" type="slidenum">
              <a:rPr lang="en-US" smtClean="0"/>
              <a:pPr/>
              <a:t>32</a:t>
            </a:fld>
            <a:endParaRPr lang="en-US"/>
          </a:p>
        </p:txBody>
      </p:sp>
    </p:spTree>
    <p:extLst>
      <p:ext uri="{BB962C8B-B14F-4D97-AF65-F5344CB8AC3E}">
        <p14:creationId xmlns:p14="http://schemas.microsoft.com/office/powerpoint/2010/main" val="317941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right)">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38" y="457200"/>
            <a:ext cx="7024744" cy="1143000"/>
          </a:xfrm>
        </p:spPr>
        <p:txBody>
          <a:bodyPr/>
          <a:lstStyle/>
          <a:p>
            <a:pPr algn="ctr"/>
            <a:r>
              <a:rPr lang="en-US" dirty="0" smtClean="0"/>
              <a:t>Would </a:t>
            </a:r>
            <a:r>
              <a:rPr lang="en-US" dirty="0"/>
              <a:t>y</a:t>
            </a:r>
            <a:r>
              <a:rPr lang="en-US" dirty="0" smtClean="0"/>
              <a:t>ou rather…</a:t>
            </a:r>
            <a:endParaRPr lang="en-US" dirty="0"/>
          </a:p>
        </p:txBody>
      </p:sp>
      <p:sp>
        <p:nvSpPr>
          <p:cNvPr id="3" name="Content Placeholder 2"/>
          <p:cNvSpPr>
            <a:spLocks noGrp="1"/>
          </p:cNvSpPr>
          <p:nvPr>
            <p:ph sz="quarter" idx="13"/>
          </p:nvPr>
        </p:nvSpPr>
        <p:spPr>
          <a:xfrm>
            <a:off x="1371600" y="1752600"/>
            <a:ext cx="2996184" cy="734568"/>
          </a:xfrm>
        </p:spPr>
        <p:txBody>
          <a:bodyPr/>
          <a:lstStyle/>
          <a:p>
            <a:pPr marL="0" indent="0">
              <a:buNone/>
            </a:pPr>
            <a:r>
              <a:rPr lang="en-US" dirty="0" smtClean="0"/>
              <a:t>be able to fly?</a:t>
            </a:r>
            <a:endParaRPr lang="en-US" dirty="0"/>
          </a:p>
        </p:txBody>
      </p:sp>
      <p:sp>
        <p:nvSpPr>
          <p:cNvPr id="4" name="Content Placeholder 3"/>
          <p:cNvSpPr>
            <a:spLocks noGrp="1"/>
          </p:cNvSpPr>
          <p:nvPr>
            <p:ph sz="quarter" idx="14"/>
          </p:nvPr>
        </p:nvSpPr>
        <p:spPr>
          <a:xfrm>
            <a:off x="5573110" y="1752600"/>
            <a:ext cx="2822448" cy="502028"/>
          </a:xfrm>
        </p:spPr>
        <p:txBody>
          <a:bodyPr/>
          <a:lstStyle/>
          <a:p>
            <a:pPr marL="0" indent="0">
              <a:buNone/>
            </a:pPr>
            <a:r>
              <a:rPr lang="en-US" dirty="0"/>
              <a:t>b</a:t>
            </a:r>
            <a:r>
              <a:rPr lang="en-US" dirty="0" smtClean="0"/>
              <a:t>e super strong?</a:t>
            </a:r>
            <a:endParaRPr lang="en-US" dirty="0"/>
          </a:p>
        </p:txBody>
      </p:sp>
      <p:pic>
        <p:nvPicPr>
          <p:cNvPr id="3074" name="Picture 2" descr="http://www.gestaltjournal.com/wp-content/uploads/2012/10/sky-dreams-of-flying-revisited-Jan-von-Holleb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00" y="2254628"/>
            <a:ext cx="3961252" cy="2638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99060" y="5239434"/>
            <a:ext cx="4345300" cy="461665"/>
          </a:xfrm>
          <a:prstGeom prst="rect">
            <a:avLst/>
          </a:prstGeom>
        </p:spPr>
        <p:txBody>
          <a:bodyPr wrap="square">
            <a:spAutoFit/>
          </a:bodyPr>
          <a:lstStyle/>
          <a:p>
            <a:r>
              <a:rPr lang="en-US" sz="1200" dirty="0"/>
              <a:t>http://www.gestaltjournal.com/fun-and-games/sky-dreams-of-flying-revisited-jan-von-holleben/</a:t>
            </a:r>
          </a:p>
        </p:txBody>
      </p:sp>
      <p:pic>
        <p:nvPicPr>
          <p:cNvPr id="3076" name="Picture 4" descr="Strength-&amp;-Courage-Quotes-Fe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2669" y="2270550"/>
            <a:ext cx="2518772" cy="2688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573110" y="5147816"/>
            <a:ext cx="2885090" cy="646331"/>
          </a:xfrm>
          <a:prstGeom prst="rect">
            <a:avLst/>
          </a:prstGeom>
        </p:spPr>
        <p:txBody>
          <a:bodyPr wrap="square">
            <a:spAutoFit/>
          </a:bodyPr>
          <a:lstStyle/>
          <a:p>
            <a:r>
              <a:rPr lang="en-US" sz="1200" dirty="0"/>
              <a:t>http://addicted2success.com/quotes/22-inspirational-strength-courage-quotes-to-build-you-up/</a:t>
            </a:r>
          </a:p>
        </p:txBody>
      </p:sp>
      <p:sp>
        <p:nvSpPr>
          <p:cNvPr id="9" name="TextBox 8"/>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5794147"/>
            <a:ext cx="18954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EB788BF1-8929-A543-AE20-D6BB6422DF8A}" type="slidenum">
              <a:rPr lang="en-US" smtClean="0"/>
              <a:pPr/>
              <a:t>33</a:t>
            </a:fld>
            <a:endParaRPr lang="en-US"/>
          </a:p>
        </p:txBody>
      </p:sp>
    </p:spTree>
    <p:extLst>
      <p:ext uri="{BB962C8B-B14F-4D97-AF65-F5344CB8AC3E}">
        <p14:creationId xmlns:p14="http://schemas.microsoft.com/office/powerpoint/2010/main" val="4105667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56" y="914400"/>
            <a:ext cx="7024744" cy="722864"/>
          </a:xfrm>
        </p:spPr>
        <p:txBody>
          <a:bodyPr/>
          <a:lstStyle/>
          <a:p>
            <a:pPr algn="ctr"/>
            <a:r>
              <a:rPr lang="en-US" dirty="0" smtClean="0"/>
              <a:t>Would </a:t>
            </a:r>
            <a:r>
              <a:rPr lang="en-US" dirty="0"/>
              <a:t>y</a:t>
            </a:r>
            <a:r>
              <a:rPr lang="en-US" dirty="0" smtClean="0"/>
              <a:t>ou </a:t>
            </a:r>
            <a:r>
              <a:rPr lang="en-US" dirty="0"/>
              <a:t>r</a:t>
            </a:r>
            <a:r>
              <a:rPr lang="en-US" dirty="0" smtClean="0"/>
              <a:t>ather…</a:t>
            </a:r>
            <a:endParaRPr lang="en-US" dirty="0"/>
          </a:p>
        </p:txBody>
      </p:sp>
      <p:sp>
        <p:nvSpPr>
          <p:cNvPr id="3" name="Content Placeholder 2"/>
          <p:cNvSpPr>
            <a:spLocks noGrp="1"/>
          </p:cNvSpPr>
          <p:nvPr>
            <p:ph sz="quarter" idx="13"/>
          </p:nvPr>
        </p:nvSpPr>
        <p:spPr>
          <a:xfrm>
            <a:off x="1029278" y="1821127"/>
            <a:ext cx="3419856" cy="3493008"/>
          </a:xfrm>
        </p:spPr>
        <p:txBody>
          <a:bodyPr/>
          <a:lstStyle/>
          <a:p>
            <a:pPr marL="0" indent="0">
              <a:buNone/>
            </a:pPr>
            <a:r>
              <a:rPr lang="en-US" dirty="0"/>
              <a:t>l</a:t>
            </a:r>
            <a:r>
              <a:rPr lang="en-US" dirty="0" smtClean="0"/>
              <a:t>ive without music?</a:t>
            </a:r>
            <a:endParaRPr lang="en-US" dirty="0"/>
          </a:p>
        </p:txBody>
      </p:sp>
      <p:sp>
        <p:nvSpPr>
          <p:cNvPr id="4" name="Content Placeholder 3"/>
          <p:cNvSpPr>
            <a:spLocks noGrp="1"/>
          </p:cNvSpPr>
          <p:nvPr>
            <p:ph sz="quarter" idx="14"/>
          </p:nvPr>
        </p:nvSpPr>
        <p:spPr>
          <a:xfrm>
            <a:off x="4668800" y="1821127"/>
            <a:ext cx="3865600" cy="998273"/>
          </a:xfrm>
        </p:spPr>
        <p:txBody>
          <a:bodyPr/>
          <a:lstStyle/>
          <a:p>
            <a:pPr marL="0" indent="0">
              <a:buNone/>
            </a:pPr>
            <a:r>
              <a:rPr lang="en-US" dirty="0"/>
              <a:t>l</a:t>
            </a:r>
            <a:r>
              <a:rPr lang="en-US" dirty="0" smtClean="0"/>
              <a:t>ive without television?</a:t>
            </a:r>
            <a:endParaRPr lang="en-US" dirty="0"/>
          </a:p>
        </p:txBody>
      </p:sp>
      <p:pic>
        <p:nvPicPr>
          <p:cNvPr id="4098" name="Picture 2" descr="http://imshopping.rediff.com/imgshop/800-800/shopping/pixs/12705/t/tv_balloon._samsung-40f5500-led-televisio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616" b="84290" l="0" r="100000"/>
                    </a14:imgEffect>
                  </a14:imgLayer>
                </a14:imgProps>
              </a:ext>
              <a:ext uri="{28A0092B-C50C-407E-A947-70E740481C1C}">
                <a14:useLocalDpi xmlns:a14="http://schemas.microsoft.com/office/drawing/2010/main" val="0"/>
              </a:ext>
            </a:extLst>
          </a:blip>
          <a:srcRect/>
          <a:stretch>
            <a:fillRect/>
          </a:stretch>
        </p:blipFill>
        <p:spPr bwMode="auto">
          <a:xfrm>
            <a:off x="4084809" y="1954924"/>
            <a:ext cx="4449591" cy="42566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kenrockwell.com/apple/images/ipod-touch-4g/ipod-touch-4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56" y="2590800"/>
            <a:ext cx="2659938" cy="34405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5635290"/>
            <a:ext cx="18954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34</a:t>
            </a:fld>
            <a:endParaRPr lang="en-US"/>
          </a:p>
        </p:txBody>
      </p:sp>
    </p:spTree>
    <p:extLst>
      <p:ext uri="{BB962C8B-B14F-4D97-AF65-F5344CB8AC3E}">
        <p14:creationId xmlns:p14="http://schemas.microsoft.com/office/powerpoint/2010/main" val="13669632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2" y="908535"/>
            <a:ext cx="7024744" cy="724936"/>
          </a:xfrm>
        </p:spPr>
        <p:txBody>
          <a:bodyPr/>
          <a:lstStyle/>
          <a:p>
            <a:r>
              <a:rPr lang="en-US" dirty="0" smtClean="0"/>
              <a:t>Would You Rather…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7146849"/>
              </p:ext>
            </p:extLst>
          </p:nvPr>
        </p:nvGraphicFramePr>
        <p:xfrm>
          <a:off x="1514544" y="1828800"/>
          <a:ext cx="6410256" cy="4267200"/>
        </p:xfrm>
        <a:graphic>
          <a:graphicData uri="http://schemas.openxmlformats.org/drawingml/2006/table">
            <a:tbl>
              <a:tblPr firstRow="1" bandRow="1">
                <a:tableStyleId>{5C22544A-7EE6-4342-B048-85BDC9FD1C3A}</a:tableStyleId>
              </a:tblPr>
              <a:tblGrid>
                <a:gridCol w="6410256">
                  <a:extLst>
                    <a:ext uri="{9D8B030D-6E8A-4147-A177-3AD203B41FA5}">
                      <a16:colId xmlns:a16="http://schemas.microsoft.com/office/drawing/2014/main" val="20000"/>
                    </a:ext>
                  </a:extLst>
                </a:gridCol>
              </a:tblGrid>
              <a:tr h="2969256">
                <a:tc>
                  <a:txBody>
                    <a:bodyPr/>
                    <a:lstStyle/>
                    <a:p>
                      <a:r>
                        <a:rPr lang="en-US" sz="2800" dirty="0" smtClean="0"/>
                        <a:t>Draw</a:t>
                      </a:r>
                    </a:p>
                    <a:p>
                      <a:endParaRPr lang="en-US" dirty="0" smtClean="0"/>
                    </a:p>
                    <a:p>
                      <a:endParaRPr lang="en-US" dirty="0" smtClean="0"/>
                    </a:p>
                    <a:p>
                      <a:endParaRPr lang="en-US" dirty="0" smtClean="0"/>
                    </a:p>
                  </a:txBody>
                  <a:tcPr marL="75300" marR="75300"/>
                </a:tc>
                <a:extLst>
                  <a:ext uri="{0D108BD9-81ED-4DB2-BD59-A6C34878D82A}">
                    <a16:rowId xmlns:a16="http://schemas.microsoft.com/office/drawing/2014/main" val="10000"/>
                  </a:ext>
                </a:extLst>
              </a:tr>
              <a:tr h="1297944">
                <a:tc>
                  <a:txBody>
                    <a:bodyPr/>
                    <a:lstStyle/>
                    <a:p>
                      <a:r>
                        <a:rPr lang="en-US" sz="2400" dirty="0" smtClean="0"/>
                        <a:t>Complete the sentence</a:t>
                      </a:r>
                      <a:r>
                        <a:rPr lang="en-US" sz="2400" baseline="0" dirty="0" smtClean="0"/>
                        <a:t> frame:</a:t>
                      </a:r>
                    </a:p>
                    <a:p>
                      <a:r>
                        <a:rPr lang="en-US" sz="2400" baseline="0" dirty="0" smtClean="0"/>
                        <a:t>I would like to have a _________________________________.</a:t>
                      </a:r>
                      <a:endParaRPr lang="en-US" sz="2400" dirty="0"/>
                    </a:p>
                  </a:txBody>
                  <a:tcPr marL="75300" marR="75300"/>
                </a:tc>
                <a:extLst>
                  <a:ext uri="{0D108BD9-81ED-4DB2-BD59-A6C34878D82A}">
                    <a16:rowId xmlns:a16="http://schemas.microsoft.com/office/drawing/2014/main" val="10001"/>
                  </a:ext>
                </a:extLst>
              </a:tr>
            </a:tbl>
          </a:graphicData>
        </a:graphic>
      </p:graphicFrame>
      <p:sp>
        <p:nvSpPr>
          <p:cNvPr id="5" name="Oval 4"/>
          <p:cNvSpPr/>
          <p:nvPr/>
        </p:nvSpPr>
        <p:spPr>
          <a:xfrm>
            <a:off x="5257800" y="-2"/>
            <a:ext cx="2362200" cy="6069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Kindergarten</a:t>
            </a:r>
            <a:endParaRPr lang="en-US" dirty="0"/>
          </a:p>
        </p:txBody>
      </p:sp>
      <p:sp>
        <p:nvSpPr>
          <p:cNvPr id="3" name="Slide Number Placeholder 2"/>
          <p:cNvSpPr>
            <a:spLocks noGrp="1"/>
          </p:cNvSpPr>
          <p:nvPr>
            <p:ph type="sldNum" sz="quarter" idx="12"/>
          </p:nvPr>
        </p:nvSpPr>
        <p:spPr/>
        <p:txBody>
          <a:bodyPr/>
          <a:lstStyle/>
          <a:p>
            <a:fld id="{EB788BF1-8929-A543-AE20-D6BB6422DF8A}" type="slidenum">
              <a:rPr lang="en-US" smtClean="0"/>
              <a:pPr/>
              <a:t>35</a:t>
            </a:fld>
            <a:endParaRPr lang="en-US"/>
          </a:p>
        </p:txBody>
      </p:sp>
    </p:spTree>
    <p:extLst>
      <p:ext uri="{BB962C8B-B14F-4D97-AF65-F5344CB8AC3E}">
        <p14:creationId xmlns:p14="http://schemas.microsoft.com/office/powerpoint/2010/main" val="2027335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990600"/>
          </a:xfrm>
        </p:spPr>
        <p:txBody>
          <a:bodyPr/>
          <a:lstStyle/>
          <a:p>
            <a:r>
              <a:rPr lang="en-US" dirty="0" smtClean="0"/>
              <a:t>Would You Rather…</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36219220"/>
              </p:ext>
            </p:extLst>
          </p:nvPr>
        </p:nvGraphicFramePr>
        <p:xfrm>
          <a:off x="914400" y="1524001"/>
          <a:ext cx="7239000" cy="4754269"/>
        </p:xfrm>
        <a:graphic>
          <a:graphicData uri="http://schemas.openxmlformats.org/drawingml/2006/table">
            <a:tbl>
              <a:tblPr firstRow="1" bandRow="1">
                <a:tableStyleId>{5C22544A-7EE6-4342-B048-85BDC9FD1C3A}</a:tableStyleId>
              </a:tblPr>
              <a:tblGrid>
                <a:gridCol w="7239000">
                  <a:extLst>
                    <a:ext uri="{9D8B030D-6E8A-4147-A177-3AD203B41FA5}">
                      <a16:colId xmlns:a16="http://schemas.microsoft.com/office/drawing/2014/main" val="20000"/>
                    </a:ext>
                  </a:extLst>
                </a:gridCol>
              </a:tblGrid>
              <a:tr h="2728570">
                <a:tc>
                  <a:txBody>
                    <a:bodyPr/>
                    <a:lstStyle/>
                    <a:p>
                      <a:r>
                        <a:rPr lang="en-US" dirty="0" smtClean="0"/>
                        <a:t>Draw</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marL="75300" marR="75300"/>
                </a:tc>
                <a:extLst>
                  <a:ext uri="{0D108BD9-81ED-4DB2-BD59-A6C34878D82A}">
                    <a16:rowId xmlns:a16="http://schemas.microsoft.com/office/drawing/2014/main" val="10000"/>
                  </a:ext>
                </a:extLst>
              </a:tr>
              <a:tr h="1919629">
                <a:tc>
                  <a:txBody>
                    <a:bodyPr/>
                    <a:lstStyle/>
                    <a:p>
                      <a:endParaRPr lang="en-US" dirty="0" smtClean="0"/>
                    </a:p>
                    <a:p>
                      <a:r>
                        <a:rPr lang="en-US" dirty="0" smtClean="0"/>
                        <a:t>I really want a pet________________ because_________________.</a:t>
                      </a:r>
                    </a:p>
                    <a:p>
                      <a:r>
                        <a:rPr lang="en-US" dirty="0" smtClean="0"/>
                        <a:t>I think it would be ___________________________________________.</a:t>
                      </a:r>
                    </a:p>
                    <a:p>
                      <a:r>
                        <a:rPr lang="en-US" dirty="0" smtClean="0"/>
                        <a:t>I would love to have _________________________________________.</a:t>
                      </a:r>
                    </a:p>
                    <a:p>
                      <a:endParaRPr lang="en-US" dirty="0"/>
                    </a:p>
                  </a:txBody>
                  <a:tcPr marL="75300" marR="75300"/>
                </a:tc>
                <a:extLst>
                  <a:ext uri="{0D108BD9-81ED-4DB2-BD59-A6C34878D82A}">
                    <a16:rowId xmlns:a16="http://schemas.microsoft.com/office/drawing/2014/main" val="10001"/>
                  </a:ext>
                </a:extLst>
              </a:tr>
            </a:tbl>
          </a:graphicData>
        </a:graphic>
      </p:graphicFrame>
      <p:sp>
        <p:nvSpPr>
          <p:cNvPr id="6" name="Oval 5"/>
          <p:cNvSpPr/>
          <p:nvPr/>
        </p:nvSpPr>
        <p:spPr>
          <a:xfrm>
            <a:off x="5486400" y="0"/>
            <a:ext cx="19812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1st Grade</a:t>
            </a:r>
            <a:endParaRPr lang="en-US" dirty="0"/>
          </a:p>
        </p:txBody>
      </p:sp>
      <p:sp>
        <p:nvSpPr>
          <p:cNvPr id="3" name="Slide Number Placeholder 2"/>
          <p:cNvSpPr>
            <a:spLocks noGrp="1"/>
          </p:cNvSpPr>
          <p:nvPr>
            <p:ph type="sldNum" sz="quarter" idx="12"/>
          </p:nvPr>
        </p:nvSpPr>
        <p:spPr/>
        <p:txBody>
          <a:bodyPr/>
          <a:lstStyle/>
          <a:p>
            <a:fld id="{EB788BF1-8929-A543-AE20-D6BB6422DF8A}" type="slidenum">
              <a:rPr lang="en-US" smtClean="0"/>
              <a:pPr/>
              <a:t>36</a:t>
            </a:fld>
            <a:endParaRPr lang="en-US"/>
          </a:p>
        </p:txBody>
      </p:sp>
    </p:spTree>
    <p:extLst>
      <p:ext uri="{BB962C8B-B14F-4D97-AF65-F5344CB8AC3E}">
        <p14:creationId xmlns:p14="http://schemas.microsoft.com/office/powerpoint/2010/main" val="2737671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5777"/>
            <a:ext cx="7024744" cy="819955"/>
          </a:xfrm>
        </p:spPr>
        <p:txBody>
          <a:bodyPr>
            <a:normAutofit fontScale="90000"/>
          </a:bodyPr>
          <a:lstStyle/>
          <a:p>
            <a:pPr algn="ctr"/>
            <a:r>
              <a:rPr lang="en-US" b="1" dirty="0" smtClean="0"/>
              <a:t/>
            </a:r>
            <a:br>
              <a:rPr lang="en-US" b="1" dirty="0" smtClean="0"/>
            </a:br>
            <a:r>
              <a:rPr lang="en-US" b="1" dirty="0" smtClean="0"/>
              <a:t>Opinion Strategies on Illinois Literacy in Action</a:t>
            </a:r>
            <a:endParaRPr lang="en-US" b="1" dirty="0"/>
          </a:p>
        </p:txBody>
      </p:sp>
      <p:sp>
        <p:nvSpPr>
          <p:cNvPr id="5" name="TextBox 4"/>
          <p:cNvSpPr txBox="1"/>
          <p:nvPr/>
        </p:nvSpPr>
        <p:spPr>
          <a:xfrm>
            <a:off x="5416474" y="0"/>
            <a:ext cx="2404335" cy="523220"/>
          </a:xfrm>
          <a:prstGeom prst="rect">
            <a:avLst/>
          </a:prstGeom>
          <a:noFill/>
        </p:spPr>
        <p:txBody>
          <a:bodyPr wrap="square" rtlCol="0">
            <a:spAutoFit/>
          </a:bodyPr>
          <a:lstStyle/>
          <a:p>
            <a:r>
              <a:rPr lang="en-US" sz="2800" b="1" dirty="0" smtClean="0">
                <a:solidFill>
                  <a:schemeClr val="bg1"/>
                </a:solidFill>
              </a:rPr>
              <a:t>K-5 Opinion</a:t>
            </a:r>
            <a:endParaRPr lang="en-US" sz="2800" b="1" dirty="0">
              <a:solidFill>
                <a:schemeClr val="bg1"/>
              </a:solidFill>
            </a:endParaRPr>
          </a:p>
        </p:txBody>
      </p:sp>
      <p:sp>
        <p:nvSpPr>
          <p:cNvPr id="3" name="Content Placeholder 2"/>
          <p:cNvSpPr>
            <a:spLocks noGrp="1"/>
          </p:cNvSpPr>
          <p:nvPr>
            <p:ph idx="1"/>
          </p:nvPr>
        </p:nvSpPr>
        <p:spPr>
          <a:xfrm>
            <a:off x="1108935" y="1915732"/>
            <a:ext cx="7058809" cy="4069298"/>
          </a:xfrm>
        </p:spPr>
        <p:txBody>
          <a:bodyPr>
            <a:normAutofit lnSpcReduction="10000"/>
          </a:bodyPr>
          <a:lstStyle/>
          <a:p>
            <a:pPr marL="68580" indent="0">
              <a:buNone/>
            </a:pPr>
            <a:endParaRPr lang="en-US" b="1" dirty="0" smtClean="0"/>
          </a:p>
          <a:p>
            <a:pPr marL="68580" indent="0">
              <a:buNone/>
            </a:pPr>
            <a:r>
              <a:rPr lang="en-US" b="1" dirty="0" smtClean="0"/>
              <a:t>Which Silverware? – Grades K-2</a:t>
            </a:r>
            <a:endParaRPr lang="en-US" b="1" dirty="0" smtClean="0">
              <a:hlinkClick r:id="rId3"/>
            </a:endParaRPr>
          </a:p>
          <a:p>
            <a:r>
              <a:rPr lang="en-US" dirty="0" smtClean="0">
                <a:hlinkClick r:id="rId4"/>
              </a:rPr>
              <a:t>www.illinoisliteracyinaction.org</a:t>
            </a:r>
            <a:r>
              <a:rPr lang="en-US" dirty="0" smtClean="0"/>
              <a:t>:  Click on grade level and then writing.  Click on  strategies for Standard #1.</a:t>
            </a:r>
          </a:p>
          <a:p>
            <a:pPr marL="68580" indent="0">
              <a:buNone/>
            </a:pPr>
            <a:endParaRPr lang="en-US" dirty="0"/>
          </a:p>
          <a:p>
            <a:pPr marL="68580" indent="0">
              <a:buNone/>
            </a:pPr>
            <a:r>
              <a:rPr lang="en-US" b="1" dirty="0" smtClean="0"/>
              <a:t>Color Coding – Grades 3-5</a:t>
            </a:r>
            <a:endParaRPr lang="en-US" dirty="0"/>
          </a:p>
          <a:p>
            <a:r>
              <a:rPr lang="en-US" dirty="0">
                <a:hlinkClick r:id="rId4"/>
              </a:rPr>
              <a:t>www.illinoisliteracyinaction.org</a:t>
            </a:r>
            <a:r>
              <a:rPr lang="en-US" dirty="0"/>
              <a:t>:  Click on grade level </a:t>
            </a:r>
            <a:r>
              <a:rPr lang="en-US" dirty="0" smtClean="0"/>
              <a:t>and then writing.  Click on strategies </a:t>
            </a:r>
            <a:r>
              <a:rPr lang="en-US" dirty="0"/>
              <a:t>for Standard #1.</a:t>
            </a:r>
          </a:p>
          <a:p>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37</a:t>
            </a:fld>
            <a:endParaRPr lang="en-US"/>
          </a:p>
        </p:txBody>
      </p:sp>
    </p:spTree>
    <p:extLst>
      <p:ext uri="{BB962C8B-B14F-4D97-AF65-F5344CB8AC3E}">
        <p14:creationId xmlns:p14="http://schemas.microsoft.com/office/powerpoint/2010/main" val="1277200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06" y="914400"/>
            <a:ext cx="8141594" cy="914400"/>
          </a:xfrm>
        </p:spPr>
        <p:txBody>
          <a:bodyPr>
            <a:normAutofit fontScale="90000"/>
          </a:bodyPr>
          <a:lstStyle/>
          <a:p>
            <a:r>
              <a:rPr lang="en-US" b="1" dirty="0" smtClean="0"/>
              <a:t>Argument Writing:</a:t>
            </a:r>
            <a:br>
              <a:rPr lang="en-US" b="1" dirty="0" smtClean="0"/>
            </a:br>
            <a:r>
              <a:rPr lang="en-US" b="1" dirty="0" smtClean="0"/>
              <a:t>Grades 6-12 and Content Area</a:t>
            </a:r>
            <a:endParaRPr lang="en-US" b="1" dirty="0"/>
          </a:p>
        </p:txBody>
      </p:sp>
      <p:sp>
        <p:nvSpPr>
          <p:cNvPr id="3" name="Content Placeholder 2"/>
          <p:cNvSpPr>
            <a:spLocks noGrp="1"/>
          </p:cNvSpPr>
          <p:nvPr>
            <p:ph idx="1"/>
          </p:nvPr>
        </p:nvSpPr>
        <p:spPr>
          <a:xfrm>
            <a:off x="545206" y="1981200"/>
            <a:ext cx="8001000" cy="4267200"/>
          </a:xfrm>
          <a:solidFill>
            <a:schemeClr val="bg1"/>
          </a:solidFill>
        </p:spPr>
        <p:txBody>
          <a:bodyPr>
            <a:normAutofit fontScale="62500" lnSpcReduction="20000"/>
          </a:bodyPr>
          <a:lstStyle/>
          <a:p>
            <a:r>
              <a:rPr lang="en-US" sz="3600" dirty="0" smtClean="0"/>
              <a:t>Definition</a:t>
            </a:r>
          </a:p>
          <a:p>
            <a:pPr marL="68580" indent="0">
              <a:buNone/>
            </a:pPr>
            <a:endParaRPr lang="en-US" sz="3600" dirty="0" smtClean="0"/>
          </a:p>
          <a:p>
            <a:r>
              <a:rPr lang="en-US" sz="3600" dirty="0" smtClean="0"/>
              <a:t>Model</a:t>
            </a:r>
            <a:r>
              <a:rPr lang="en-US" sz="3600" dirty="0"/>
              <a:t>, Model, Model </a:t>
            </a:r>
            <a:endParaRPr lang="en-US" sz="3600" dirty="0" smtClean="0"/>
          </a:p>
          <a:p>
            <a:pPr marL="0" indent="0">
              <a:buNone/>
            </a:pPr>
            <a:r>
              <a:rPr lang="en-US" sz="3600" dirty="0" smtClean="0"/>
              <a:t>	Mentor Texts</a:t>
            </a:r>
          </a:p>
          <a:p>
            <a:pPr lvl="5" indent="-342900"/>
            <a:r>
              <a:rPr lang="en-US" sz="2000" dirty="0" smtClean="0"/>
              <a:t>Teacher </a:t>
            </a:r>
            <a:r>
              <a:rPr lang="en-US" sz="2000" dirty="0"/>
              <a:t>Samples</a:t>
            </a:r>
          </a:p>
          <a:p>
            <a:pPr lvl="5" indent="-342900"/>
            <a:r>
              <a:rPr lang="en-US" sz="2000" dirty="0"/>
              <a:t>Picture Books, etc..</a:t>
            </a:r>
          </a:p>
          <a:p>
            <a:pPr lvl="5" indent="-342900"/>
            <a:r>
              <a:rPr lang="en-US" sz="2000" dirty="0"/>
              <a:t>Student Writing Samples</a:t>
            </a:r>
            <a:endParaRPr lang="en-US" dirty="0"/>
          </a:p>
          <a:p>
            <a:pPr marL="0" indent="0">
              <a:buNone/>
            </a:pPr>
            <a:endParaRPr lang="en-US" sz="3600" dirty="0"/>
          </a:p>
          <a:p>
            <a:pPr marL="68580" indent="0">
              <a:buNone/>
            </a:pPr>
            <a:endParaRPr lang="en-US" sz="3600" dirty="0" smtClean="0"/>
          </a:p>
          <a:p>
            <a:r>
              <a:rPr lang="en-US" sz="3600" dirty="0" smtClean="0"/>
              <a:t>Graphic Organizers/Structures </a:t>
            </a:r>
          </a:p>
          <a:p>
            <a:pPr marL="0" indent="0">
              <a:buNone/>
            </a:pPr>
            <a:r>
              <a:rPr lang="en-US" sz="3600" dirty="0"/>
              <a:t>	</a:t>
            </a:r>
            <a:endParaRPr lang="en-US" sz="3600" dirty="0" smtClean="0"/>
          </a:p>
          <a:p>
            <a:r>
              <a:rPr lang="en-US" sz="3600" dirty="0" smtClean="0"/>
              <a:t>Strategies</a:t>
            </a:r>
          </a:p>
          <a:p>
            <a:pPr marL="0" indent="0">
              <a:buNone/>
            </a:pPr>
            <a:endParaRPr lang="en-US" dirty="0" smtClean="0"/>
          </a:p>
          <a:p>
            <a:pPr marL="0" indent="0">
              <a:buNone/>
            </a:pPr>
            <a:r>
              <a:rPr lang="en-US" dirty="0" smtClean="0"/>
              <a:t>	</a:t>
            </a:r>
            <a:r>
              <a:rPr lang="en-US" dirty="0"/>
              <a:t>	</a:t>
            </a:r>
          </a:p>
        </p:txBody>
      </p:sp>
      <p:sp>
        <p:nvSpPr>
          <p:cNvPr id="4" name="Rectangle 3"/>
          <p:cNvSpPr/>
          <p:nvPr/>
        </p:nvSpPr>
        <p:spPr>
          <a:xfrm>
            <a:off x="4953000" y="0"/>
            <a:ext cx="2819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Standard #1</a:t>
            </a:r>
            <a:endParaRPr lang="en-US" sz="28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2743199"/>
            <a:ext cx="1362075" cy="92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331182"/>
            <a:ext cx="1371600" cy="91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310" y="4419600"/>
            <a:ext cx="1359090" cy="79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38</a:t>
            </a:fld>
            <a:endParaRPr lang="en-US"/>
          </a:p>
        </p:txBody>
      </p:sp>
    </p:spTree>
    <p:extLst>
      <p:ext uri="{BB962C8B-B14F-4D97-AF65-F5344CB8AC3E}">
        <p14:creationId xmlns:p14="http://schemas.microsoft.com/office/powerpoint/2010/main" val="1806339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324"/>
            <a:ext cx="8297035" cy="1143000"/>
          </a:xfrm>
        </p:spPr>
        <p:txBody>
          <a:bodyPr>
            <a:normAutofit fontScale="90000"/>
          </a:bodyPr>
          <a:lstStyle/>
          <a:p>
            <a:pPr algn="ctr"/>
            <a:r>
              <a:rPr lang="en-US" dirty="0" smtClean="0"/>
              <a:t/>
            </a:r>
            <a:br>
              <a:rPr lang="en-US" dirty="0" smtClean="0"/>
            </a:br>
            <a:r>
              <a:rPr lang="en-US" dirty="0" smtClean="0"/>
              <a:t>What is Argument  Writing?</a:t>
            </a:r>
            <a:endParaRPr lang="en-US" dirty="0"/>
          </a:p>
        </p:txBody>
      </p:sp>
      <p:sp>
        <p:nvSpPr>
          <p:cNvPr id="3" name="Content Placeholder 2"/>
          <p:cNvSpPr>
            <a:spLocks noGrp="1"/>
          </p:cNvSpPr>
          <p:nvPr>
            <p:ph idx="1"/>
          </p:nvPr>
        </p:nvSpPr>
        <p:spPr>
          <a:xfrm>
            <a:off x="1043492" y="2323653"/>
            <a:ext cx="6777317" cy="1943548"/>
          </a:xfrm>
        </p:spPr>
        <p:txBody>
          <a:bodyPr>
            <a:normAutofit/>
          </a:bodyPr>
          <a:lstStyle/>
          <a:p>
            <a:endParaRPr lang="en-US" dirty="0" smtClean="0"/>
          </a:p>
          <a:p>
            <a:endParaRPr lang="en-US" dirty="0"/>
          </a:p>
          <a:p>
            <a:endParaRPr lang="en-US" dirty="0" smtClean="0"/>
          </a:p>
          <a:p>
            <a:endParaRPr lang="en-US" dirty="0" smtClean="0"/>
          </a:p>
          <a:p>
            <a:pPr marL="68580" indent="0">
              <a:buNone/>
            </a:pPr>
            <a:endParaRPr lang="en-US" dirty="0"/>
          </a:p>
          <a:p>
            <a:endParaRPr lang="en-US" dirty="0" smtClean="0"/>
          </a:p>
          <a:p>
            <a:endParaRPr lang="en-US" dirty="0"/>
          </a:p>
          <a:p>
            <a:pPr marL="0" indent="0">
              <a:buNone/>
            </a:pPr>
            <a:endParaRPr lang="en-US" dirty="0" smtClean="0"/>
          </a:p>
          <a:p>
            <a:pPr marL="0" indent="0">
              <a:buNone/>
            </a:pPr>
            <a:endParaRPr lang="en-US" altLang="en-US" dirty="0"/>
          </a:p>
          <a:p>
            <a:pPr marL="0" indent="0">
              <a:buNone/>
            </a:pPr>
            <a:endParaRPr lang="en-US" altLang="en-US" dirty="0"/>
          </a:p>
          <a:p>
            <a:endParaRPr lang="en-US" dirty="0" smtClean="0"/>
          </a:p>
        </p:txBody>
      </p:sp>
      <p:sp>
        <p:nvSpPr>
          <p:cNvPr id="4" name="Rectangle 3"/>
          <p:cNvSpPr/>
          <p:nvPr/>
        </p:nvSpPr>
        <p:spPr>
          <a:xfrm>
            <a:off x="646386" y="1566951"/>
            <a:ext cx="7696200" cy="2246769"/>
          </a:xfrm>
          <a:prstGeom prst="rect">
            <a:avLst/>
          </a:prstGeom>
        </p:spPr>
        <p:txBody>
          <a:bodyPr wrap="square">
            <a:spAutoFit/>
          </a:bodyPr>
          <a:lstStyle/>
          <a:p>
            <a:r>
              <a:rPr lang="en-US" sz="2800" dirty="0"/>
              <a:t>An argument’s intent is to make a point or claim and substantiate it with evidence. </a:t>
            </a:r>
            <a:endParaRPr lang="en-US" sz="2800" dirty="0" smtClean="0"/>
          </a:p>
          <a:p>
            <a:endParaRPr lang="en-US" sz="2800" dirty="0"/>
          </a:p>
          <a:p>
            <a:r>
              <a:rPr lang="en-US" sz="2800" dirty="0" smtClean="0"/>
              <a:t>Arguments have </a:t>
            </a:r>
            <a:r>
              <a:rPr lang="en-US" sz="2800" dirty="0"/>
              <a:t>a variety of purposes, not all of which are aimed at </a:t>
            </a:r>
            <a:r>
              <a:rPr lang="en-US" sz="2800" dirty="0" smtClean="0"/>
              <a:t>winning.</a:t>
            </a:r>
            <a:endParaRPr lang="en-US" sz="2800" b="1" dirty="0">
              <a:solidFill>
                <a:srgbClr val="FF0000"/>
              </a:solidFill>
            </a:endParaRPr>
          </a:p>
        </p:txBody>
      </p:sp>
      <p:sp>
        <p:nvSpPr>
          <p:cNvPr id="6" name="TextBox 5"/>
          <p:cNvSpPr txBox="1"/>
          <p:nvPr/>
        </p:nvSpPr>
        <p:spPr>
          <a:xfrm>
            <a:off x="914400" y="5447776"/>
            <a:ext cx="6906409" cy="523220"/>
          </a:xfrm>
          <a:prstGeom prst="rect">
            <a:avLst/>
          </a:prstGeom>
          <a:noFill/>
        </p:spPr>
        <p:txBody>
          <a:bodyPr wrap="square" rtlCol="0">
            <a:spAutoFit/>
          </a:bodyPr>
          <a:lstStyle/>
          <a:p>
            <a:r>
              <a:rPr lang="en-US" sz="2800" b="1" dirty="0" smtClean="0">
                <a:solidFill>
                  <a:srgbClr val="FF0000"/>
                </a:solidFill>
              </a:rPr>
              <a:t>Do the students?</a:t>
            </a:r>
            <a:endParaRPr lang="en-US" sz="2800" b="1" dirty="0">
              <a:solidFill>
                <a:srgbClr val="FF0000"/>
              </a:solidFill>
            </a:endParaRPr>
          </a:p>
        </p:txBody>
      </p:sp>
      <p:sp>
        <p:nvSpPr>
          <p:cNvPr id="7" name="TextBox 6"/>
          <p:cNvSpPr txBox="1"/>
          <p:nvPr/>
        </p:nvSpPr>
        <p:spPr>
          <a:xfrm>
            <a:off x="914400" y="4114800"/>
            <a:ext cx="6781800" cy="954107"/>
          </a:xfrm>
          <a:prstGeom prst="rect">
            <a:avLst/>
          </a:prstGeom>
          <a:noFill/>
        </p:spPr>
        <p:txBody>
          <a:bodyPr wrap="square" rtlCol="0">
            <a:spAutoFit/>
          </a:bodyPr>
          <a:lstStyle/>
          <a:p>
            <a:r>
              <a:rPr lang="en-US" sz="2800" b="1" dirty="0" smtClean="0">
                <a:solidFill>
                  <a:srgbClr val="FF0000"/>
                </a:solidFill>
              </a:rPr>
              <a:t>Do the teachers in your building know the language of Standard #1?</a:t>
            </a:r>
            <a:endParaRPr lang="en-US" sz="2400" b="1" dirty="0">
              <a:solidFill>
                <a:srgbClr val="FF0000"/>
              </a:solidFill>
            </a:endParaRPr>
          </a:p>
        </p:txBody>
      </p:sp>
      <p:sp>
        <p:nvSpPr>
          <p:cNvPr id="5" name="Rectangle 4"/>
          <p:cNvSpPr/>
          <p:nvPr/>
        </p:nvSpPr>
        <p:spPr>
          <a:xfrm>
            <a:off x="6934200" y="5709386"/>
            <a:ext cx="1628902" cy="65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Glossary</a:t>
            </a:r>
          </a:p>
          <a:p>
            <a:pPr algn="ctr"/>
            <a:r>
              <a:rPr lang="en-US" b="1" dirty="0" smtClean="0"/>
              <a:t>Handout</a:t>
            </a:r>
            <a:endParaRPr lang="en-US" b="1" dirty="0"/>
          </a:p>
        </p:txBody>
      </p:sp>
      <p:sp>
        <p:nvSpPr>
          <p:cNvPr id="8" name="Slide Number Placeholder 7"/>
          <p:cNvSpPr>
            <a:spLocks noGrp="1"/>
          </p:cNvSpPr>
          <p:nvPr>
            <p:ph type="sldNum" sz="quarter" idx="12"/>
          </p:nvPr>
        </p:nvSpPr>
        <p:spPr/>
        <p:txBody>
          <a:bodyPr/>
          <a:lstStyle/>
          <a:p>
            <a:fld id="{EB788BF1-8929-A543-AE20-D6BB6422DF8A}" type="slidenum">
              <a:rPr lang="en-US" smtClean="0"/>
              <a:pPr/>
              <a:t>39</a:t>
            </a:fld>
            <a:endParaRPr lang="en-US"/>
          </a:p>
        </p:txBody>
      </p:sp>
    </p:spTree>
    <p:extLst>
      <p:ext uri="{BB962C8B-B14F-4D97-AF65-F5344CB8AC3E}">
        <p14:creationId xmlns:p14="http://schemas.microsoft.com/office/powerpoint/2010/main" val="396947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41610"/>
            <a:ext cx="7848600" cy="1029736"/>
          </a:xfrm>
        </p:spPr>
        <p:txBody>
          <a:bodyPr>
            <a:normAutofit fontScale="90000"/>
          </a:bodyPr>
          <a:lstStyle/>
          <a:p>
            <a:pPr algn="ctr"/>
            <a:r>
              <a:rPr lang="en-US" sz="4400" b="1" dirty="0" smtClean="0"/>
              <a:t>Writing Matters:  </a:t>
            </a:r>
            <a:r>
              <a:rPr lang="en-US" dirty="0" smtClean="0"/>
              <a:t/>
            </a:r>
            <a:br>
              <a:rPr lang="en-US" dirty="0" smtClean="0"/>
            </a:br>
            <a:r>
              <a:rPr lang="en-US" dirty="0" smtClean="0"/>
              <a:t>Year 2  ELA Foundational Services</a:t>
            </a:r>
            <a:endParaRPr lang="en-US" dirty="0"/>
          </a:p>
        </p:txBody>
      </p:sp>
      <p:grpSp>
        <p:nvGrpSpPr>
          <p:cNvPr id="14" name="Group 13"/>
          <p:cNvGrpSpPr/>
          <p:nvPr/>
        </p:nvGrpSpPr>
        <p:grpSpPr>
          <a:xfrm>
            <a:off x="551143" y="2846275"/>
            <a:ext cx="2560323" cy="3474556"/>
            <a:chOff x="551143" y="2846275"/>
            <a:chExt cx="2560323" cy="3474556"/>
          </a:xfrm>
        </p:grpSpPr>
        <p:pic>
          <p:nvPicPr>
            <p:cNvPr id="3074" name="Picture 2" descr="C:\Users\jbrown\AppData\Local\Microsoft\Windows\Temporary Internet Files\Content.IE5\V216HASN\black-dress-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43" y="2846275"/>
              <a:ext cx="2560323" cy="34745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4921" y="4806237"/>
              <a:ext cx="1132766" cy="987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Writing Matters</a:t>
              </a:r>
              <a:endParaRPr lang="en-US" b="1" dirty="0"/>
            </a:p>
          </p:txBody>
        </p:sp>
      </p:grpSp>
      <p:sp>
        <p:nvSpPr>
          <p:cNvPr id="4" name="Rectangle 3"/>
          <p:cNvSpPr/>
          <p:nvPr/>
        </p:nvSpPr>
        <p:spPr>
          <a:xfrm>
            <a:off x="5236658" y="1971346"/>
            <a:ext cx="2992942" cy="7338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Additional Features</a:t>
            </a:r>
            <a:endParaRPr lang="en-US" sz="2400" b="1" dirty="0">
              <a:solidFill>
                <a:schemeClr val="tx1"/>
              </a:solidFill>
            </a:endParaRPr>
          </a:p>
        </p:txBody>
      </p:sp>
      <p:grpSp>
        <p:nvGrpSpPr>
          <p:cNvPr id="15" name="Group 14"/>
          <p:cNvGrpSpPr/>
          <p:nvPr/>
        </p:nvGrpSpPr>
        <p:grpSpPr>
          <a:xfrm>
            <a:off x="2514601" y="4173787"/>
            <a:ext cx="1616781" cy="2118549"/>
            <a:chOff x="2514601" y="4173787"/>
            <a:chExt cx="1616781" cy="2118549"/>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7396" y="4583553"/>
              <a:ext cx="1423986" cy="170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4601" y="4173787"/>
              <a:ext cx="1616781" cy="68090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Writing Task Activity</a:t>
              </a:r>
              <a:endParaRPr lang="en-US" b="1" dirty="0"/>
            </a:p>
          </p:txBody>
        </p:sp>
      </p:grpSp>
      <p:grpSp>
        <p:nvGrpSpPr>
          <p:cNvPr id="11" name="Group 10"/>
          <p:cNvGrpSpPr/>
          <p:nvPr/>
        </p:nvGrpSpPr>
        <p:grpSpPr>
          <a:xfrm>
            <a:off x="6765711" y="2782588"/>
            <a:ext cx="1784777" cy="1848464"/>
            <a:chOff x="6765711" y="2782588"/>
            <a:chExt cx="1784777" cy="1848464"/>
          </a:xfrm>
        </p:grpSpPr>
        <p:pic>
          <p:nvPicPr>
            <p:cNvPr id="3078" name="Picture 6" descr="C:\Users\jbrown\AppData\Local\Microsoft\Windows\Temporary Internet Files\Content.IE5\3NIES3F7\big-round-red-pendant-necklace-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711" y="2846275"/>
              <a:ext cx="1784777" cy="1784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089906" y="2782588"/>
              <a:ext cx="1136385" cy="568653"/>
            </a:xfrm>
            <a:prstGeom prst="rect">
              <a:avLst/>
            </a:prstGeom>
            <a:solidFill>
              <a:srgbClr val="D283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EQuIP</a:t>
              </a:r>
              <a:endParaRPr lang="en-US" sz="2000" b="1" dirty="0"/>
            </a:p>
          </p:txBody>
        </p:sp>
      </p:grpSp>
      <p:grpSp>
        <p:nvGrpSpPr>
          <p:cNvPr id="16" name="Group 15"/>
          <p:cNvGrpSpPr/>
          <p:nvPr/>
        </p:nvGrpSpPr>
        <p:grpSpPr>
          <a:xfrm>
            <a:off x="5065070" y="2804203"/>
            <a:ext cx="1510813" cy="1972646"/>
            <a:chOff x="5065070" y="2804203"/>
            <a:chExt cx="1510813" cy="1972646"/>
          </a:xfrm>
        </p:grpSpPr>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070" y="2933761"/>
              <a:ext cx="1510813" cy="184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236658" y="2804203"/>
              <a:ext cx="1289960" cy="568653"/>
            </a:xfrm>
            <a:prstGeom prst="rect">
              <a:avLst/>
            </a:prstGeom>
            <a:solidFill>
              <a:srgbClr val="D283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Mentor Texts</a:t>
              </a:r>
              <a:endParaRPr lang="en-US" b="1" dirty="0"/>
            </a:p>
          </p:txBody>
        </p:sp>
      </p:grpSp>
      <p:grpSp>
        <p:nvGrpSpPr>
          <p:cNvPr id="12" name="Group 11"/>
          <p:cNvGrpSpPr/>
          <p:nvPr/>
        </p:nvGrpSpPr>
        <p:grpSpPr>
          <a:xfrm>
            <a:off x="4643424" y="4866702"/>
            <a:ext cx="2354104" cy="1425634"/>
            <a:chOff x="4643424" y="4866702"/>
            <a:chExt cx="2354104" cy="1425634"/>
          </a:xfrm>
        </p:grpSpPr>
        <p:pic>
          <p:nvPicPr>
            <p:cNvPr id="309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485" y="5608024"/>
              <a:ext cx="914400" cy="68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643424" y="4866702"/>
              <a:ext cx="2354104" cy="609600"/>
            </a:xfrm>
            <a:prstGeom prst="rect">
              <a:avLst/>
            </a:prstGeom>
            <a:solidFill>
              <a:srgbClr val="D283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Implementation Guides</a:t>
              </a:r>
              <a:endParaRPr lang="en-US" b="1" dirty="0"/>
            </a:p>
          </p:txBody>
        </p:sp>
      </p:grpSp>
      <p:grpSp>
        <p:nvGrpSpPr>
          <p:cNvPr id="13" name="Group 12"/>
          <p:cNvGrpSpPr/>
          <p:nvPr/>
        </p:nvGrpSpPr>
        <p:grpSpPr>
          <a:xfrm>
            <a:off x="7068297" y="4776849"/>
            <a:ext cx="1600200" cy="1637064"/>
            <a:chOff x="7068297" y="4776849"/>
            <a:chExt cx="1600200" cy="1857294"/>
          </a:xfrm>
        </p:grpSpPr>
        <p:pic>
          <p:nvPicPr>
            <p:cNvPr id="3091"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394" y="5581906"/>
              <a:ext cx="914400" cy="105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068297" y="4776849"/>
              <a:ext cx="1600200" cy="912912"/>
            </a:xfrm>
            <a:prstGeom prst="rect">
              <a:avLst/>
            </a:prstGeom>
            <a:solidFill>
              <a:srgbClr val="D283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Model Content Frameworks</a:t>
              </a:r>
              <a:endParaRPr lang="en-US" sz="1600" b="1" dirty="0"/>
            </a:p>
          </p:txBody>
        </p:sp>
      </p:grpSp>
      <p:sp>
        <p:nvSpPr>
          <p:cNvPr id="10" name="TextBox 9"/>
          <p:cNvSpPr txBox="1"/>
          <p:nvPr/>
        </p:nvSpPr>
        <p:spPr>
          <a:xfrm>
            <a:off x="838200" y="1971346"/>
            <a:ext cx="2895600" cy="830997"/>
          </a:xfrm>
          <a:prstGeom prst="rect">
            <a:avLst/>
          </a:prstGeom>
          <a:noFill/>
          <a:ln>
            <a:solidFill>
              <a:schemeClr val="tx1"/>
            </a:solidFill>
          </a:ln>
        </p:spPr>
        <p:txBody>
          <a:bodyPr wrap="square" rtlCol="0">
            <a:spAutoFit/>
          </a:bodyPr>
          <a:lstStyle/>
          <a:p>
            <a:pPr algn="ctr"/>
            <a:r>
              <a:rPr lang="en-US" sz="2400" b="1" dirty="0" smtClean="0"/>
              <a:t>Basic </a:t>
            </a:r>
          </a:p>
          <a:p>
            <a:pPr algn="ctr"/>
            <a:r>
              <a:rPr lang="en-US" sz="2400" b="1" dirty="0" smtClean="0"/>
              <a:t>Training</a:t>
            </a:r>
          </a:p>
        </p:txBody>
      </p:sp>
      <p:sp>
        <p:nvSpPr>
          <p:cNvPr id="17" name="Slide Number Placeholder 16"/>
          <p:cNvSpPr>
            <a:spLocks noGrp="1"/>
          </p:cNvSpPr>
          <p:nvPr>
            <p:ph type="sldNum" sz="quarter" idx="12"/>
          </p:nvPr>
        </p:nvSpPr>
        <p:spPr/>
        <p:txBody>
          <a:bodyPr/>
          <a:lstStyle/>
          <a:p>
            <a:fld id="{EB788BF1-8929-A543-AE20-D6BB6422DF8A}" type="slidenum">
              <a:rPr lang="en-US" sz="1800" smtClean="0"/>
              <a:pPr/>
              <a:t>4</a:t>
            </a:fld>
            <a:endParaRPr lang="en-US" sz="1800" dirty="0"/>
          </a:p>
        </p:txBody>
      </p:sp>
    </p:spTree>
    <p:extLst>
      <p:ext uri="{BB962C8B-B14F-4D97-AF65-F5344CB8AC3E}">
        <p14:creationId xmlns:p14="http://schemas.microsoft.com/office/powerpoint/2010/main" val="15936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8001000" cy="762000"/>
          </a:xfrm>
        </p:spPr>
        <p:txBody>
          <a:bodyPr>
            <a:normAutofit/>
          </a:bodyPr>
          <a:lstStyle/>
          <a:p>
            <a:r>
              <a:rPr lang="en-US" sz="3200" dirty="0" smtClean="0"/>
              <a:t>Terms in Argument Writing Standards</a:t>
            </a:r>
            <a:endParaRPr lang="en-US" sz="3200" dirty="0"/>
          </a:p>
        </p:txBody>
      </p:sp>
      <p:sp>
        <p:nvSpPr>
          <p:cNvPr id="7" name="Text Placeholder 6"/>
          <p:cNvSpPr>
            <a:spLocks noGrp="1"/>
          </p:cNvSpPr>
          <p:nvPr>
            <p:ph type="body" idx="1"/>
          </p:nvPr>
        </p:nvSpPr>
        <p:spPr>
          <a:xfrm>
            <a:off x="1043490" y="1905001"/>
            <a:ext cx="3425769" cy="838200"/>
          </a:xfrm>
        </p:spPr>
        <p:txBody>
          <a:bodyPr>
            <a:normAutofit fontScale="85000" lnSpcReduction="20000"/>
          </a:bodyPr>
          <a:lstStyle/>
          <a:p>
            <a:pPr algn="ctr"/>
            <a:endParaRPr lang="en-US" sz="3200" dirty="0" smtClean="0"/>
          </a:p>
          <a:p>
            <a:pPr algn="ctr"/>
            <a:r>
              <a:rPr lang="en-US" sz="2800" u="sng" dirty="0" smtClean="0"/>
              <a:t>6</a:t>
            </a:r>
            <a:r>
              <a:rPr lang="en-US" sz="2800" u="sng" baseline="30000" dirty="0" smtClean="0"/>
              <a:t>th</a:t>
            </a:r>
            <a:r>
              <a:rPr lang="en-US" sz="2800" u="sng" dirty="0" smtClean="0"/>
              <a:t> – 8</a:t>
            </a:r>
            <a:r>
              <a:rPr lang="en-US" sz="2800" u="sng" baseline="30000" dirty="0" smtClean="0"/>
              <a:t>th</a:t>
            </a:r>
            <a:r>
              <a:rPr lang="en-US" sz="2800" u="sng" dirty="0" smtClean="0"/>
              <a:t> Grade</a:t>
            </a:r>
          </a:p>
          <a:p>
            <a:pPr algn="ctr"/>
            <a:endParaRPr lang="en-US" sz="3200" dirty="0"/>
          </a:p>
        </p:txBody>
      </p:sp>
      <p:sp>
        <p:nvSpPr>
          <p:cNvPr id="8" name="Content Placeholder 7"/>
          <p:cNvSpPr>
            <a:spLocks noGrp="1"/>
          </p:cNvSpPr>
          <p:nvPr>
            <p:ph sz="half" idx="2"/>
          </p:nvPr>
        </p:nvSpPr>
        <p:spPr>
          <a:xfrm>
            <a:off x="457200" y="2438400"/>
            <a:ext cx="4004377" cy="3962400"/>
          </a:xfrm>
        </p:spPr>
        <p:txBody>
          <a:bodyPr/>
          <a:lstStyle/>
          <a:p>
            <a:pPr marL="68580" indent="0">
              <a:buNone/>
            </a:pPr>
            <a:r>
              <a:rPr lang="en-US" dirty="0" smtClean="0"/>
              <a:t>Claims</a:t>
            </a:r>
          </a:p>
          <a:p>
            <a:pPr marL="68580" indent="0">
              <a:buNone/>
            </a:pPr>
            <a:r>
              <a:rPr lang="en-US" dirty="0" smtClean="0"/>
              <a:t>Reasons</a:t>
            </a:r>
          </a:p>
          <a:p>
            <a:pPr marL="68580" indent="0">
              <a:buNone/>
            </a:pPr>
            <a:r>
              <a:rPr lang="en-US" dirty="0" smtClean="0"/>
              <a:t>Evidence</a:t>
            </a:r>
          </a:p>
          <a:p>
            <a:pPr marL="68580" indent="0">
              <a:buNone/>
            </a:pPr>
            <a:r>
              <a:rPr lang="en-US" dirty="0" smtClean="0"/>
              <a:t>Credible Sources</a:t>
            </a:r>
          </a:p>
          <a:p>
            <a:pPr marL="68580" indent="0">
              <a:buNone/>
            </a:pPr>
            <a:r>
              <a:rPr lang="en-US" dirty="0" smtClean="0"/>
              <a:t>Formal Style</a:t>
            </a:r>
          </a:p>
          <a:p>
            <a:pPr marL="68580" indent="0">
              <a:buNone/>
            </a:pPr>
            <a:r>
              <a:rPr lang="en-US" dirty="0" smtClean="0"/>
              <a:t>Conclusion</a:t>
            </a:r>
          </a:p>
          <a:p>
            <a:pPr marL="68580" indent="0">
              <a:buNone/>
            </a:pPr>
            <a:r>
              <a:rPr lang="en-US" dirty="0" smtClean="0"/>
              <a:t>Opposing Claims (7</a:t>
            </a:r>
            <a:r>
              <a:rPr lang="en-US" baseline="30000" dirty="0" smtClean="0"/>
              <a:t>th</a:t>
            </a:r>
            <a:r>
              <a:rPr lang="en-US" dirty="0" smtClean="0"/>
              <a:t>)</a:t>
            </a:r>
          </a:p>
          <a:p>
            <a:pPr marL="68580" indent="0">
              <a:buNone/>
            </a:pPr>
            <a:r>
              <a:rPr lang="en-US" dirty="0" smtClean="0"/>
              <a:t>Counterclaims (8</a:t>
            </a:r>
            <a:r>
              <a:rPr lang="en-US" baseline="30000" dirty="0" smtClean="0"/>
              <a:t>th</a:t>
            </a:r>
            <a:r>
              <a:rPr lang="en-US" dirty="0" smtClean="0"/>
              <a:t>)</a:t>
            </a:r>
          </a:p>
          <a:p>
            <a:pPr marL="68580" indent="0">
              <a:buNone/>
            </a:pPr>
            <a:endParaRPr lang="en-US" dirty="0"/>
          </a:p>
        </p:txBody>
      </p:sp>
      <p:sp>
        <p:nvSpPr>
          <p:cNvPr id="9" name="Text Placeholder 8"/>
          <p:cNvSpPr>
            <a:spLocks noGrp="1"/>
          </p:cNvSpPr>
          <p:nvPr>
            <p:ph type="body" sz="quarter" idx="3"/>
          </p:nvPr>
        </p:nvSpPr>
        <p:spPr>
          <a:xfrm>
            <a:off x="4636931" y="1870842"/>
            <a:ext cx="3422402" cy="685800"/>
          </a:xfrm>
        </p:spPr>
        <p:txBody>
          <a:bodyPr>
            <a:normAutofit fontScale="40000" lnSpcReduction="20000"/>
          </a:bodyPr>
          <a:lstStyle/>
          <a:p>
            <a:pPr algn="ctr"/>
            <a:endParaRPr lang="en-US" sz="3400" dirty="0" smtClean="0"/>
          </a:p>
          <a:p>
            <a:pPr algn="ctr"/>
            <a:r>
              <a:rPr lang="en-US" sz="5900" u="sng" dirty="0" smtClean="0"/>
              <a:t>9</a:t>
            </a:r>
            <a:r>
              <a:rPr lang="en-US" sz="5900" u="sng" baseline="30000" dirty="0" smtClean="0"/>
              <a:t>th</a:t>
            </a:r>
            <a:r>
              <a:rPr lang="en-US" sz="5900" u="sng" dirty="0" smtClean="0"/>
              <a:t> – 12</a:t>
            </a:r>
            <a:r>
              <a:rPr lang="en-US" sz="5900" u="sng" baseline="30000" dirty="0" smtClean="0"/>
              <a:t>th</a:t>
            </a:r>
            <a:r>
              <a:rPr lang="en-US" sz="5900" u="sng" dirty="0" smtClean="0"/>
              <a:t> Grade</a:t>
            </a:r>
          </a:p>
          <a:p>
            <a:pPr algn="ctr"/>
            <a:endParaRPr lang="en-US" sz="2800" dirty="0"/>
          </a:p>
        </p:txBody>
      </p:sp>
      <p:sp>
        <p:nvSpPr>
          <p:cNvPr id="10" name="Content Placeholder 9"/>
          <p:cNvSpPr>
            <a:spLocks noGrp="1"/>
          </p:cNvSpPr>
          <p:nvPr>
            <p:ph sz="quarter" idx="4"/>
          </p:nvPr>
        </p:nvSpPr>
        <p:spPr>
          <a:xfrm>
            <a:off x="4645152" y="2438400"/>
            <a:ext cx="4041648" cy="3962400"/>
          </a:xfrm>
        </p:spPr>
        <p:txBody>
          <a:bodyPr>
            <a:normAutofit lnSpcReduction="10000"/>
          </a:bodyPr>
          <a:lstStyle/>
          <a:p>
            <a:pPr marL="68580" indent="0">
              <a:buNone/>
            </a:pPr>
            <a:r>
              <a:rPr lang="en-US" dirty="0" smtClean="0"/>
              <a:t>Claims</a:t>
            </a:r>
          </a:p>
          <a:p>
            <a:pPr marL="68580" indent="0">
              <a:buNone/>
            </a:pPr>
            <a:r>
              <a:rPr lang="en-US" dirty="0" smtClean="0"/>
              <a:t>Reasons</a:t>
            </a:r>
          </a:p>
          <a:p>
            <a:pPr marL="68580" indent="0">
              <a:buNone/>
            </a:pPr>
            <a:r>
              <a:rPr lang="en-US" dirty="0" smtClean="0"/>
              <a:t>Evidence</a:t>
            </a:r>
          </a:p>
          <a:p>
            <a:pPr marL="68580" indent="0">
              <a:buNone/>
            </a:pPr>
            <a:r>
              <a:rPr lang="en-US" dirty="0" smtClean="0"/>
              <a:t>Credible Sources</a:t>
            </a:r>
          </a:p>
          <a:p>
            <a:pPr marL="68580" indent="0">
              <a:buNone/>
            </a:pPr>
            <a:r>
              <a:rPr lang="en-US" dirty="0" smtClean="0"/>
              <a:t>Substantive Topics</a:t>
            </a:r>
          </a:p>
          <a:p>
            <a:pPr marL="68580" indent="0">
              <a:buNone/>
            </a:pPr>
            <a:r>
              <a:rPr lang="en-US" dirty="0" smtClean="0"/>
              <a:t>Formal Style</a:t>
            </a:r>
          </a:p>
          <a:p>
            <a:pPr marL="68580" indent="0">
              <a:buNone/>
            </a:pPr>
            <a:r>
              <a:rPr lang="en-US" dirty="0" smtClean="0"/>
              <a:t>Conclusion</a:t>
            </a:r>
          </a:p>
          <a:p>
            <a:pPr marL="68580" indent="0">
              <a:buNone/>
            </a:pPr>
            <a:r>
              <a:rPr lang="en-US" dirty="0" smtClean="0"/>
              <a:t>Counterclaim </a:t>
            </a:r>
          </a:p>
          <a:p>
            <a:pPr marL="68580" indent="0">
              <a:buNone/>
            </a:pPr>
            <a:r>
              <a:rPr lang="en-US" dirty="0" smtClean="0"/>
              <a:t>Objective Tone</a:t>
            </a:r>
            <a:endParaRPr lang="en-US" dirty="0"/>
          </a:p>
        </p:txBody>
      </p:sp>
      <p:sp>
        <p:nvSpPr>
          <p:cNvPr id="3" name="Donut 2"/>
          <p:cNvSpPr/>
          <p:nvPr/>
        </p:nvSpPr>
        <p:spPr>
          <a:xfrm>
            <a:off x="4445611" y="3962400"/>
            <a:ext cx="3310823" cy="609600"/>
          </a:xfrm>
          <a:prstGeom prst="donut">
            <a:avLst>
              <a:gd name="adj" fmla="val 125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587" y="5520230"/>
            <a:ext cx="3335337"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76800" y="6148880"/>
            <a:ext cx="2975495" cy="369332"/>
          </a:xfrm>
          <a:prstGeom prst="rect">
            <a:avLst/>
          </a:prstGeom>
          <a:noFill/>
        </p:spPr>
        <p:txBody>
          <a:bodyPr wrap="none" rtlCol="0">
            <a:spAutoFit/>
          </a:bodyPr>
          <a:lstStyle/>
          <a:p>
            <a:r>
              <a:rPr lang="en-US" dirty="0" smtClean="0">
                <a:hlinkClick r:id="rId4"/>
              </a:rPr>
              <a:t>Vocab/glossary handout</a:t>
            </a:r>
            <a:endParaRPr lang="en-US" dirty="0"/>
          </a:p>
        </p:txBody>
      </p:sp>
      <p:sp>
        <p:nvSpPr>
          <p:cNvPr id="5" name="Slide Number Placeholder 4"/>
          <p:cNvSpPr>
            <a:spLocks noGrp="1"/>
          </p:cNvSpPr>
          <p:nvPr>
            <p:ph type="sldNum" sz="quarter" idx="12"/>
          </p:nvPr>
        </p:nvSpPr>
        <p:spPr/>
        <p:txBody>
          <a:bodyPr/>
          <a:lstStyle/>
          <a:p>
            <a:fld id="{EB788BF1-8929-A543-AE20-D6BB6422DF8A}" type="slidenum">
              <a:rPr lang="en-US" smtClean="0"/>
              <a:pPr/>
              <a:t>40</a:t>
            </a:fld>
            <a:endParaRPr lang="en-US"/>
          </a:p>
        </p:txBody>
      </p:sp>
    </p:spTree>
    <p:extLst>
      <p:ext uri="{BB962C8B-B14F-4D97-AF65-F5344CB8AC3E}">
        <p14:creationId xmlns:p14="http://schemas.microsoft.com/office/powerpoint/2010/main" val="36286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40" y="426612"/>
            <a:ext cx="8059760" cy="862348"/>
          </a:xfrm>
        </p:spPr>
        <p:txBody>
          <a:bodyPr>
            <a:normAutofit fontScale="90000"/>
          </a:bodyPr>
          <a:lstStyle/>
          <a:p>
            <a:pPr algn="ctr"/>
            <a:r>
              <a:rPr lang="en-US" dirty="0" smtClean="0"/>
              <a:t>Mentor Texts for Argument Writing</a:t>
            </a:r>
            <a:endParaRPr lang="en-US"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249" y="1413500"/>
            <a:ext cx="1778849" cy="205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77573" y="5867401"/>
            <a:ext cx="5317525" cy="685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n-US" dirty="0" smtClean="0">
              <a:solidFill>
                <a:schemeClr val="tx1"/>
              </a:solidFill>
            </a:endParaRPr>
          </a:p>
          <a:p>
            <a:endParaRPr lang="en-US" dirty="0" smtClean="0">
              <a:solidFill>
                <a:schemeClr val="tx1"/>
              </a:solidFill>
            </a:endParaRPr>
          </a:p>
          <a:p>
            <a:r>
              <a:rPr lang="en-US" dirty="0" smtClean="0">
                <a:solidFill>
                  <a:schemeClr val="tx1"/>
                </a:solidFill>
              </a:rPr>
              <a:t>Resource</a:t>
            </a:r>
            <a:endParaRPr lang="en-US" dirty="0" smtClean="0">
              <a:hlinkClick r:id="rId4"/>
            </a:endParaRPr>
          </a:p>
          <a:p>
            <a:r>
              <a:rPr lang="en-US" dirty="0" smtClean="0">
                <a:hlinkClick r:id="rId5"/>
              </a:rPr>
              <a:t>http</a:t>
            </a:r>
            <a:r>
              <a:rPr lang="en-US" dirty="0">
                <a:hlinkClick r:id="rId5"/>
              </a:rPr>
              <a:t>://</a:t>
            </a:r>
            <a:r>
              <a:rPr lang="en-US" dirty="0" smtClean="0">
                <a:hlinkClick r:id="rId5"/>
              </a:rPr>
              <a:t>writingfix.com/genres/persuasive.htm</a:t>
            </a:r>
            <a:endParaRPr lang="en-US" dirty="0" smtClean="0"/>
          </a:p>
          <a:p>
            <a:endParaRPr lang="en-US" dirty="0" smtClean="0"/>
          </a:p>
          <a:p>
            <a:endParaRPr lang="en-US" dirty="0" smtClean="0"/>
          </a:p>
        </p:txBody>
      </p:sp>
      <p:pic>
        <p:nvPicPr>
          <p:cNvPr id="3" name="Picture 2" descr="C:\Users\ctr_krhodus\AppData\Local\Microsoft\Windows\Temporary Internet Files\Content.IE5\RFD20GBN\MP90031426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503530"/>
            <a:ext cx="2036402" cy="1599503"/>
          </a:xfrm>
          <a:prstGeom prst="rect">
            <a:avLst/>
          </a:prstGeom>
          <a:noFill/>
          <a:extLst>
            <a:ext uri="{909E8E84-426E-40DD-AFC4-6F175D3DCCD1}">
              <a14:hiddenFill xmlns:a14="http://schemas.microsoft.com/office/drawing/2010/main">
                <a:solidFill>
                  <a:srgbClr val="FFFFFF"/>
                </a:solidFill>
              </a14:hiddenFill>
            </a:ext>
          </a:extLst>
        </p:spPr>
      </p:pic>
      <p:sp>
        <p:nvSpPr>
          <p:cNvPr id="7" name="Parallelogram 6"/>
          <p:cNvSpPr/>
          <p:nvPr/>
        </p:nvSpPr>
        <p:spPr>
          <a:xfrm>
            <a:off x="4991100" y="1612051"/>
            <a:ext cx="1818354" cy="2007449"/>
          </a:xfrm>
          <a:prstGeom prst="parallelogram">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smtClean="0">
                <a:solidFill>
                  <a:schemeClr val="bg1"/>
                </a:solidFill>
              </a:rPr>
              <a:t>Student Samples on Illinois Writing Matters</a:t>
            </a:r>
            <a:endParaRPr lang="en-US" b="1" dirty="0">
              <a:solidFill>
                <a:schemeClr val="bg1"/>
              </a:solidFill>
            </a:endParaRPr>
          </a:p>
        </p:txBody>
      </p:sp>
      <p:pic>
        <p:nvPicPr>
          <p:cNvPr id="2050"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83659" y="1483775"/>
            <a:ext cx="1730941" cy="232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3717" y="4146156"/>
            <a:ext cx="6405696"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hlinkClick r:id="rId8"/>
              </a:rPr>
              <a:t>www.procon.org</a:t>
            </a:r>
            <a:endParaRPr lang="en-US" sz="2800" b="1" dirty="0" smtClean="0"/>
          </a:p>
          <a:p>
            <a:pPr marL="457200" indent="-457200">
              <a:buFont typeface="Arial" panose="020B0604020202020204" pitchFamily="34" charset="0"/>
              <a:buChar char="•"/>
            </a:pPr>
            <a:r>
              <a:rPr lang="en-US" sz="2800" b="1" dirty="0" err="1" smtClean="0"/>
              <a:t>TEDTalks</a:t>
            </a:r>
            <a:endParaRPr lang="en-US" sz="2800" b="1" dirty="0" smtClean="0"/>
          </a:p>
          <a:p>
            <a:pPr marL="457200" indent="-457200">
              <a:buFont typeface="Arial" panose="020B0604020202020204" pitchFamily="34" charset="0"/>
              <a:buChar char="•"/>
            </a:pPr>
            <a:r>
              <a:rPr lang="en-US" sz="2800" b="1" dirty="0" smtClean="0"/>
              <a:t>Former State of Union Speeches</a:t>
            </a:r>
          </a:p>
          <a:p>
            <a:pPr marL="457200" indent="-457200">
              <a:buFont typeface="Arial" panose="020B0604020202020204" pitchFamily="34" charset="0"/>
              <a:buChar char="•"/>
            </a:pPr>
            <a:r>
              <a:rPr lang="en-US" sz="2800" b="1" dirty="0" smtClean="0"/>
              <a:t>Seminal Documents</a:t>
            </a:r>
            <a:endParaRPr lang="en-US" sz="2800" b="1" dirty="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9400" y="1497423"/>
            <a:ext cx="1881660" cy="2312577"/>
          </a:xfrm>
          <a:prstGeom prst="rect">
            <a:avLst/>
          </a:prstGeom>
        </p:spPr>
      </p:pic>
      <p:sp>
        <p:nvSpPr>
          <p:cNvPr id="8" name="TextBox 7"/>
          <p:cNvSpPr txBox="1"/>
          <p:nvPr/>
        </p:nvSpPr>
        <p:spPr>
          <a:xfrm>
            <a:off x="4907395" y="76330"/>
            <a:ext cx="3200400" cy="461665"/>
          </a:xfrm>
          <a:prstGeom prst="rect">
            <a:avLst/>
          </a:prstGeom>
          <a:noFill/>
        </p:spPr>
        <p:txBody>
          <a:bodyPr wrap="square" rtlCol="0">
            <a:spAutoFit/>
          </a:bodyPr>
          <a:lstStyle/>
          <a:p>
            <a:r>
              <a:rPr lang="en-US" sz="2400" b="1" dirty="0" smtClean="0">
                <a:solidFill>
                  <a:schemeClr val="bg1"/>
                </a:solidFill>
              </a:rPr>
              <a:t>6-12 and Content</a:t>
            </a:r>
            <a:endParaRPr lang="en-US" sz="2400" b="1" dirty="0">
              <a:solidFill>
                <a:schemeClr val="bg1"/>
              </a:solidFill>
            </a:endParaRPr>
          </a:p>
        </p:txBody>
      </p:sp>
      <p:sp>
        <p:nvSpPr>
          <p:cNvPr id="9" name="Slide Number Placeholder 8"/>
          <p:cNvSpPr>
            <a:spLocks noGrp="1"/>
          </p:cNvSpPr>
          <p:nvPr>
            <p:ph type="sldNum" sz="quarter" idx="12"/>
          </p:nvPr>
        </p:nvSpPr>
        <p:spPr/>
        <p:txBody>
          <a:bodyPr/>
          <a:lstStyle/>
          <a:p>
            <a:fld id="{EB788BF1-8929-A543-AE20-D6BB6422DF8A}" type="slidenum">
              <a:rPr lang="en-US" smtClean="0"/>
              <a:pPr/>
              <a:t>41</a:t>
            </a:fld>
            <a:endParaRPr lang="en-US"/>
          </a:p>
        </p:txBody>
      </p:sp>
    </p:spTree>
    <p:extLst>
      <p:ext uri="{BB962C8B-B14F-4D97-AF65-F5344CB8AC3E}">
        <p14:creationId xmlns:p14="http://schemas.microsoft.com/office/powerpoint/2010/main" val="18063289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4807"/>
            <a:ext cx="8001000" cy="609600"/>
          </a:xfrm>
        </p:spPr>
        <p:txBody>
          <a:bodyPr>
            <a:noAutofit/>
          </a:bodyPr>
          <a:lstStyle/>
          <a:p>
            <a:pPr algn="ctr"/>
            <a:r>
              <a:rPr lang="en-US" sz="2800" dirty="0" smtClean="0"/>
              <a:t>Should Animals be Used for Scientific Testing?</a:t>
            </a:r>
            <a:endParaRPr lang="en-US" sz="2800" dirty="0"/>
          </a:p>
        </p:txBody>
      </p:sp>
      <p:sp>
        <p:nvSpPr>
          <p:cNvPr id="3" name="Content Placeholder 2"/>
          <p:cNvSpPr>
            <a:spLocks noGrp="1"/>
          </p:cNvSpPr>
          <p:nvPr>
            <p:ph sz="quarter" idx="13"/>
          </p:nvPr>
        </p:nvSpPr>
        <p:spPr>
          <a:xfrm>
            <a:off x="1371600" y="1574422"/>
            <a:ext cx="2209800" cy="502028"/>
          </a:xfrm>
        </p:spPr>
        <p:txBody>
          <a:bodyPr>
            <a:normAutofit fontScale="92500" lnSpcReduction="20000"/>
          </a:bodyPr>
          <a:lstStyle/>
          <a:p>
            <a:pPr marL="0" indent="0">
              <a:buNone/>
            </a:pPr>
            <a:r>
              <a:rPr lang="en-US" sz="3200" b="1" dirty="0" smtClean="0">
                <a:effectLst>
                  <a:outerShdw blurRad="38100" dist="38100" dir="2700000" algn="tl">
                    <a:srgbClr val="000000">
                      <a:alpha val="43137"/>
                    </a:srgbClr>
                  </a:outerShdw>
                </a:effectLst>
              </a:rPr>
              <a:t>Yes</a:t>
            </a:r>
            <a:endParaRPr lang="en-US" sz="3200" b="1" dirty="0">
              <a:effectLst>
                <a:outerShdw blurRad="38100" dist="38100" dir="2700000" algn="tl">
                  <a:srgbClr val="000000">
                    <a:alpha val="43137"/>
                  </a:srgbClr>
                </a:outerShdw>
              </a:effectLst>
            </a:endParaRPr>
          </a:p>
        </p:txBody>
      </p:sp>
      <p:sp>
        <p:nvSpPr>
          <p:cNvPr id="4" name="Content Placeholder 3"/>
          <p:cNvSpPr>
            <a:spLocks noGrp="1"/>
          </p:cNvSpPr>
          <p:nvPr>
            <p:ph sz="quarter" idx="14"/>
          </p:nvPr>
        </p:nvSpPr>
        <p:spPr>
          <a:xfrm>
            <a:off x="5535010" y="1562100"/>
            <a:ext cx="2822448" cy="381000"/>
          </a:xfrm>
        </p:spPr>
        <p:txBody>
          <a:bodyPr>
            <a:noAutofit/>
          </a:bodyPr>
          <a:lstStyle/>
          <a:p>
            <a:pPr marL="0" indent="0">
              <a:buNone/>
            </a:pPr>
            <a:r>
              <a:rPr lang="en-US" sz="3200" b="1" dirty="0" smtClean="0">
                <a:effectLst>
                  <a:outerShdw blurRad="38100" dist="38100" dir="2700000" algn="tl">
                    <a:srgbClr val="000000">
                      <a:alpha val="43137"/>
                    </a:srgbClr>
                  </a:outerShdw>
                </a:effectLst>
              </a:rPr>
              <a:t>     No</a:t>
            </a:r>
            <a:endParaRPr lang="en-US" sz="3200" b="1" dirty="0">
              <a:effectLst>
                <a:outerShdw blurRad="38100" dist="38100" dir="2700000" algn="tl">
                  <a:srgbClr val="000000">
                    <a:alpha val="43137"/>
                  </a:srgbClr>
                </a:outerShdw>
              </a:effectLst>
            </a:endParaRPr>
          </a:p>
        </p:txBody>
      </p:sp>
      <p:sp>
        <p:nvSpPr>
          <p:cNvPr id="7" name="TextBox 6"/>
          <p:cNvSpPr txBox="1"/>
          <p:nvPr/>
        </p:nvSpPr>
        <p:spPr>
          <a:xfrm>
            <a:off x="533400" y="1943100"/>
            <a:ext cx="4114800" cy="5047536"/>
          </a:xfrm>
          <a:prstGeom prst="rect">
            <a:avLst/>
          </a:prstGeom>
          <a:noFill/>
        </p:spPr>
        <p:txBody>
          <a:bodyPr wrap="square" rtlCol="0">
            <a:spAutoFit/>
          </a:bodyPr>
          <a:lstStyle/>
          <a:p>
            <a:pPr marL="285750" indent="-285750">
              <a:buFont typeface="Arial" panose="020B0604020202020204" pitchFamily="34" charset="0"/>
              <a:buChar char="•"/>
            </a:pPr>
            <a:r>
              <a:rPr lang="en-US" sz="2200" dirty="0"/>
              <a:t>check the safety of products destined for human </a:t>
            </a:r>
            <a:r>
              <a:rPr lang="en-US" sz="2200" dirty="0" smtClean="0"/>
              <a:t>use</a:t>
            </a:r>
          </a:p>
          <a:p>
            <a:pPr marL="285750" indent="-285750">
              <a:buFont typeface="Arial" panose="020B0604020202020204" pitchFamily="34" charset="0"/>
              <a:buChar char="•"/>
            </a:pPr>
            <a:r>
              <a:rPr lang="en-US" sz="2200" dirty="0"/>
              <a:t>has enabled the development of many life-saving treatments for both humans and </a:t>
            </a:r>
            <a:r>
              <a:rPr lang="en-US" sz="2200" dirty="0" smtClean="0"/>
              <a:t>animals</a:t>
            </a:r>
          </a:p>
          <a:p>
            <a:pPr marL="285750" indent="-285750">
              <a:buFont typeface="Arial" panose="020B0604020202020204" pitchFamily="34" charset="0"/>
              <a:buChar char="•"/>
            </a:pPr>
            <a:r>
              <a:rPr lang="en-US" sz="2200" dirty="0"/>
              <a:t>there is no alternative method for researching a complete living </a:t>
            </a:r>
            <a:r>
              <a:rPr lang="en-US" sz="2200" dirty="0" smtClean="0"/>
              <a:t>organism</a:t>
            </a:r>
          </a:p>
          <a:p>
            <a:pPr marL="285750" indent="-285750">
              <a:buFont typeface="Arial" panose="020B0604020202020204" pitchFamily="34" charset="0"/>
              <a:buChar char="•"/>
            </a:pPr>
            <a:r>
              <a:rPr lang="en-US" sz="2200" dirty="0"/>
              <a:t>strict regulations prevent the mistreatment of animals in laboratories.</a:t>
            </a:r>
          </a:p>
          <a:p>
            <a:endParaRPr lang="en-US" dirty="0" smtClean="0"/>
          </a:p>
          <a:p>
            <a:endParaRPr lang="en-US" dirty="0"/>
          </a:p>
        </p:txBody>
      </p:sp>
      <p:sp>
        <p:nvSpPr>
          <p:cNvPr id="8" name="TextBox 7"/>
          <p:cNvSpPr txBox="1"/>
          <p:nvPr/>
        </p:nvSpPr>
        <p:spPr>
          <a:xfrm>
            <a:off x="4776058" y="2070616"/>
            <a:ext cx="3758342" cy="3816429"/>
          </a:xfrm>
          <a:prstGeom prst="rect">
            <a:avLst/>
          </a:prstGeom>
          <a:noFill/>
        </p:spPr>
        <p:txBody>
          <a:bodyPr wrap="square" rtlCol="0">
            <a:spAutoFit/>
          </a:bodyPr>
          <a:lstStyle/>
          <a:p>
            <a:pPr marL="285750" indent="-285750">
              <a:buFont typeface="Arial" panose="020B0604020202020204" pitchFamily="34" charset="0"/>
              <a:buChar char="•"/>
            </a:pPr>
            <a:r>
              <a:rPr lang="en-US" sz="2200" dirty="0"/>
              <a:t>cruel and inhumane to experiment on </a:t>
            </a:r>
            <a:r>
              <a:rPr lang="en-US" sz="2200" dirty="0" smtClean="0"/>
              <a:t>animals</a:t>
            </a:r>
          </a:p>
          <a:p>
            <a:pPr marL="285750" indent="-285750">
              <a:buFont typeface="Arial" panose="020B0604020202020204" pitchFamily="34" charset="0"/>
              <a:buChar char="•"/>
            </a:pPr>
            <a:r>
              <a:rPr lang="en-US" sz="2200" dirty="0" smtClean="0"/>
              <a:t>alternative </a:t>
            </a:r>
            <a:r>
              <a:rPr lang="en-US" sz="2200" dirty="0"/>
              <a:t>methods available to researchers can replace animal </a:t>
            </a:r>
            <a:r>
              <a:rPr lang="en-US" sz="2200" dirty="0" smtClean="0"/>
              <a:t>testing</a:t>
            </a:r>
          </a:p>
          <a:p>
            <a:pPr marL="285750" indent="-285750">
              <a:buFont typeface="Arial" panose="020B0604020202020204" pitchFamily="34" charset="0"/>
              <a:buChar char="•"/>
            </a:pPr>
            <a:r>
              <a:rPr lang="en-US" sz="2200" dirty="0" smtClean="0"/>
              <a:t>animals </a:t>
            </a:r>
            <a:r>
              <a:rPr lang="en-US" sz="2200" dirty="0"/>
              <a:t>are so different from human beings that research on animals often yields irrelevant results.</a:t>
            </a:r>
          </a:p>
        </p:txBody>
      </p:sp>
      <p:sp>
        <p:nvSpPr>
          <p:cNvPr id="11" name="TextBox 10"/>
          <p:cNvSpPr txBox="1"/>
          <p:nvPr/>
        </p:nvSpPr>
        <p:spPr>
          <a:xfrm>
            <a:off x="4907395" y="76330"/>
            <a:ext cx="3200400" cy="461665"/>
          </a:xfrm>
          <a:prstGeom prst="rect">
            <a:avLst/>
          </a:prstGeom>
          <a:noFill/>
        </p:spPr>
        <p:txBody>
          <a:bodyPr wrap="square" rtlCol="0">
            <a:spAutoFit/>
          </a:bodyPr>
          <a:lstStyle/>
          <a:p>
            <a:r>
              <a:rPr lang="en-US" sz="2400" b="1" dirty="0" smtClean="0">
                <a:solidFill>
                  <a:schemeClr val="bg1"/>
                </a:solidFill>
              </a:rPr>
              <a:t>6-12 and Content</a:t>
            </a:r>
            <a:endParaRPr lang="en-US" sz="2400" b="1" dirty="0">
              <a:solidFill>
                <a:schemeClr val="bg1"/>
              </a:solidFill>
            </a:endParaRPr>
          </a:p>
        </p:txBody>
      </p:sp>
      <p:sp>
        <p:nvSpPr>
          <p:cNvPr id="5" name="TextBox 4"/>
          <p:cNvSpPr txBox="1"/>
          <p:nvPr/>
        </p:nvSpPr>
        <p:spPr>
          <a:xfrm>
            <a:off x="5507463" y="6126290"/>
            <a:ext cx="2849995" cy="369332"/>
          </a:xfrm>
          <a:prstGeom prst="rect">
            <a:avLst/>
          </a:prstGeom>
          <a:noFill/>
        </p:spPr>
        <p:txBody>
          <a:bodyPr wrap="square" rtlCol="0">
            <a:spAutoFit/>
          </a:bodyPr>
          <a:lstStyle/>
          <a:p>
            <a:r>
              <a:rPr lang="en-US" dirty="0" smtClean="0">
                <a:hlinkClick r:id="rId3"/>
              </a:rPr>
              <a:t>www.procon.org</a:t>
            </a:r>
            <a:r>
              <a:rPr lang="en-US" dirty="0" smtClean="0"/>
              <a:t> </a:t>
            </a:r>
            <a:endParaRPr lang="en-US" dirty="0"/>
          </a:p>
        </p:txBody>
      </p:sp>
      <p:sp>
        <p:nvSpPr>
          <p:cNvPr id="6" name="Slide Number Placeholder 5"/>
          <p:cNvSpPr>
            <a:spLocks noGrp="1"/>
          </p:cNvSpPr>
          <p:nvPr>
            <p:ph type="sldNum" sz="quarter" idx="12"/>
          </p:nvPr>
        </p:nvSpPr>
        <p:spPr/>
        <p:txBody>
          <a:bodyPr/>
          <a:lstStyle/>
          <a:p>
            <a:fld id="{EB788BF1-8929-A543-AE20-D6BB6422DF8A}" type="slidenum">
              <a:rPr lang="en-US" smtClean="0"/>
              <a:pPr/>
              <a:t>42</a:t>
            </a:fld>
            <a:endParaRPr lang="en-US"/>
          </a:p>
        </p:txBody>
      </p:sp>
    </p:spTree>
    <p:extLst>
      <p:ext uri="{BB962C8B-B14F-4D97-AF65-F5344CB8AC3E}">
        <p14:creationId xmlns:p14="http://schemas.microsoft.com/office/powerpoint/2010/main" val="3008116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808" y="838200"/>
            <a:ext cx="6551984" cy="495300"/>
          </a:xfrm>
        </p:spPr>
        <p:txBody>
          <a:bodyPr>
            <a:normAutofit fontScale="90000"/>
          </a:bodyPr>
          <a:lstStyle/>
          <a:p>
            <a:r>
              <a:rPr lang="en-US" sz="4000" dirty="0" smtClean="0"/>
              <a:t/>
            </a:r>
            <a:br>
              <a:rPr lang="en-US" sz="40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3100" dirty="0" smtClean="0"/>
              <a:t/>
            </a:r>
            <a:br>
              <a:rPr lang="en-US" sz="3100" dirty="0" smtClean="0"/>
            </a:br>
            <a:r>
              <a:rPr lang="en-US" sz="3100" dirty="0" smtClean="0"/>
              <a:t>Annotating/Coding Writing Samples</a:t>
            </a:r>
            <a:endParaRPr lang="en-US" sz="3100" dirty="0"/>
          </a:p>
        </p:txBody>
      </p:sp>
      <p:sp>
        <p:nvSpPr>
          <p:cNvPr id="3" name="Content Placeholder 2"/>
          <p:cNvSpPr>
            <a:spLocks noGrp="1"/>
          </p:cNvSpPr>
          <p:nvPr>
            <p:ph idx="1"/>
          </p:nvPr>
        </p:nvSpPr>
        <p:spPr>
          <a:xfrm>
            <a:off x="457200" y="1447800"/>
            <a:ext cx="8229600" cy="5029200"/>
          </a:xfrm>
        </p:spPr>
        <p:txBody>
          <a:bodyPr>
            <a:normAutofit/>
          </a:bodyPr>
          <a:lstStyle/>
          <a:p>
            <a:pPr>
              <a:buNone/>
            </a:pPr>
            <a:r>
              <a:rPr lang="en-US" b="1" dirty="0" smtClean="0"/>
              <a:t>Introductory Paragraph</a:t>
            </a:r>
          </a:p>
          <a:p>
            <a:r>
              <a:rPr lang="en-US" dirty="0" smtClean="0"/>
              <a:t>Attention grabber – </a:t>
            </a:r>
          </a:p>
          <a:p>
            <a:r>
              <a:rPr lang="en-US" dirty="0" smtClean="0"/>
              <a:t>Claim stated clearly –</a:t>
            </a:r>
          </a:p>
          <a:p>
            <a:r>
              <a:rPr lang="en-US" dirty="0" smtClean="0"/>
              <a:t>Statement of the counterclaim –</a:t>
            </a:r>
          </a:p>
          <a:p>
            <a:endParaRPr lang="en-US" b="1" dirty="0"/>
          </a:p>
          <a:p>
            <a:pPr marL="68580" indent="0">
              <a:buNone/>
            </a:pPr>
            <a:r>
              <a:rPr lang="en-US" b="1" dirty="0" smtClean="0"/>
              <a:t>Body</a:t>
            </a:r>
          </a:p>
          <a:p>
            <a:r>
              <a:rPr lang="en-US" dirty="0" smtClean="0"/>
              <a:t>Evidence to support the claim –</a:t>
            </a:r>
          </a:p>
          <a:p>
            <a:pPr>
              <a:buNone/>
            </a:pPr>
            <a:endParaRPr lang="en-US" b="1" dirty="0" smtClean="0"/>
          </a:p>
          <a:p>
            <a:pPr>
              <a:buNone/>
            </a:pPr>
            <a:r>
              <a:rPr lang="en-US" b="1" dirty="0" smtClean="0"/>
              <a:t>Conclusion</a:t>
            </a:r>
          </a:p>
          <a:p>
            <a:r>
              <a:rPr lang="en-US" dirty="0" smtClean="0"/>
              <a:t>Concluding statement or section- </a:t>
            </a:r>
            <a:r>
              <a:rPr lang="en-US" sz="3200" dirty="0" smtClean="0">
                <a:sym typeface="Wingdings" pitchFamily="2" charset="2"/>
              </a:rPr>
              <a:t></a:t>
            </a:r>
            <a:endParaRPr lang="en-US" sz="3200" dirty="0" smtClean="0"/>
          </a:p>
          <a:p>
            <a:endParaRPr lang="en-US" dirty="0"/>
          </a:p>
        </p:txBody>
      </p:sp>
      <p:cxnSp>
        <p:nvCxnSpPr>
          <p:cNvPr id="5" name="Curved Connector 4"/>
          <p:cNvCxnSpPr/>
          <p:nvPr/>
        </p:nvCxnSpPr>
        <p:spPr>
          <a:xfrm flipV="1">
            <a:off x="4038600" y="1966749"/>
            <a:ext cx="457200" cy="228600"/>
          </a:xfrm>
          <a:prstGeom prst="curvedConnector3">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67200" y="2590800"/>
            <a:ext cx="1600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Donut 9"/>
          <p:cNvSpPr/>
          <p:nvPr/>
        </p:nvSpPr>
        <p:spPr>
          <a:xfrm>
            <a:off x="5837183" y="2787872"/>
            <a:ext cx="1219200" cy="4572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vel 10"/>
          <p:cNvSpPr/>
          <p:nvPr/>
        </p:nvSpPr>
        <p:spPr>
          <a:xfrm>
            <a:off x="6408683" y="4035973"/>
            <a:ext cx="1295400" cy="457200"/>
          </a:xfrm>
          <a:prstGeom prst="beve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07395" y="76330"/>
            <a:ext cx="3200400" cy="461665"/>
          </a:xfrm>
          <a:prstGeom prst="rect">
            <a:avLst/>
          </a:prstGeom>
          <a:noFill/>
        </p:spPr>
        <p:txBody>
          <a:bodyPr wrap="square" rtlCol="0">
            <a:spAutoFit/>
          </a:bodyPr>
          <a:lstStyle/>
          <a:p>
            <a:r>
              <a:rPr lang="en-US" sz="2400" b="1" dirty="0" smtClean="0">
                <a:solidFill>
                  <a:schemeClr val="bg1"/>
                </a:solidFill>
              </a:rPr>
              <a:t>6-12 and Content</a:t>
            </a:r>
            <a:endParaRPr lang="en-US" sz="2400" b="1" dirty="0">
              <a:solidFill>
                <a:schemeClr val="bg1"/>
              </a:solidFill>
            </a:endParaRPr>
          </a:p>
        </p:txBody>
      </p:sp>
      <p:sp>
        <p:nvSpPr>
          <p:cNvPr id="4" name="Rectangle 3"/>
          <p:cNvSpPr/>
          <p:nvPr/>
        </p:nvSpPr>
        <p:spPr>
          <a:xfrm>
            <a:off x="457200" y="76330"/>
            <a:ext cx="3276600" cy="533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Before students write…</a:t>
            </a:r>
            <a:endParaRPr lang="en-US"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117" y="5684837"/>
            <a:ext cx="18954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EB788BF1-8929-A543-AE20-D6BB6422DF8A}" type="slidenum">
              <a:rPr lang="en-US" smtClean="0"/>
              <a:pPr/>
              <a:t>43</a:t>
            </a:fld>
            <a:endParaRPr lang="en-US"/>
          </a:p>
        </p:txBody>
      </p:sp>
    </p:spTree>
    <p:extLst>
      <p:ext uri="{BB962C8B-B14F-4D97-AF65-F5344CB8AC3E}">
        <p14:creationId xmlns:p14="http://schemas.microsoft.com/office/powerpoint/2010/main" val="372530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animBg="1"/>
      <p:bldP spid="11" grpId="0" uiExpan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456" y="779496"/>
            <a:ext cx="7024744" cy="496336"/>
          </a:xfrm>
        </p:spPr>
        <p:txBody>
          <a:bodyPr>
            <a:normAutofit fontScale="90000"/>
          </a:bodyPr>
          <a:lstStyle/>
          <a:p>
            <a:pPr algn="ctr"/>
            <a:r>
              <a:rPr lang="en-US" dirty="0" smtClean="0"/>
              <a:t>Argument Writing Sample</a:t>
            </a:r>
            <a:endParaRPr lang="en-US" dirty="0"/>
          </a:p>
        </p:txBody>
      </p:sp>
      <p:pic>
        <p:nvPicPr>
          <p:cNvPr id="1026" name="Picture 2" descr="C:\Users\ctr_krhodus\Desktop\argument.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5532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5784850"/>
            <a:ext cx="616902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urved Connector 3"/>
          <p:cNvCxnSpPr/>
          <p:nvPr/>
        </p:nvCxnSpPr>
        <p:spPr>
          <a:xfrm flipV="1">
            <a:off x="3198812" y="1981200"/>
            <a:ext cx="1982788" cy="533400"/>
          </a:xfrm>
          <a:prstGeom prst="curvedConnector3">
            <a:avLst/>
          </a:prstGeom>
          <a:ln w="444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19200" y="2819400"/>
            <a:ext cx="3962400" cy="0"/>
          </a:xfrm>
          <a:prstGeom prst="line">
            <a:avLst/>
          </a:prstGeom>
          <a:ln w="41275"/>
        </p:spPr>
        <p:style>
          <a:lnRef idx="1">
            <a:schemeClr val="accent1"/>
          </a:lnRef>
          <a:fillRef idx="0">
            <a:schemeClr val="accent1"/>
          </a:fillRef>
          <a:effectRef idx="0">
            <a:schemeClr val="accent1"/>
          </a:effectRef>
          <a:fontRef idx="minor">
            <a:schemeClr val="tx1"/>
          </a:fontRef>
        </p:style>
      </p:cxnSp>
      <p:sp>
        <p:nvSpPr>
          <p:cNvPr id="18" name="Donut 17"/>
          <p:cNvSpPr/>
          <p:nvPr/>
        </p:nvSpPr>
        <p:spPr>
          <a:xfrm>
            <a:off x="1085850" y="5238750"/>
            <a:ext cx="6553200" cy="914400"/>
          </a:xfrm>
          <a:prstGeom prst="donut">
            <a:avLst>
              <a:gd name="adj" fmla="val 172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1219200" y="2971800"/>
            <a:ext cx="6400800" cy="23622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B788BF1-8929-A543-AE20-D6BB6422DF8A}" type="slidenum">
              <a:rPr lang="en-US" smtClean="0"/>
              <a:pPr/>
              <a:t>44</a:t>
            </a:fld>
            <a:endParaRPr lang="en-US"/>
          </a:p>
        </p:txBody>
      </p:sp>
    </p:spTree>
    <p:extLst>
      <p:ext uri="{BB962C8B-B14F-4D97-AF65-F5344CB8AC3E}">
        <p14:creationId xmlns:p14="http://schemas.microsoft.com/office/powerpoint/2010/main" val="33088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024744" cy="990600"/>
          </a:xfrm>
        </p:spPr>
        <p:txBody>
          <a:bodyPr>
            <a:normAutofit fontScale="90000"/>
          </a:bodyPr>
          <a:lstStyle/>
          <a:p>
            <a:pPr algn="ctr"/>
            <a:r>
              <a:rPr lang="en-US" dirty="0" smtClean="0"/>
              <a:t>Graphic Organizers</a:t>
            </a:r>
            <a:br>
              <a:rPr lang="en-US" dirty="0" smtClean="0"/>
            </a:br>
            <a:r>
              <a:rPr lang="en-US" dirty="0" smtClean="0"/>
              <a:t>Sentence/Paragraph  Frames</a:t>
            </a:r>
            <a:endParaRPr lang="en-US" dirty="0"/>
          </a:p>
        </p:txBody>
      </p:sp>
      <p:sp>
        <p:nvSpPr>
          <p:cNvPr id="3" name="Content Placeholder 2"/>
          <p:cNvSpPr>
            <a:spLocks noGrp="1"/>
          </p:cNvSpPr>
          <p:nvPr>
            <p:ph idx="1"/>
          </p:nvPr>
        </p:nvSpPr>
        <p:spPr>
          <a:xfrm>
            <a:off x="533400" y="1905000"/>
            <a:ext cx="8077200" cy="4572000"/>
          </a:xfrm>
        </p:spPr>
        <p:txBody>
          <a:bodyPr>
            <a:normAutofit fontScale="92500"/>
          </a:bodyPr>
          <a:lstStyle/>
          <a:p>
            <a:pPr marL="0" indent="0">
              <a:buNone/>
            </a:pPr>
            <a:r>
              <a:rPr lang="en-US" sz="2300" dirty="0" smtClean="0"/>
              <a:t>Graphic Organizers are a helpful way to </a:t>
            </a:r>
            <a:r>
              <a:rPr lang="en-US" sz="2300" b="1" dirty="0" smtClean="0">
                <a:solidFill>
                  <a:srgbClr val="C00000"/>
                </a:solidFill>
              </a:rPr>
              <a:t>organize</a:t>
            </a:r>
            <a:r>
              <a:rPr lang="en-US" sz="2300" dirty="0" smtClean="0"/>
              <a:t> information. </a:t>
            </a:r>
          </a:p>
          <a:p>
            <a:pPr marL="0" indent="0">
              <a:buNone/>
            </a:pPr>
            <a:r>
              <a:rPr lang="en-US" sz="2300" dirty="0" smtClean="0"/>
              <a:t>They help students</a:t>
            </a:r>
          </a:p>
          <a:p>
            <a:r>
              <a:rPr lang="en-US" sz="2300" dirty="0" smtClean="0">
                <a:solidFill>
                  <a:srgbClr val="C00000"/>
                </a:solidFill>
              </a:rPr>
              <a:t>understand</a:t>
            </a:r>
            <a:r>
              <a:rPr lang="en-US" sz="2300" dirty="0" smtClean="0"/>
              <a:t> how things go together, </a:t>
            </a:r>
          </a:p>
          <a:p>
            <a:r>
              <a:rPr lang="en-US" sz="2300" dirty="0" smtClean="0">
                <a:solidFill>
                  <a:srgbClr val="C00000"/>
                </a:solidFill>
              </a:rPr>
              <a:t>remember</a:t>
            </a:r>
            <a:r>
              <a:rPr lang="en-US" sz="2300" dirty="0" smtClean="0"/>
              <a:t> things better, </a:t>
            </a:r>
          </a:p>
          <a:p>
            <a:r>
              <a:rPr lang="en-US" sz="2300" dirty="0" smtClean="0"/>
              <a:t>make it easier to </a:t>
            </a:r>
            <a:r>
              <a:rPr lang="en-US" sz="2300" dirty="0" smtClean="0">
                <a:solidFill>
                  <a:srgbClr val="C00000"/>
                </a:solidFill>
              </a:rPr>
              <a:t>write</a:t>
            </a:r>
            <a:r>
              <a:rPr lang="en-US" sz="2300" dirty="0" smtClean="0"/>
              <a:t> a draft (in a student’s  own words).  </a:t>
            </a:r>
            <a:endParaRPr lang="en-US" sz="2300" dirty="0"/>
          </a:p>
          <a:p>
            <a:pPr marL="0" indent="0">
              <a:buNone/>
            </a:pPr>
            <a:r>
              <a:rPr lang="en-US" sz="2300" dirty="0" smtClean="0"/>
              <a:t> </a:t>
            </a:r>
          </a:p>
          <a:p>
            <a:pPr marL="0" indent="0">
              <a:buNone/>
            </a:pPr>
            <a:r>
              <a:rPr lang="en-US" sz="2300" b="1" u="sng" dirty="0" smtClean="0"/>
              <a:t>Resources:  </a:t>
            </a:r>
          </a:p>
          <a:p>
            <a:pPr marL="0" indent="0">
              <a:buNone/>
            </a:pPr>
            <a:r>
              <a:rPr lang="en-US" sz="2300" b="1" dirty="0" smtClean="0"/>
              <a:t>Click on grade level, then writing and halfway down, click on graphic organizers to see a number of organizers.</a:t>
            </a:r>
            <a:endParaRPr lang="en-US" sz="2300" b="1" dirty="0"/>
          </a:p>
          <a:p>
            <a:pPr marL="0" indent="0">
              <a:buNone/>
            </a:pPr>
            <a:r>
              <a:rPr lang="en-US" sz="2300" dirty="0" smtClean="0">
                <a:hlinkClick r:id="rId3"/>
              </a:rPr>
              <a:t>www.illinoisliteracyinaction.org</a:t>
            </a:r>
            <a:r>
              <a:rPr lang="en-US" sz="2300" dirty="0" smtClean="0"/>
              <a:t> </a:t>
            </a:r>
          </a:p>
          <a:p>
            <a:pPr marL="0" indent="0">
              <a:buNone/>
            </a:pPr>
            <a:endParaRPr lang="en-US" sz="2300" dirty="0" smtClean="0"/>
          </a:p>
          <a:p>
            <a:pPr marL="0" indent="0">
              <a:buNone/>
            </a:pPr>
            <a:endParaRPr lang="en-US" sz="2300" dirty="0" smtClean="0"/>
          </a:p>
          <a:p>
            <a:pPr marL="0" indent="0">
              <a:buNone/>
            </a:pPr>
            <a:endParaRPr lang="en-US" sz="2300" dirty="0"/>
          </a:p>
          <a:p>
            <a:pPr marL="0" indent="0">
              <a:buNone/>
            </a:pPr>
            <a:endParaRPr lang="en-US" sz="2300" dirty="0" smtClean="0"/>
          </a:p>
          <a:p>
            <a:pPr marL="0" indent="0">
              <a:buNone/>
            </a:pPr>
            <a:endParaRPr lang="en-US" sz="2300"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hlinkClick r:id="rId4"/>
            </a:endParaRPr>
          </a:p>
          <a:p>
            <a:pPr marL="0" indent="0">
              <a:buNone/>
            </a:pPr>
            <a:endParaRPr lang="en-US" dirty="0" smtClean="0">
              <a:hlinkClick r:id="rId4"/>
            </a:endParaRPr>
          </a:p>
          <a:p>
            <a:endParaRPr lang="en-US" dirty="0"/>
          </a:p>
        </p:txBody>
      </p:sp>
      <p:sp>
        <p:nvSpPr>
          <p:cNvPr id="4" name="TextBox 3"/>
          <p:cNvSpPr txBox="1"/>
          <p:nvPr/>
        </p:nvSpPr>
        <p:spPr>
          <a:xfrm>
            <a:off x="4907395" y="76330"/>
            <a:ext cx="3200400" cy="461665"/>
          </a:xfrm>
          <a:prstGeom prst="rect">
            <a:avLst/>
          </a:prstGeom>
          <a:noFill/>
        </p:spPr>
        <p:txBody>
          <a:bodyPr wrap="square" rtlCol="0">
            <a:spAutoFit/>
          </a:bodyPr>
          <a:lstStyle/>
          <a:p>
            <a:r>
              <a:rPr lang="en-US" sz="2400" b="1" dirty="0" smtClean="0">
                <a:solidFill>
                  <a:schemeClr val="bg1"/>
                </a:solidFill>
              </a:rPr>
              <a:t>6-12 and Content</a:t>
            </a:r>
            <a:endParaRPr lang="en-US" sz="2400" b="1" dirty="0">
              <a:solidFill>
                <a:schemeClr val="bg1"/>
              </a:solidFill>
            </a:endParaRPr>
          </a:p>
        </p:txBody>
      </p:sp>
      <p:sp>
        <p:nvSpPr>
          <p:cNvPr id="5" name="Slide Number Placeholder 4"/>
          <p:cNvSpPr>
            <a:spLocks noGrp="1"/>
          </p:cNvSpPr>
          <p:nvPr>
            <p:ph type="sldNum" sz="quarter" idx="12"/>
          </p:nvPr>
        </p:nvSpPr>
        <p:spPr/>
        <p:txBody>
          <a:bodyPr/>
          <a:lstStyle/>
          <a:p>
            <a:fld id="{EB788BF1-8929-A543-AE20-D6BB6422DF8A}" type="slidenum">
              <a:rPr lang="en-US" smtClean="0"/>
              <a:pPr/>
              <a:t>45</a:t>
            </a:fld>
            <a:endParaRPr lang="en-US"/>
          </a:p>
        </p:txBody>
      </p:sp>
    </p:spTree>
    <p:extLst>
      <p:ext uri="{BB962C8B-B14F-4D97-AF65-F5344CB8AC3E}">
        <p14:creationId xmlns:p14="http://schemas.microsoft.com/office/powerpoint/2010/main" val="33550610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56" y="914400"/>
            <a:ext cx="7024744" cy="722864"/>
          </a:xfrm>
        </p:spPr>
        <p:txBody>
          <a:bodyPr/>
          <a:lstStyle/>
          <a:p>
            <a:pPr algn="ctr"/>
            <a:r>
              <a:rPr lang="en-US" dirty="0" smtClean="0"/>
              <a:t>Would </a:t>
            </a:r>
            <a:r>
              <a:rPr lang="en-US" dirty="0"/>
              <a:t>y</a:t>
            </a:r>
            <a:r>
              <a:rPr lang="en-US" dirty="0" smtClean="0"/>
              <a:t>ou </a:t>
            </a:r>
            <a:r>
              <a:rPr lang="en-US" dirty="0"/>
              <a:t>r</a:t>
            </a:r>
            <a:r>
              <a:rPr lang="en-US" dirty="0" smtClean="0"/>
              <a:t>ather…</a:t>
            </a:r>
            <a:endParaRPr lang="en-US" dirty="0"/>
          </a:p>
        </p:txBody>
      </p:sp>
      <p:sp>
        <p:nvSpPr>
          <p:cNvPr id="3" name="Content Placeholder 2"/>
          <p:cNvSpPr>
            <a:spLocks noGrp="1"/>
          </p:cNvSpPr>
          <p:nvPr>
            <p:ph sz="quarter" idx="13"/>
          </p:nvPr>
        </p:nvSpPr>
        <p:spPr>
          <a:xfrm>
            <a:off x="1029278" y="1821127"/>
            <a:ext cx="3419856" cy="3493008"/>
          </a:xfrm>
        </p:spPr>
        <p:txBody>
          <a:bodyPr/>
          <a:lstStyle/>
          <a:p>
            <a:pPr marL="0" indent="0">
              <a:buNone/>
            </a:pPr>
            <a:r>
              <a:rPr lang="en-US" dirty="0"/>
              <a:t>l</a:t>
            </a:r>
            <a:r>
              <a:rPr lang="en-US" dirty="0" smtClean="0"/>
              <a:t>ive without music?</a:t>
            </a:r>
            <a:endParaRPr lang="en-US" dirty="0"/>
          </a:p>
        </p:txBody>
      </p:sp>
      <p:sp>
        <p:nvSpPr>
          <p:cNvPr id="4" name="Content Placeholder 3"/>
          <p:cNvSpPr>
            <a:spLocks noGrp="1"/>
          </p:cNvSpPr>
          <p:nvPr>
            <p:ph sz="quarter" idx="14"/>
          </p:nvPr>
        </p:nvSpPr>
        <p:spPr>
          <a:xfrm>
            <a:off x="4668800" y="1821127"/>
            <a:ext cx="3865600" cy="998273"/>
          </a:xfrm>
        </p:spPr>
        <p:txBody>
          <a:bodyPr/>
          <a:lstStyle/>
          <a:p>
            <a:pPr marL="0" indent="0">
              <a:buNone/>
            </a:pPr>
            <a:r>
              <a:rPr lang="en-US" dirty="0"/>
              <a:t>l</a:t>
            </a:r>
            <a:r>
              <a:rPr lang="en-US" dirty="0" smtClean="0"/>
              <a:t>ive without television?</a:t>
            </a:r>
            <a:endParaRPr lang="en-US" dirty="0"/>
          </a:p>
        </p:txBody>
      </p:sp>
      <p:pic>
        <p:nvPicPr>
          <p:cNvPr id="4098" name="Picture 2" descr="http://imshopping.rediff.com/imgshop/800-800/shopping/pixs/12705/t/tv_balloon._samsung-40f5500-led-television.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616" b="84290" l="0" r="100000"/>
                    </a14:imgEffect>
                  </a14:imgLayer>
                </a14:imgProps>
              </a:ext>
              <a:ext uri="{28A0092B-C50C-407E-A947-70E740481C1C}">
                <a14:useLocalDpi xmlns:a14="http://schemas.microsoft.com/office/drawing/2010/main" val="0"/>
              </a:ext>
            </a:extLst>
          </a:blip>
          <a:srcRect/>
          <a:stretch>
            <a:fillRect/>
          </a:stretch>
        </p:blipFill>
        <p:spPr bwMode="auto">
          <a:xfrm>
            <a:off x="4084809" y="1954924"/>
            <a:ext cx="4449591" cy="42566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kenrockwell.com/apple/images/ipod-touch-4g/ipod-touch-4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56" y="2590800"/>
            <a:ext cx="2659938" cy="34405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07395" y="76330"/>
            <a:ext cx="3200400" cy="461665"/>
          </a:xfrm>
          <a:prstGeom prst="rect">
            <a:avLst/>
          </a:prstGeom>
          <a:noFill/>
        </p:spPr>
        <p:txBody>
          <a:bodyPr wrap="square" rtlCol="0">
            <a:spAutoFit/>
          </a:bodyPr>
          <a:lstStyle/>
          <a:p>
            <a:r>
              <a:rPr lang="en-US" sz="2400" b="1" dirty="0" smtClean="0">
                <a:solidFill>
                  <a:schemeClr val="bg1"/>
                </a:solidFill>
              </a:rPr>
              <a:t>6-12 and Content</a:t>
            </a:r>
            <a:endParaRPr lang="en-US" sz="2400" b="1" dirty="0">
              <a:solidFill>
                <a:schemeClr val="bg1"/>
              </a:solidFill>
            </a:endParaRPr>
          </a:p>
        </p:txBody>
      </p:sp>
      <p:sp>
        <p:nvSpPr>
          <p:cNvPr id="5" name="Slide Number Placeholder 4"/>
          <p:cNvSpPr>
            <a:spLocks noGrp="1"/>
          </p:cNvSpPr>
          <p:nvPr>
            <p:ph type="sldNum" sz="quarter" idx="12"/>
          </p:nvPr>
        </p:nvSpPr>
        <p:spPr/>
        <p:txBody>
          <a:bodyPr/>
          <a:lstStyle/>
          <a:p>
            <a:fld id="{EB788BF1-8929-A543-AE20-D6BB6422DF8A}" type="slidenum">
              <a:rPr lang="en-US" smtClean="0"/>
              <a:pPr/>
              <a:t>46</a:t>
            </a:fld>
            <a:endParaRPr lang="en-US"/>
          </a:p>
        </p:txBody>
      </p:sp>
    </p:spTree>
    <p:extLst>
      <p:ext uri="{BB962C8B-B14F-4D97-AF65-F5344CB8AC3E}">
        <p14:creationId xmlns:p14="http://schemas.microsoft.com/office/powerpoint/2010/main" val="19321420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1"/>
            <a:ext cx="7024744" cy="1077532"/>
          </a:xfrm>
        </p:spPr>
        <p:txBody>
          <a:bodyPr>
            <a:normAutofit fontScale="90000"/>
          </a:bodyPr>
          <a:lstStyle/>
          <a:p>
            <a:pPr algn="ctr"/>
            <a:r>
              <a:rPr lang="en-US" b="1" dirty="0" smtClean="0"/>
              <a:t>Argument Strategies on Illinois Literacy in Action </a:t>
            </a:r>
            <a:endParaRPr lang="en-US" b="1" dirty="0"/>
          </a:p>
        </p:txBody>
      </p:sp>
      <p:sp>
        <p:nvSpPr>
          <p:cNvPr id="5" name="TextBox 4"/>
          <p:cNvSpPr txBox="1"/>
          <p:nvPr/>
        </p:nvSpPr>
        <p:spPr>
          <a:xfrm>
            <a:off x="4907395" y="76330"/>
            <a:ext cx="3200400" cy="461665"/>
          </a:xfrm>
          <a:prstGeom prst="rect">
            <a:avLst/>
          </a:prstGeom>
          <a:noFill/>
        </p:spPr>
        <p:txBody>
          <a:bodyPr wrap="square" rtlCol="0">
            <a:spAutoFit/>
          </a:bodyPr>
          <a:lstStyle/>
          <a:p>
            <a:r>
              <a:rPr lang="en-US" sz="2400" b="1" dirty="0" smtClean="0">
                <a:solidFill>
                  <a:schemeClr val="bg1"/>
                </a:solidFill>
              </a:rPr>
              <a:t>6-12 and Content</a:t>
            </a:r>
            <a:endParaRPr lang="en-US" sz="2400" b="1" dirty="0">
              <a:solidFill>
                <a:schemeClr val="bg1"/>
              </a:solidFill>
            </a:endParaRPr>
          </a:p>
        </p:txBody>
      </p:sp>
      <p:sp>
        <p:nvSpPr>
          <p:cNvPr id="3" name="Content Placeholder 2"/>
          <p:cNvSpPr>
            <a:spLocks noGrp="1"/>
          </p:cNvSpPr>
          <p:nvPr>
            <p:ph idx="1"/>
          </p:nvPr>
        </p:nvSpPr>
        <p:spPr>
          <a:xfrm>
            <a:off x="838200" y="2164318"/>
            <a:ext cx="7269595" cy="4084082"/>
          </a:xfrm>
        </p:spPr>
        <p:txBody>
          <a:bodyPr>
            <a:normAutofit/>
          </a:bodyPr>
          <a:lstStyle/>
          <a:p>
            <a:pPr marL="68580" indent="0">
              <a:buNone/>
            </a:pPr>
            <a:r>
              <a:rPr lang="en-US" b="1" dirty="0"/>
              <a:t>Argument Sentence </a:t>
            </a:r>
            <a:r>
              <a:rPr lang="en-US" b="1" dirty="0" smtClean="0"/>
              <a:t>Frames - Grades 6-8</a:t>
            </a:r>
            <a:endParaRPr lang="en-US" b="1" dirty="0" smtClean="0">
              <a:hlinkClick r:id="rId3"/>
            </a:endParaRPr>
          </a:p>
          <a:p>
            <a:r>
              <a:rPr lang="en-US" sz="2000" dirty="0">
                <a:hlinkClick r:id="rId4"/>
              </a:rPr>
              <a:t>http://</a:t>
            </a:r>
            <a:r>
              <a:rPr lang="en-US" sz="2000" dirty="0" smtClean="0">
                <a:hlinkClick r:id="rId4"/>
              </a:rPr>
              <a:t>www.illinoisliteracyinaction.org/uploads/4/0/7/1/40712613/6-8_ela_1_all.pdf</a:t>
            </a:r>
            <a:endParaRPr lang="en-US" sz="2000" dirty="0" smtClean="0"/>
          </a:p>
          <a:p>
            <a:pPr marL="68580" indent="0">
              <a:buNone/>
            </a:pPr>
            <a:endParaRPr lang="en-US" dirty="0" smtClean="0"/>
          </a:p>
          <a:p>
            <a:pPr marL="68580" indent="0">
              <a:buNone/>
            </a:pPr>
            <a:endParaRPr lang="en-US" b="1" dirty="0" smtClean="0"/>
          </a:p>
          <a:p>
            <a:pPr marL="68580" indent="0">
              <a:buNone/>
            </a:pPr>
            <a:r>
              <a:rPr lang="en-US" b="1" dirty="0" smtClean="0"/>
              <a:t>Modeling An Argument: The </a:t>
            </a:r>
            <a:r>
              <a:rPr lang="en-US" b="1" dirty="0" err="1"/>
              <a:t>Toulmin</a:t>
            </a:r>
            <a:r>
              <a:rPr lang="en-US" b="1" dirty="0"/>
              <a:t> Method– </a:t>
            </a:r>
            <a:r>
              <a:rPr lang="en-US" b="1" dirty="0" smtClean="0"/>
              <a:t>Grades 9-10</a:t>
            </a:r>
          </a:p>
          <a:p>
            <a:r>
              <a:rPr lang="en-US" sz="2000" dirty="0">
                <a:hlinkClick r:id="rId5"/>
              </a:rPr>
              <a:t>http://www.illinoisliteracyinaction.org/uploads/4/0/7/1/40712613/9-12_ela_st._</a:t>
            </a:r>
            <a:r>
              <a:rPr lang="en-US" sz="2000" dirty="0" smtClean="0">
                <a:hlinkClick r:id="rId5"/>
              </a:rPr>
              <a:t>1_all.pdf</a:t>
            </a:r>
            <a:endParaRPr lang="en-US" sz="2000" dirty="0" smtClean="0"/>
          </a:p>
          <a:p>
            <a:pPr marL="68580" indent="0">
              <a:buNone/>
            </a:pPr>
            <a:endParaRPr lang="en-US" b="1" dirty="0" smtClean="0"/>
          </a:p>
          <a:p>
            <a:pPr marL="68580" indent="0">
              <a:buNone/>
            </a:pP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47</a:t>
            </a:fld>
            <a:endParaRPr lang="en-US"/>
          </a:p>
        </p:txBody>
      </p:sp>
    </p:spTree>
    <p:extLst>
      <p:ext uri="{BB962C8B-B14F-4D97-AF65-F5344CB8AC3E}">
        <p14:creationId xmlns:p14="http://schemas.microsoft.com/office/powerpoint/2010/main" val="30250712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normAutofit fontScale="90000"/>
          </a:bodyPr>
          <a:lstStyle/>
          <a:p>
            <a:pPr algn="ctr"/>
            <a:r>
              <a:rPr lang="en-US" b="1" dirty="0" smtClean="0">
                <a:solidFill>
                  <a:schemeClr val="accent2"/>
                </a:solidFill>
                <a:effectLst>
                  <a:outerShdw blurRad="38100" dist="38100" dir="2700000" algn="tl">
                    <a:srgbClr val="000000">
                      <a:alpha val="43137"/>
                    </a:srgbClr>
                  </a:outerShdw>
                </a:effectLst>
              </a:rPr>
              <a:t>Informative/Explanatory Writing</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7483" y="1828800"/>
            <a:ext cx="7924800" cy="4572000"/>
          </a:xfrm>
          <a:solidFill>
            <a:schemeClr val="bg1"/>
          </a:solidFill>
        </p:spPr>
        <p:txBody>
          <a:bodyPr>
            <a:normAutofit lnSpcReduction="10000"/>
          </a:bodyPr>
          <a:lstStyle/>
          <a:p>
            <a:r>
              <a:rPr lang="en-US" dirty="0" smtClean="0"/>
              <a:t>Definition</a:t>
            </a:r>
          </a:p>
          <a:p>
            <a:pPr marL="0" indent="0">
              <a:buNone/>
            </a:pPr>
            <a:endParaRPr lang="en-US" dirty="0" smtClean="0"/>
          </a:p>
          <a:p>
            <a:r>
              <a:rPr lang="en-US" dirty="0" smtClean="0"/>
              <a:t>Model</a:t>
            </a:r>
            <a:r>
              <a:rPr lang="en-US" dirty="0"/>
              <a:t>, Model, Model </a:t>
            </a:r>
            <a:endParaRPr lang="en-US" dirty="0" smtClean="0"/>
          </a:p>
          <a:p>
            <a:pPr marL="0" indent="0">
              <a:buNone/>
            </a:pPr>
            <a:r>
              <a:rPr lang="en-US" dirty="0" smtClean="0"/>
              <a:t>	Mentor Texts</a:t>
            </a:r>
          </a:p>
          <a:p>
            <a:pPr lvl="5" indent="-342900">
              <a:buClr>
                <a:srgbClr val="4F81BD"/>
              </a:buClr>
            </a:pPr>
            <a:r>
              <a:rPr lang="en-US" sz="2000" dirty="0" smtClean="0">
                <a:solidFill>
                  <a:srgbClr val="1F497D"/>
                </a:solidFill>
              </a:rPr>
              <a:t>Teacher </a:t>
            </a:r>
            <a:r>
              <a:rPr lang="en-US" sz="2000" dirty="0">
                <a:solidFill>
                  <a:srgbClr val="1F497D"/>
                </a:solidFill>
              </a:rPr>
              <a:t>Samples</a:t>
            </a:r>
          </a:p>
          <a:p>
            <a:pPr lvl="5" indent="-342900">
              <a:buClr>
                <a:srgbClr val="4F81BD"/>
              </a:buClr>
            </a:pPr>
            <a:r>
              <a:rPr lang="en-US" sz="2000" dirty="0">
                <a:solidFill>
                  <a:srgbClr val="1F497D"/>
                </a:solidFill>
              </a:rPr>
              <a:t>Picture Books, etc..</a:t>
            </a:r>
          </a:p>
          <a:p>
            <a:pPr lvl="5" indent="-342900">
              <a:buClr>
                <a:srgbClr val="4F81BD"/>
              </a:buClr>
            </a:pPr>
            <a:r>
              <a:rPr lang="en-US" sz="2000" dirty="0">
                <a:solidFill>
                  <a:srgbClr val="1F497D"/>
                </a:solidFill>
              </a:rPr>
              <a:t>Student Writing </a:t>
            </a:r>
            <a:r>
              <a:rPr lang="en-US" sz="2000" dirty="0" smtClean="0">
                <a:solidFill>
                  <a:srgbClr val="1F497D"/>
                </a:solidFill>
              </a:rPr>
              <a:t>Samples</a:t>
            </a:r>
            <a:endParaRPr lang="en-US" dirty="0" smtClean="0"/>
          </a:p>
          <a:p>
            <a:pPr marL="0" indent="0">
              <a:buNone/>
            </a:pPr>
            <a:r>
              <a:rPr lang="en-US" dirty="0"/>
              <a:t>	</a:t>
            </a:r>
            <a:endParaRPr lang="en-US" dirty="0" smtClean="0"/>
          </a:p>
          <a:p>
            <a:r>
              <a:rPr lang="en-US" dirty="0" smtClean="0"/>
              <a:t>Graphic Organizers/Structures </a:t>
            </a:r>
          </a:p>
          <a:p>
            <a:pPr marL="0" indent="0">
              <a:buNone/>
            </a:pPr>
            <a:r>
              <a:rPr lang="en-US" dirty="0"/>
              <a:t>	</a:t>
            </a:r>
            <a:endParaRPr lang="en-US" dirty="0" smtClean="0"/>
          </a:p>
          <a:p>
            <a:r>
              <a:rPr lang="en-US" dirty="0" smtClean="0"/>
              <a:t>Strategies	</a:t>
            </a:r>
            <a:endParaRPr lang="en-US" dirty="0"/>
          </a:p>
        </p:txBody>
      </p:sp>
      <p:sp>
        <p:nvSpPr>
          <p:cNvPr id="4" name="Rectangle 3"/>
          <p:cNvSpPr/>
          <p:nvPr/>
        </p:nvSpPr>
        <p:spPr>
          <a:xfrm>
            <a:off x="5257800" y="0"/>
            <a:ext cx="2590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Standard #2</a:t>
            </a:r>
            <a:endParaRPr lang="en-US" sz="2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543637"/>
            <a:ext cx="1485452" cy="100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5483582"/>
            <a:ext cx="1371600" cy="91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648200"/>
            <a:ext cx="1524000" cy="100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48</a:t>
            </a:fld>
            <a:endParaRPr lang="en-US"/>
          </a:p>
        </p:txBody>
      </p:sp>
    </p:spTree>
    <p:extLst>
      <p:ext uri="{BB962C8B-B14F-4D97-AF65-F5344CB8AC3E}">
        <p14:creationId xmlns:p14="http://schemas.microsoft.com/office/powerpoint/2010/main" val="9879068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862" y="762000"/>
            <a:ext cx="7024744" cy="875264"/>
          </a:xfrm>
        </p:spPr>
        <p:txBody>
          <a:bodyPr/>
          <a:lstStyle/>
          <a:p>
            <a:r>
              <a:rPr lang="en-US" dirty="0" smtClean="0"/>
              <a:t>Informative/Explanatory</a:t>
            </a:r>
            <a:endParaRPr lang="en-US" dirty="0"/>
          </a:p>
        </p:txBody>
      </p:sp>
      <p:sp>
        <p:nvSpPr>
          <p:cNvPr id="3" name="Content Placeholder 2"/>
          <p:cNvSpPr>
            <a:spLocks noGrp="1"/>
          </p:cNvSpPr>
          <p:nvPr>
            <p:ph idx="1"/>
          </p:nvPr>
        </p:nvSpPr>
        <p:spPr>
          <a:xfrm>
            <a:off x="762000" y="1828800"/>
            <a:ext cx="7058809" cy="4003829"/>
          </a:xfrm>
        </p:spPr>
        <p:txBody>
          <a:bodyPr>
            <a:normAutofit/>
          </a:bodyPr>
          <a:lstStyle/>
          <a:p>
            <a:pPr marL="0" indent="0">
              <a:buNone/>
            </a:pPr>
            <a:r>
              <a:rPr lang="en-US" dirty="0"/>
              <a:t>Information/explanatory writing conveys </a:t>
            </a:r>
            <a:r>
              <a:rPr lang="en-US" dirty="0" smtClean="0"/>
              <a:t>information </a:t>
            </a:r>
            <a:r>
              <a:rPr lang="en-US" dirty="0"/>
              <a:t>accurately. </a:t>
            </a:r>
          </a:p>
          <a:p>
            <a:pPr marL="0" indent="0">
              <a:buNone/>
            </a:pPr>
            <a:endParaRPr lang="en-US" dirty="0" smtClean="0"/>
          </a:p>
          <a:p>
            <a:pPr marL="0" indent="0">
              <a:buNone/>
            </a:pPr>
            <a:r>
              <a:rPr lang="en-US" dirty="0" smtClean="0"/>
              <a:t>It’s </a:t>
            </a:r>
            <a:r>
              <a:rPr lang="en-US" dirty="0"/>
              <a:t>purpose is to:</a:t>
            </a:r>
          </a:p>
          <a:p>
            <a:pPr marL="0" indent="0">
              <a:buNone/>
            </a:pPr>
            <a:r>
              <a:rPr lang="en-US" dirty="0"/>
              <a:t>• Increase readers’ knowledge of a subject</a:t>
            </a:r>
          </a:p>
          <a:p>
            <a:pPr marL="0" indent="0">
              <a:buNone/>
            </a:pPr>
            <a:r>
              <a:rPr lang="en-US" dirty="0"/>
              <a:t>• Help readers better understand procedure </a:t>
            </a:r>
            <a:r>
              <a:rPr lang="en-US" dirty="0" smtClean="0"/>
              <a:t> </a:t>
            </a:r>
          </a:p>
          <a:p>
            <a:pPr marL="0" indent="0">
              <a:buNone/>
            </a:pPr>
            <a:r>
              <a:rPr lang="en-US" dirty="0"/>
              <a:t> </a:t>
            </a:r>
            <a:r>
              <a:rPr lang="en-US" dirty="0" smtClean="0"/>
              <a:t>  or </a:t>
            </a:r>
            <a:r>
              <a:rPr lang="en-US" dirty="0"/>
              <a:t>process</a:t>
            </a:r>
          </a:p>
          <a:p>
            <a:pPr marL="0" indent="0">
              <a:buNone/>
            </a:pPr>
            <a:r>
              <a:rPr lang="en-US" dirty="0"/>
              <a:t>• Provide readers with an enhanced </a:t>
            </a:r>
            <a:endParaRPr lang="en-US" dirty="0" smtClean="0"/>
          </a:p>
          <a:p>
            <a:pPr marL="0" indent="0">
              <a:buNone/>
            </a:pPr>
            <a:r>
              <a:rPr lang="en-US" dirty="0"/>
              <a:t> </a:t>
            </a:r>
            <a:r>
              <a:rPr lang="en-US" dirty="0" smtClean="0"/>
              <a:t>  comprehension </a:t>
            </a:r>
            <a:r>
              <a:rPr lang="en-US" dirty="0"/>
              <a:t>of </a:t>
            </a:r>
            <a:r>
              <a:rPr lang="en-US" dirty="0" smtClean="0"/>
              <a:t>a concept</a:t>
            </a:r>
            <a:r>
              <a:rPr lang="en-US" dirty="0"/>
              <a:t>.</a:t>
            </a:r>
          </a:p>
        </p:txBody>
      </p:sp>
      <p:sp>
        <p:nvSpPr>
          <p:cNvPr id="4" name="Slide Number Placeholder 3"/>
          <p:cNvSpPr>
            <a:spLocks noGrp="1"/>
          </p:cNvSpPr>
          <p:nvPr>
            <p:ph type="sldNum" sz="quarter" idx="12"/>
          </p:nvPr>
        </p:nvSpPr>
        <p:spPr/>
        <p:txBody>
          <a:bodyPr/>
          <a:lstStyle/>
          <a:p>
            <a:fld id="{EB788BF1-8929-A543-AE20-D6BB6422DF8A}" type="slidenum">
              <a:rPr lang="en-US" smtClean="0"/>
              <a:pPr/>
              <a:t>49</a:t>
            </a:fld>
            <a:endParaRPr lang="en-US"/>
          </a:p>
        </p:txBody>
      </p:sp>
    </p:spTree>
    <p:extLst>
      <p:ext uri="{BB962C8B-B14F-4D97-AF65-F5344CB8AC3E}">
        <p14:creationId xmlns:p14="http://schemas.microsoft.com/office/powerpoint/2010/main" val="871881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838200"/>
            <a:ext cx="7024744" cy="648736"/>
          </a:xfrm>
        </p:spPr>
        <p:txBody>
          <a:bodyPr>
            <a:normAutofit fontScale="90000"/>
          </a:bodyPr>
          <a:lstStyle/>
          <a:p>
            <a:r>
              <a:rPr lang="en-US" dirty="0" smtClean="0"/>
              <a:t>Connections from 2014</a:t>
            </a:r>
            <a:endParaRPr lang="en-US" dirty="0"/>
          </a:p>
        </p:txBody>
      </p:sp>
      <p:sp>
        <p:nvSpPr>
          <p:cNvPr id="3" name="Content Placeholder 2"/>
          <p:cNvSpPr>
            <a:spLocks noGrp="1"/>
          </p:cNvSpPr>
          <p:nvPr>
            <p:ph idx="1"/>
          </p:nvPr>
        </p:nvSpPr>
        <p:spPr>
          <a:xfrm>
            <a:off x="1043492" y="1486936"/>
            <a:ext cx="6777317" cy="4761464"/>
          </a:xfrm>
        </p:spPr>
        <p:txBody>
          <a:bodyPr>
            <a:normAutofit/>
          </a:bodyPr>
          <a:lstStyle/>
          <a:p>
            <a:r>
              <a:rPr lang="en-US" dirty="0" smtClean="0"/>
              <a:t>Shift Kit Writing Connections</a:t>
            </a:r>
          </a:p>
          <a:p>
            <a:pPr lvl="1"/>
            <a:r>
              <a:rPr lang="en-US" sz="1800" dirty="0">
                <a:hlinkClick r:id="rId3"/>
              </a:rPr>
              <a:t>http://education.illinoisstate.edu/casei/ela</a:t>
            </a:r>
            <a:r>
              <a:rPr lang="en-US" sz="1800" dirty="0" smtClean="0">
                <a:hlinkClick r:id="rId3"/>
              </a:rPr>
              <a:t>/</a:t>
            </a:r>
            <a:endParaRPr lang="en-US" sz="1800" dirty="0" smtClean="0"/>
          </a:p>
          <a:p>
            <a:pPr marL="365760" lvl="1" indent="0">
              <a:buNone/>
            </a:pPr>
            <a:endParaRPr lang="en-US" sz="2000" dirty="0" smtClean="0"/>
          </a:p>
          <a:p>
            <a:r>
              <a:rPr lang="en-US" dirty="0" smtClean="0"/>
              <a:t>Implementation Guide</a:t>
            </a:r>
          </a:p>
          <a:p>
            <a:pPr marL="68580" indent="0">
              <a:buNone/>
            </a:pPr>
            <a:r>
              <a:rPr lang="en-US" dirty="0"/>
              <a:t> </a:t>
            </a:r>
            <a:r>
              <a:rPr lang="en-US" dirty="0" smtClean="0"/>
              <a:t>  Shift Two (Extract &amp; Employ Evidence)</a:t>
            </a:r>
          </a:p>
          <a:p>
            <a:pPr lvl="1"/>
            <a:r>
              <a:rPr lang="en-US" sz="1800" dirty="0">
                <a:hlinkClick r:id="rId4"/>
              </a:rPr>
              <a:t>http://</a:t>
            </a:r>
            <a:r>
              <a:rPr lang="en-US" sz="1800" dirty="0" smtClean="0">
                <a:hlinkClick r:id="rId4"/>
              </a:rPr>
              <a:t>www.ilclassroomsinaction.org/implementation-guides-for-ela.html</a:t>
            </a:r>
            <a:endParaRPr lang="en-US" sz="1800" dirty="0" smtClean="0"/>
          </a:p>
          <a:p>
            <a:pPr marL="365760" lvl="1" indent="0">
              <a:buNone/>
            </a:pPr>
            <a:endParaRPr lang="en-US" sz="1800" dirty="0" smtClean="0"/>
          </a:p>
          <a:p>
            <a:r>
              <a:rPr lang="en-US" dirty="0" err="1" smtClean="0"/>
              <a:t>EQuIP</a:t>
            </a:r>
            <a:r>
              <a:rPr lang="en-US" dirty="0" smtClean="0"/>
              <a:t> Rubric</a:t>
            </a:r>
          </a:p>
          <a:p>
            <a:pPr lvl="1"/>
            <a:r>
              <a:rPr lang="en-US" sz="1800" dirty="0">
                <a:hlinkClick r:id="rId5"/>
              </a:rPr>
              <a:t>http://www.ilclassroomsinaction.org/alignment--equip-rubuic.html</a:t>
            </a:r>
            <a:endParaRPr lang="en-US" sz="1800" dirty="0" smtClean="0"/>
          </a:p>
          <a:p>
            <a:pPr lvl="1"/>
            <a:r>
              <a:rPr lang="en-US" sz="2000" dirty="0" smtClean="0"/>
              <a:t>Connections in all four dimensions</a:t>
            </a:r>
            <a:endParaRPr lang="en-US" sz="2000"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5</a:t>
            </a:fld>
            <a:endParaRPr lang="en-US"/>
          </a:p>
        </p:txBody>
      </p:sp>
    </p:spTree>
    <p:extLst>
      <p:ext uri="{BB962C8B-B14F-4D97-AF65-F5344CB8AC3E}">
        <p14:creationId xmlns:p14="http://schemas.microsoft.com/office/powerpoint/2010/main" val="10734476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256" y="838200"/>
            <a:ext cx="7024744" cy="1143000"/>
          </a:xfrm>
        </p:spPr>
        <p:txBody>
          <a:bodyPr>
            <a:normAutofit fontScale="90000"/>
          </a:bodyPr>
          <a:lstStyle/>
          <a:p>
            <a:r>
              <a:rPr lang="en-US" dirty="0" smtClean="0"/>
              <a:t>Mentor Texts for Informative/Explanatory</a:t>
            </a:r>
            <a:endParaRPr lang="en-US" dirty="0"/>
          </a:p>
        </p:txBody>
      </p:sp>
      <p:sp>
        <p:nvSpPr>
          <p:cNvPr id="3" name="Content Placeholder 2"/>
          <p:cNvSpPr>
            <a:spLocks noGrp="1"/>
          </p:cNvSpPr>
          <p:nvPr>
            <p:ph idx="1"/>
          </p:nvPr>
        </p:nvSpPr>
        <p:spPr>
          <a:xfrm>
            <a:off x="664897" y="2018852"/>
            <a:ext cx="6777317" cy="4086673"/>
          </a:xfrm>
        </p:spPr>
        <p:txBody>
          <a:bodyPr>
            <a:normAutofit fontScale="92500" lnSpcReduction="10000"/>
          </a:bodyPr>
          <a:lstStyle/>
          <a:p>
            <a:pPr marL="0" indent="0">
              <a:buNone/>
            </a:pPr>
            <a:r>
              <a:rPr lang="en-US" i="1" dirty="0"/>
              <a:t>Exploding Ants:  Amazing Facts About How Animals Adapt</a:t>
            </a:r>
            <a:r>
              <a:rPr lang="en-US" dirty="0"/>
              <a:t>,  </a:t>
            </a:r>
            <a:r>
              <a:rPr lang="en-US" dirty="0" smtClean="0"/>
              <a:t> by Joanne </a:t>
            </a:r>
            <a:r>
              <a:rPr lang="en-US" dirty="0" err="1" smtClean="0"/>
              <a:t>Settel</a:t>
            </a:r>
            <a:r>
              <a:rPr lang="en-US" dirty="0" smtClean="0"/>
              <a:t>		 </a:t>
            </a:r>
          </a:p>
          <a:p>
            <a:pPr marL="0" indent="0">
              <a:buNone/>
            </a:pPr>
            <a:r>
              <a:rPr lang="en-US" sz="1800" dirty="0" smtClean="0">
                <a:solidFill>
                  <a:srgbClr val="C00000"/>
                </a:solidFill>
              </a:rPr>
              <a:t>(</a:t>
            </a:r>
            <a:r>
              <a:rPr lang="en-US" sz="1800" dirty="0">
                <a:solidFill>
                  <a:srgbClr val="C00000"/>
                </a:solidFill>
              </a:rPr>
              <a:t>adding supporting details)</a:t>
            </a:r>
          </a:p>
          <a:p>
            <a:endParaRPr lang="en-US" dirty="0" smtClean="0"/>
          </a:p>
          <a:p>
            <a:pPr marL="0" indent="0">
              <a:buNone/>
            </a:pPr>
            <a:r>
              <a:rPr lang="en-US" i="1" dirty="0" smtClean="0"/>
              <a:t>Feathers for Lunch</a:t>
            </a:r>
            <a:r>
              <a:rPr lang="en-US" dirty="0" smtClean="0"/>
              <a:t>, by Lois </a:t>
            </a:r>
            <a:r>
              <a:rPr lang="en-US" dirty="0" err="1" smtClean="0"/>
              <a:t>Ehlert</a:t>
            </a:r>
            <a:r>
              <a:rPr lang="en-US" dirty="0" smtClean="0"/>
              <a:t>                         </a:t>
            </a:r>
          </a:p>
          <a:p>
            <a:pPr marL="0" indent="0">
              <a:buNone/>
            </a:pPr>
            <a:r>
              <a:rPr lang="en-US" sz="1800" dirty="0" smtClean="0">
                <a:solidFill>
                  <a:srgbClr val="C00000"/>
                </a:solidFill>
              </a:rPr>
              <a:t>(labeling a picture)</a:t>
            </a:r>
            <a:endParaRPr lang="en-US" sz="1800" dirty="0">
              <a:solidFill>
                <a:srgbClr val="C00000"/>
              </a:solidFill>
            </a:endParaRPr>
          </a:p>
          <a:p>
            <a:pPr marL="0" indent="0">
              <a:buNone/>
            </a:pPr>
            <a:endParaRPr lang="en-US" dirty="0" smtClean="0"/>
          </a:p>
          <a:p>
            <a:pPr marL="0" indent="0">
              <a:buNone/>
            </a:pPr>
            <a:r>
              <a:rPr lang="en-US" i="1" dirty="0" smtClean="0"/>
              <a:t>The </a:t>
            </a:r>
            <a:r>
              <a:rPr lang="en-US" i="1" dirty="0"/>
              <a:t>Great Fire</a:t>
            </a:r>
            <a:r>
              <a:rPr lang="en-US" dirty="0"/>
              <a:t>, by Jim </a:t>
            </a:r>
            <a:r>
              <a:rPr lang="en-US" dirty="0" smtClean="0"/>
              <a:t>Murphy</a:t>
            </a:r>
          </a:p>
          <a:p>
            <a:pPr marL="0" lvl="0" indent="0">
              <a:buClr>
                <a:srgbClr val="93A299"/>
              </a:buClr>
              <a:buNone/>
            </a:pPr>
            <a:r>
              <a:rPr lang="en-US" sz="1800" dirty="0" smtClean="0">
                <a:solidFill>
                  <a:srgbClr val="C00000"/>
                </a:solidFill>
              </a:rPr>
              <a:t>(writing a caption)</a:t>
            </a:r>
            <a:endParaRPr lang="en-US" sz="1800" dirty="0">
              <a:solidFill>
                <a:srgbClr val="C00000"/>
              </a:solidFill>
            </a:endParaRPr>
          </a:p>
          <a:p>
            <a:pPr marL="0" indent="0">
              <a:buNone/>
            </a:pPr>
            <a:endParaRPr lang="en-US" dirty="0" smtClean="0"/>
          </a:p>
          <a:p>
            <a:pPr marL="0" indent="0">
              <a:buNone/>
            </a:pPr>
            <a:r>
              <a:rPr lang="en-US" i="1" dirty="0" smtClean="0"/>
              <a:t>Fish Faces</a:t>
            </a:r>
            <a:r>
              <a:rPr lang="en-US" dirty="0" smtClean="0"/>
              <a:t>, </a:t>
            </a:r>
            <a:r>
              <a:rPr lang="en-US" dirty="0"/>
              <a:t>by </a:t>
            </a:r>
            <a:r>
              <a:rPr lang="en-US" dirty="0" smtClean="0"/>
              <a:t>Norbert Wu</a:t>
            </a:r>
          </a:p>
          <a:p>
            <a:pPr marL="0" indent="0">
              <a:buNone/>
            </a:pPr>
            <a:r>
              <a:rPr lang="en-US" sz="1800" dirty="0" smtClean="0">
                <a:solidFill>
                  <a:srgbClr val="C00000"/>
                </a:solidFill>
              </a:rPr>
              <a:t>(using repetition for emphasis)</a:t>
            </a:r>
            <a:endParaRPr lang="en-US" sz="1800" dirty="0">
              <a:solidFill>
                <a:srgbClr val="C00000"/>
              </a:solidFill>
            </a:endParaRPr>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102" y="838200"/>
            <a:ext cx="1824223" cy="118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982" r="16614"/>
          <a:stretch/>
        </p:blipFill>
        <p:spPr bwMode="auto">
          <a:xfrm>
            <a:off x="6302916" y="2438400"/>
            <a:ext cx="1139297" cy="1297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621" r="10990"/>
          <a:stretch/>
        </p:blipFill>
        <p:spPr bwMode="auto">
          <a:xfrm>
            <a:off x="5263879" y="3978828"/>
            <a:ext cx="1090611" cy="1276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304" y="5334000"/>
            <a:ext cx="1156296" cy="1156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70151" y="19050"/>
            <a:ext cx="1119902" cy="461665"/>
          </a:xfrm>
          <a:prstGeom prst="rect">
            <a:avLst/>
          </a:prstGeom>
          <a:noFill/>
        </p:spPr>
        <p:txBody>
          <a:bodyPr wrap="square" rtlCol="0">
            <a:spAutoFit/>
          </a:bodyPr>
          <a:lstStyle/>
          <a:p>
            <a:r>
              <a:rPr lang="en-US" sz="2400" b="1" dirty="0" smtClean="0">
                <a:solidFill>
                  <a:schemeClr val="bg1"/>
                </a:solidFill>
              </a:rPr>
              <a:t>K-5</a:t>
            </a:r>
            <a:endParaRPr lang="en-US" sz="2400" b="1" dirty="0">
              <a:solidFill>
                <a:schemeClr val="bg1"/>
              </a:solidFill>
            </a:endParaRPr>
          </a:p>
        </p:txBody>
      </p:sp>
      <p:sp>
        <p:nvSpPr>
          <p:cNvPr id="4" name="Flowchart: Data 3"/>
          <p:cNvSpPr/>
          <p:nvPr/>
        </p:nvSpPr>
        <p:spPr>
          <a:xfrm>
            <a:off x="6530102" y="3978828"/>
            <a:ext cx="2080498" cy="2345772"/>
          </a:xfrm>
          <a:prstGeom prst="flowChartInputOutp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smtClean="0">
                <a:hlinkClick r:id="rId7"/>
              </a:rPr>
              <a:t>Student Samples </a:t>
            </a:r>
            <a:r>
              <a:rPr lang="en-US" sz="2000" b="1" dirty="0" smtClean="0"/>
              <a:t>on Illinois Literacy in Action</a:t>
            </a:r>
            <a:endParaRPr lang="en-US" sz="2000" b="1" dirty="0"/>
          </a:p>
        </p:txBody>
      </p:sp>
      <p:sp>
        <p:nvSpPr>
          <p:cNvPr id="6" name="Slide Number Placeholder 5"/>
          <p:cNvSpPr>
            <a:spLocks noGrp="1"/>
          </p:cNvSpPr>
          <p:nvPr>
            <p:ph type="sldNum" sz="quarter" idx="12"/>
          </p:nvPr>
        </p:nvSpPr>
        <p:spPr/>
        <p:txBody>
          <a:bodyPr/>
          <a:lstStyle/>
          <a:p>
            <a:fld id="{EB788BF1-8929-A543-AE20-D6BB6422DF8A}" type="slidenum">
              <a:rPr lang="en-US" smtClean="0"/>
              <a:pPr/>
              <a:t>50</a:t>
            </a:fld>
            <a:endParaRPr lang="en-US"/>
          </a:p>
        </p:txBody>
      </p:sp>
    </p:spTree>
    <p:extLst>
      <p:ext uri="{BB962C8B-B14F-4D97-AF65-F5344CB8AC3E}">
        <p14:creationId xmlns:p14="http://schemas.microsoft.com/office/powerpoint/2010/main" val="212021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wipe(down)">
                                      <p:cBhvr>
                                        <p:cTn id="24" dur="5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wipe(down)">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1030"/>
                                        </p:tgtEl>
                                        <p:attrNameLst>
                                          <p:attrName>style.visibility</p:attrName>
                                        </p:attrNameLst>
                                      </p:cBhvr>
                                      <p:to>
                                        <p:strVal val="visible"/>
                                      </p:to>
                                    </p:set>
                                    <p:animEffect transition="in" filter="wipe(down)">
                                      <p:cBhvr>
                                        <p:cTn id="4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43102"/>
            <a:ext cx="7966656" cy="762000"/>
          </a:xfrm>
        </p:spPr>
        <p:txBody>
          <a:bodyPr>
            <a:normAutofit fontScale="90000"/>
          </a:bodyPr>
          <a:lstStyle/>
          <a:p>
            <a:r>
              <a:rPr lang="en-US" dirty="0" smtClean="0"/>
              <a:t>Also use mentor </a:t>
            </a:r>
            <a:r>
              <a:rPr lang="en-US" dirty="0"/>
              <a:t>t</a:t>
            </a:r>
            <a:r>
              <a:rPr lang="en-US" dirty="0" smtClean="0"/>
              <a:t>exts to model…</a:t>
            </a:r>
            <a:endParaRPr lang="en-US" dirty="0"/>
          </a:p>
        </p:txBody>
      </p:sp>
      <p:sp>
        <p:nvSpPr>
          <p:cNvPr id="3" name="Content Placeholder 2"/>
          <p:cNvSpPr>
            <a:spLocks noGrp="1"/>
          </p:cNvSpPr>
          <p:nvPr>
            <p:ph sz="quarter" idx="13"/>
          </p:nvPr>
        </p:nvSpPr>
        <p:spPr>
          <a:xfrm>
            <a:off x="685800" y="1447800"/>
            <a:ext cx="3776472" cy="4724400"/>
          </a:xfrm>
        </p:spPr>
        <p:txBody>
          <a:bodyPr>
            <a:normAutofit fontScale="92500" lnSpcReduction="10000"/>
          </a:bodyPr>
          <a:lstStyle/>
          <a:p>
            <a:pPr marL="0" indent="0">
              <a:buNone/>
            </a:pPr>
            <a:r>
              <a:rPr lang="en-US" dirty="0" smtClean="0"/>
              <a:t>Pictures/photos with labels or captions</a:t>
            </a:r>
          </a:p>
          <a:p>
            <a:pPr marL="0" indent="0">
              <a:buNone/>
            </a:pPr>
            <a:endParaRPr lang="en-US" dirty="0" smtClean="0"/>
          </a:p>
          <a:p>
            <a:pPr marL="0" indent="0">
              <a:buNone/>
            </a:pPr>
            <a:r>
              <a:rPr lang="en-US" dirty="0" err="1" smtClean="0"/>
              <a:t>Sideboxes</a:t>
            </a:r>
            <a:r>
              <a:rPr lang="en-US" dirty="0" smtClean="0"/>
              <a:t> for defining domain-specific vocabulary</a:t>
            </a:r>
          </a:p>
          <a:p>
            <a:pPr marL="0" indent="0">
              <a:buNone/>
            </a:pPr>
            <a:endParaRPr lang="en-US" dirty="0" smtClean="0"/>
          </a:p>
          <a:p>
            <a:pPr marL="0" indent="0">
              <a:buNone/>
            </a:pPr>
            <a:r>
              <a:rPr lang="en-US" dirty="0" smtClean="0"/>
              <a:t>Hyperlinks to website addresses, videos or photos</a:t>
            </a:r>
          </a:p>
          <a:p>
            <a:pPr marL="0" indent="0">
              <a:buNone/>
            </a:pPr>
            <a:endParaRPr lang="en-US" dirty="0" smtClean="0"/>
          </a:p>
          <a:p>
            <a:pPr marL="0" indent="0">
              <a:buNone/>
            </a:pPr>
            <a:r>
              <a:rPr lang="en-US" dirty="0" smtClean="0"/>
              <a:t>Charts, tables, graphs and diagrams with labels</a:t>
            </a:r>
          </a:p>
        </p:txBody>
      </p:sp>
      <p:sp>
        <p:nvSpPr>
          <p:cNvPr id="4" name="Content Placeholder 3"/>
          <p:cNvSpPr>
            <a:spLocks noGrp="1"/>
          </p:cNvSpPr>
          <p:nvPr>
            <p:ph sz="quarter" idx="14"/>
          </p:nvPr>
        </p:nvSpPr>
        <p:spPr/>
        <p:txBody>
          <a:bodyPr>
            <a:normAutofit/>
          </a:bodyPr>
          <a:lstStyle/>
          <a:p>
            <a:endParaRPr lang="en-US"/>
          </a:p>
        </p:txBody>
      </p:sp>
      <p:pic>
        <p:nvPicPr>
          <p:cNvPr id="2052" name="Picture 4" descr="C:\Users\ctr_krhodus\Desktop\Text Featu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56" y="1428750"/>
            <a:ext cx="3851672" cy="4709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51</a:t>
            </a:fld>
            <a:endParaRPr lang="en-US"/>
          </a:p>
        </p:txBody>
      </p:sp>
    </p:spTree>
    <p:extLst>
      <p:ext uri="{BB962C8B-B14F-4D97-AF65-F5344CB8AC3E}">
        <p14:creationId xmlns:p14="http://schemas.microsoft.com/office/powerpoint/2010/main" val="588922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8800"/>
            <a:ext cx="4876800" cy="997418"/>
          </a:xfrm>
        </p:spPr>
        <p:txBody>
          <a:bodyPr>
            <a:normAutofit fontScale="92500" lnSpcReduction="10000"/>
          </a:bodyPr>
          <a:lstStyle/>
          <a:p>
            <a:r>
              <a:rPr lang="en-US" sz="3500" dirty="0" smtClean="0"/>
              <a:t>User Manuals</a:t>
            </a:r>
          </a:p>
          <a:p>
            <a:pPr marL="68580" indent="0">
              <a:buNone/>
            </a:pPr>
            <a:r>
              <a:rPr lang="en-US" sz="2800" dirty="0"/>
              <a:t> </a:t>
            </a:r>
            <a:r>
              <a:rPr lang="en-US" sz="2000" b="1" dirty="0">
                <a:solidFill>
                  <a:srgbClr val="C0504D">
                    <a:lumMod val="50000"/>
                  </a:srgbClr>
                </a:solidFill>
              </a:rPr>
              <a:t>(Evaluate </a:t>
            </a:r>
            <a:r>
              <a:rPr lang="en-US" sz="2000" b="1" dirty="0" smtClean="0">
                <a:solidFill>
                  <a:srgbClr val="C0504D">
                    <a:lumMod val="50000"/>
                  </a:srgbClr>
                </a:solidFill>
              </a:rPr>
              <a:t>the format and ease of use)</a:t>
            </a:r>
            <a:endParaRPr lang="en-US" sz="2800" dirty="0" smtClean="0"/>
          </a:p>
        </p:txBody>
      </p:sp>
      <p:sp>
        <p:nvSpPr>
          <p:cNvPr id="4" name="TextBox 3"/>
          <p:cNvSpPr txBox="1"/>
          <p:nvPr/>
        </p:nvSpPr>
        <p:spPr>
          <a:xfrm>
            <a:off x="5257800" y="19050"/>
            <a:ext cx="3267634" cy="461665"/>
          </a:xfrm>
          <a:prstGeom prst="rect">
            <a:avLst/>
          </a:prstGeom>
          <a:noFill/>
        </p:spPr>
        <p:txBody>
          <a:bodyPr wrap="square" rtlCol="0">
            <a:spAutoFit/>
          </a:bodyPr>
          <a:lstStyle/>
          <a:p>
            <a:r>
              <a:rPr lang="en-US" sz="2400" b="1" dirty="0" smtClean="0">
                <a:solidFill>
                  <a:schemeClr val="bg1"/>
                </a:solidFill>
              </a:rPr>
              <a:t>6-12 &amp; Content</a:t>
            </a:r>
            <a:endParaRPr lang="en-US" sz="2400" b="1" dirty="0">
              <a:solidFill>
                <a:schemeClr val="bg1"/>
              </a:solidFill>
            </a:endParaRPr>
          </a:p>
        </p:txBody>
      </p:sp>
      <p:sp>
        <p:nvSpPr>
          <p:cNvPr id="8" name="Title 1"/>
          <p:cNvSpPr>
            <a:spLocks noGrp="1"/>
          </p:cNvSpPr>
          <p:nvPr>
            <p:ph type="title"/>
          </p:nvPr>
        </p:nvSpPr>
        <p:spPr>
          <a:xfrm>
            <a:off x="796065" y="685800"/>
            <a:ext cx="7024744" cy="1143000"/>
          </a:xfrm>
        </p:spPr>
        <p:txBody>
          <a:bodyPr>
            <a:normAutofit fontScale="90000"/>
          </a:bodyPr>
          <a:lstStyle/>
          <a:p>
            <a:r>
              <a:rPr lang="en-US" dirty="0" smtClean="0"/>
              <a:t>Mentor Texts for Informative/Explanatory</a:t>
            </a:r>
            <a:endParaRPr lang="en-US" dirty="0"/>
          </a:p>
        </p:txBody>
      </p:sp>
      <p:sp>
        <p:nvSpPr>
          <p:cNvPr id="11" name="Content Placeholder 2"/>
          <p:cNvSpPr txBox="1">
            <a:spLocks/>
          </p:cNvSpPr>
          <p:nvPr/>
        </p:nvSpPr>
        <p:spPr>
          <a:xfrm>
            <a:off x="628648" y="2826218"/>
            <a:ext cx="4876800" cy="99741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sz="3200" i="1" dirty="0" smtClean="0"/>
              <a:t>Literary Analysis</a:t>
            </a:r>
          </a:p>
          <a:p>
            <a:pPr marL="68580" indent="0">
              <a:buNone/>
            </a:pPr>
            <a:r>
              <a:rPr lang="en-US" sz="2000" b="1" dirty="0" smtClean="0">
                <a:solidFill>
                  <a:schemeClr val="accent2">
                    <a:lumMod val="50000"/>
                  </a:schemeClr>
                </a:solidFill>
              </a:rPr>
              <a:t>(Evaluate the literature for images)</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522" y="2602692"/>
            <a:ext cx="897575" cy="1444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685800" y="3855338"/>
            <a:ext cx="4876800" cy="997418"/>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sz="3200" i="1" dirty="0" smtClean="0"/>
              <a:t>Scientific Report</a:t>
            </a:r>
          </a:p>
          <a:p>
            <a:pPr marL="68580" indent="0">
              <a:buNone/>
            </a:pPr>
            <a:r>
              <a:rPr lang="en-US" sz="2000" b="1" dirty="0" smtClean="0">
                <a:solidFill>
                  <a:schemeClr val="accent2">
                    <a:lumMod val="50000"/>
                  </a:schemeClr>
                </a:solidFill>
              </a:rPr>
              <a:t>(Interpret the structure of the report)</a:t>
            </a:r>
          </a:p>
        </p:txBody>
      </p:sp>
      <p:sp>
        <p:nvSpPr>
          <p:cNvPr id="14" name="Content Placeholder 2"/>
          <p:cNvSpPr txBox="1">
            <a:spLocks/>
          </p:cNvSpPr>
          <p:nvPr/>
        </p:nvSpPr>
        <p:spPr>
          <a:xfrm>
            <a:off x="685800" y="4871806"/>
            <a:ext cx="7433535" cy="1224194"/>
          </a:xfrm>
          <a:prstGeom prst="rect">
            <a:avLst/>
          </a:prstGeom>
        </p:spPr>
        <p:txBody>
          <a:bodyPr vert="horz" lIns="91440" tIns="45720" rIns="91440" bIns="45720" rtlCol="0">
            <a:normAutofit fontScale="92500"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sz="3200" i="1" dirty="0" smtClean="0"/>
              <a:t>Encyclopedia Website</a:t>
            </a:r>
          </a:p>
          <a:p>
            <a:pPr marL="68580" indent="0">
              <a:buNone/>
            </a:pPr>
            <a:r>
              <a:rPr lang="en-US" sz="2000" b="1" dirty="0" smtClean="0">
                <a:solidFill>
                  <a:schemeClr val="accent2">
                    <a:lumMod val="50000"/>
                  </a:schemeClr>
                </a:solidFill>
              </a:rPr>
              <a:t>(Analyze the content for historical significance or </a:t>
            </a:r>
          </a:p>
          <a:p>
            <a:pPr marL="68580" indent="0">
              <a:buNone/>
            </a:pPr>
            <a:r>
              <a:rPr lang="en-US" sz="2000" b="1" dirty="0" smtClean="0">
                <a:solidFill>
                  <a:schemeClr val="accent2">
                    <a:lumMod val="50000"/>
                  </a:schemeClr>
                </a:solidFill>
              </a:rPr>
              <a:t>relationship to event studying)</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09460"/>
            <a:ext cx="857266" cy="1153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517" y="5029200"/>
            <a:ext cx="1271308" cy="1356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1617" y="2970261"/>
            <a:ext cx="1656754" cy="182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6399" y="1756149"/>
            <a:ext cx="1490496" cy="84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EB788BF1-8929-A543-AE20-D6BB6422DF8A}" type="slidenum">
              <a:rPr lang="en-US" smtClean="0"/>
              <a:pPr/>
              <a:t>52</a:t>
            </a:fld>
            <a:endParaRPr lang="en-US"/>
          </a:p>
        </p:txBody>
      </p:sp>
    </p:spTree>
    <p:extLst>
      <p:ext uri="{BB962C8B-B14F-4D97-AF65-F5344CB8AC3E}">
        <p14:creationId xmlns:p14="http://schemas.microsoft.com/office/powerpoint/2010/main" val="228742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ppt_x"/>
                                          </p:val>
                                        </p:tav>
                                        <p:tav tm="100000">
                                          <p:val>
                                            <p:strVal val="#ppt_x"/>
                                          </p:val>
                                        </p:tav>
                                      </p:tavLst>
                                    </p:anim>
                                    <p:anim calcmode="lin" valueType="num">
                                      <p:cBhvr additive="base">
                                        <p:cTn id="1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wipe(down)">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3077"/>
                                        </p:tgtEl>
                                        <p:attrNameLst>
                                          <p:attrName>style.visibility</p:attrName>
                                        </p:attrNameLst>
                                      </p:cBhvr>
                                      <p:to>
                                        <p:strVal val="visible"/>
                                      </p:to>
                                    </p:set>
                                    <p:animEffect transition="in" filter="wipe(down)">
                                      <p:cBhvr>
                                        <p:cTn id="34" dur="500"/>
                                        <p:tgtEl>
                                          <p:spTgt spid="307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par>
                                <p:cTn id="40" presetID="22" presetClass="entr" presetSubtype="4" fill="hold" nodeType="with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wipe(down)">
                                      <p:cBhvr>
                                        <p:cTn id="4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924800" cy="990600"/>
          </a:xfrm>
        </p:spPr>
        <p:txBody>
          <a:bodyPr>
            <a:normAutofit fontScale="90000"/>
          </a:bodyPr>
          <a:lstStyle/>
          <a:p>
            <a:pPr algn="ctr"/>
            <a:r>
              <a:rPr lang="en-US" dirty="0" smtClean="0"/>
              <a:t>Graphic Organizers</a:t>
            </a:r>
            <a:br>
              <a:rPr lang="en-US" dirty="0" smtClean="0"/>
            </a:br>
            <a:r>
              <a:rPr lang="en-US" dirty="0" smtClean="0"/>
              <a:t>Sentence/Paragraph  Frames</a:t>
            </a:r>
            <a:endParaRPr lang="en-US" dirty="0"/>
          </a:p>
        </p:txBody>
      </p:sp>
      <p:sp>
        <p:nvSpPr>
          <p:cNvPr id="3" name="Content Placeholder 2"/>
          <p:cNvSpPr>
            <a:spLocks noGrp="1"/>
          </p:cNvSpPr>
          <p:nvPr>
            <p:ph idx="1"/>
          </p:nvPr>
        </p:nvSpPr>
        <p:spPr>
          <a:xfrm>
            <a:off x="533400" y="1905000"/>
            <a:ext cx="7924800" cy="4495800"/>
          </a:xfrm>
        </p:spPr>
        <p:txBody>
          <a:bodyPr>
            <a:normAutofit fontScale="85000" lnSpcReduction="10000"/>
          </a:bodyPr>
          <a:lstStyle/>
          <a:p>
            <a:pPr marL="0" indent="0">
              <a:buNone/>
            </a:pPr>
            <a:endParaRPr lang="en-US" dirty="0" smtClean="0"/>
          </a:p>
          <a:p>
            <a:pPr marL="0" indent="0">
              <a:buNone/>
            </a:pPr>
            <a:r>
              <a:rPr lang="en-US" dirty="0" smtClean="0"/>
              <a:t>Graphic Organizers are a helpful way to </a:t>
            </a:r>
            <a:r>
              <a:rPr lang="en-US" b="1" dirty="0" smtClean="0">
                <a:solidFill>
                  <a:srgbClr val="C00000"/>
                </a:solidFill>
              </a:rPr>
              <a:t>organize</a:t>
            </a:r>
            <a:r>
              <a:rPr lang="en-US" dirty="0" smtClean="0"/>
              <a:t> information. </a:t>
            </a:r>
          </a:p>
          <a:p>
            <a:pPr marL="0" indent="0">
              <a:buNone/>
            </a:pPr>
            <a:r>
              <a:rPr lang="en-US" dirty="0" smtClean="0"/>
              <a:t>They help students</a:t>
            </a:r>
          </a:p>
          <a:p>
            <a:r>
              <a:rPr lang="en-US" dirty="0" smtClean="0">
                <a:solidFill>
                  <a:srgbClr val="C00000"/>
                </a:solidFill>
              </a:rPr>
              <a:t>understand</a:t>
            </a:r>
            <a:r>
              <a:rPr lang="en-US" dirty="0" smtClean="0"/>
              <a:t> how things go together, </a:t>
            </a:r>
          </a:p>
          <a:p>
            <a:r>
              <a:rPr lang="en-US" dirty="0" smtClean="0">
                <a:solidFill>
                  <a:srgbClr val="C00000"/>
                </a:solidFill>
              </a:rPr>
              <a:t>remember</a:t>
            </a:r>
            <a:r>
              <a:rPr lang="en-US" dirty="0" smtClean="0"/>
              <a:t> things better, </a:t>
            </a:r>
          </a:p>
          <a:p>
            <a:r>
              <a:rPr lang="en-US" dirty="0" smtClean="0"/>
              <a:t>make it easier to </a:t>
            </a:r>
            <a:r>
              <a:rPr lang="en-US" dirty="0" smtClean="0">
                <a:solidFill>
                  <a:srgbClr val="C00000"/>
                </a:solidFill>
              </a:rPr>
              <a:t>write</a:t>
            </a:r>
            <a:r>
              <a:rPr lang="en-US" dirty="0" smtClean="0"/>
              <a:t> a draft (in a student’s  own words).  </a:t>
            </a:r>
          </a:p>
          <a:p>
            <a:pPr marL="0" indent="0">
              <a:buNone/>
            </a:pPr>
            <a:endParaRPr lang="en-US" dirty="0"/>
          </a:p>
          <a:p>
            <a:pPr marL="0" indent="0">
              <a:buNone/>
            </a:pPr>
            <a:endParaRPr lang="en-US" dirty="0" smtClean="0">
              <a:hlinkClick r:id="rId3"/>
            </a:endParaRPr>
          </a:p>
          <a:p>
            <a:r>
              <a:rPr lang="en-US" dirty="0" smtClean="0">
                <a:hlinkClick r:id="rId3"/>
              </a:rPr>
              <a:t>https</a:t>
            </a:r>
            <a:r>
              <a:rPr lang="en-US" dirty="0">
                <a:hlinkClick r:id="rId3"/>
              </a:rPr>
              <a:t>://</a:t>
            </a:r>
            <a:r>
              <a:rPr lang="en-US" dirty="0" smtClean="0">
                <a:hlinkClick r:id="rId3"/>
              </a:rPr>
              <a:t>www.teachingchannel.org/videos/jumpstart-student-writing</a:t>
            </a:r>
            <a:endParaRPr lang="en-US" dirty="0" smtClean="0"/>
          </a:p>
          <a:p>
            <a:pPr marL="0" indent="0">
              <a:buNone/>
            </a:pPr>
            <a:endParaRPr lang="en-US" dirty="0" smtClean="0"/>
          </a:p>
          <a:p>
            <a:r>
              <a:rPr lang="en-US" dirty="0" smtClean="0">
                <a:hlinkClick r:id="rId4"/>
              </a:rPr>
              <a:t>http://www.readingrockets.org/strategies/framed_paragraphs</a:t>
            </a:r>
            <a:endParaRPr lang="en-US" dirty="0" smtClean="0"/>
          </a:p>
          <a:p>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53</a:t>
            </a:fld>
            <a:endParaRPr lang="en-US"/>
          </a:p>
        </p:txBody>
      </p:sp>
    </p:spTree>
    <p:extLst>
      <p:ext uri="{BB962C8B-B14F-4D97-AF65-F5344CB8AC3E}">
        <p14:creationId xmlns:p14="http://schemas.microsoft.com/office/powerpoint/2010/main" val="12214061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57768"/>
            <a:ext cx="7024744" cy="875264"/>
          </a:xfrm>
        </p:spPr>
        <p:txBody>
          <a:bodyPr/>
          <a:lstStyle/>
          <a:p>
            <a:pPr algn="ctr"/>
            <a:r>
              <a:rPr lang="en-US" dirty="0" smtClean="0"/>
              <a:t>Sample Paragraph Frame</a:t>
            </a:r>
            <a:endParaRPr lang="en-US" dirty="0"/>
          </a:p>
        </p:txBody>
      </p:sp>
      <p:sp>
        <p:nvSpPr>
          <p:cNvPr id="3" name="Content Placeholder 2"/>
          <p:cNvSpPr>
            <a:spLocks noGrp="1"/>
          </p:cNvSpPr>
          <p:nvPr>
            <p:ph idx="1"/>
          </p:nvPr>
        </p:nvSpPr>
        <p:spPr>
          <a:xfrm>
            <a:off x="685800" y="1733032"/>
            <a:ext cx="7811037" cy="4743968"/>
          </a:xfrm>
        </p:spPr>
        <p:txBody>
          <a:bodyPr>
            <a:normAutofit fontScale="92500"/>
          </a:bodyPr>
          <a:lstStyle/>
          <a:p>
            <a:pPr marL="0" indent="0">
              <a:buNone/>
            </a:pPr>
            <a:r>
              <a:rPr lang="en-US" dirty="0" smtClean="0"/>
              <a:t>“Mother box turtles prepare for their babies in a very interesting way.  First, _____________________________.  Next, __________________________________________</a:t>
            </a:r>
          </a:p>
          <a:p>
            <a:pPr marL="0" indent="0">
              <a:buNone/>
            </a:pPr>
            <a:r>
              <a:rPr lang="en-US" dirty="0" smtClean="0"/>
              <a:t>__________________.  After this, ___________________</a:t>
            </a:r>
          </a:p>
          <a:p>
            <a:pPr marL="0" indent="0">
              <a:buNone/>
            </a:pPr>
            <a:r>
              <a:rPr lang="en-US" dirty="0" smtClean="0"/>
              <a:t>_____________.  Finally, _________________________.”</a:t>
            </a:r>
          </a:p>
          <a:p>
            <a:pPr marL="0" indent="0">
              <a:buNone/>
            </a:pPr>
            <a:endParaRPr lang="en-US" dirty="0" smtClean="0"/>
          </a:p>
          <a:p>
            <a:pPr marL="0" indent="0">
              <a:buNone/>
            </a:pPr>
            <a:endParaRPr lang="en-US" dirty="0"/>
          </a:p>
          <a:p>
            <a:pPr marL="0" indent="0">
              <a:buNone/>
            </a:pPr>
            <a:r>
              <a:rPr lang="en-US" dirty="0" smtClean="0"/>
              <a:t>1. Model</a:t>
            </a:r>
          </a:p>
          <a:p>
            <a:pPr marL="0" indent="0">
              <a:buNone/>
            </a:pPr>
            <a:r>
              <a:rPr lang="en-US" dirty="0" smtClean="0"/>
              <a:t>2. Provide students  with a simpler frame to complete on   </a:t>
            </a:r>
          </a:p>
          <a:p>
            <a:pPr marL="0" indent="0">
              <a:buNone/>
            </a:pPr>
            <a:r>
              <a:rPr lang="en-US" dirty="0"/>
              <a:t> </a:t>
            </a:r>
            <a:r>
              <a:rPr lang="en-US" dirty="0" smtClean="0"/>
              <a:t>   their own.</a:t>
            </a:r>
          </a:p>
          <a:p>
            <a:pPr marL="0" indent="0">
              <a:buNone/>
            </a:pPr>
            <a:r>
              <a:rPr lang="en-US" dirty="0" smtClean="0"/>
              <a:t>3. After enough practice, students will not need a </a:t>
            </a:r>
          </a:p>
          <a:p>
            <a:pPr marL="0" indent="0">
              <a:buNone/>
            </a:pPr>
            <a:r>
              <a:rPr lang="en-US" dirty="0"/>
              <a:t> </a:t>
            </a:r>
            <a:r>
              <a:rPr lang="en-US" dirty="0" smtClean="0"/>
              <a:t>   frame, but be able to write this structure on their own.</a:t>
            </a:r>
            <a:endParaRPr lang="en-US" dirty="0"/>
          </a:p>
        </p:txBody>
      </p:sp>
      <p:pic>
        <p:nvPicPr>
          <p:cNvPr id="7170" name="Picture 2" descr="C:\Users\ctr_krhodus\AppData\Local\Microsoft\Windows\Temporary Internet Files\Content.IE5\AXBSD0X0\MP90031429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581400"/>
            <a:ext cx="2324637" cy="116619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B788BF1-8929-A543-AE20-D6BB6422DF8A}" type="slidenum">
              <a:rPr lang="en-US" smtClean="0"/>
              <a:pPr/>
              <a:t>54</a:t>
            </a:fld>
            <a:endParaRPr lang="en-US"/>
          </a:p>
        </p:txBody>
      </p:sp>
    </p:spTree>
    <p:extLst>
      <p:ext uri="{BB962C8B-B14F-4D97-AF65-F5344CB8AC3E}">
        <p14:creationId xmlns:p14="http://schemas.microsoft.com/office/powerpoint/2010/main" val="1858026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0600" y="0"/>
            <a:ext cx="3454717" cy="492443"/>
          </a:xfrm>
          <a:prstGeom prst="rect">
            <a:avLst/>
          </a:prstGeom>
          <a:noFill/>
        </p:spPr>
        <p:txBody>
          <a:bodyPr wrap="square" rtlCol="0">
            <a:spAutoFit/>
          </a:bodyPr>
          <a:lstStyle/>
          <a:p>
            <a:r>
              <a:rPr lang="en-US" sz="2600" b="1" dirty="0" smtClean="0">
                <a:solidFill>
                  <a:schemeClr val="bg1"/>
                </a:solidFill>
              </a:rPr>
              <a:t>Graphic Organizers</a:t>
            </a:r>
            <a:endParaRPr lang="en-US" sz="2600" b="1" dirty="0">
              <a:solidFill>
                <a:schemeClr val="bg1"/>
              </a:solidFill>
            </a:endParaRPr>
          </a:p>
        </p:txBody>
      </p:sp>
      <p:sp>
        <p:nvSpPr>
          <p:cNvPr id="7" name="TextBox 6"/>
          <p:cNvSpPr txBox="1"/>
          <p:nvPr/>
        </p:nvSpPr>
        <p:spPr>
          <a:xfrm>
            <a:off x="762000" y="4258270"/>
            <a:ext cx="6010701" cy="923330"/>
          </a:xfrm>
          <a:prstGeom prst="rect">
            <a:avLst/>
          </a:prstGeom>
          <a:noFill/>
        </p:spPr>
        <p:txBody>
          <a:bodyPr wrap="square" rtlCol="0">
            <a:spAutoFit/>
          </a:bodyPr>
          <a:lstStyle/>
          <a:p>
            <a:endParaRPr lang="en-US" dirty="0" smtClean="0">
              <a:hlinkClick r:id="rId3"/>
            </a:endParaRPr>
          </a:p>
          <a:p>
            <a:endParaRPr lang="en-US" dirty="0" smtClean="0">
              <a:hlinkClick r:id="rId3"/>
            </a:endParaRPr>
          </a:p>
          <a:p>
            <a:endParaRPr lang="en-US" dirty="0" smtClean="0"/>
          </a:p>
        </p:txBody>
      </p:sp>
      <p:sp>
        <p:nvSpPr>
          <p:cNvPr id="9" name="TextBox 8"/>
          <p:cNvSpPr txBox="1"/>
          <p:nvPr/>
        </p:nvSpPr>
        <p:spPr>
          <a:xfrm>
            <a:off x="1219200" y="838200"/>
            <a:ext cx="6400800" cy="1015663"/>
          </a:xfrm>
          <a:prstGeom prst="rect">
            <a:avLst/>
          </a:prstGeom>
          <a:noFill/>
        </p:spPr>
        <p:txBody>
          <a:bodyPr wrap="square" rtlCol="0">
            <a:spAutoFit/>
          </a:bodyPr>
          <a:lstStyle/>
          <a:p>
            <a:pPr algn="ctr"/>
            <a:r>
              <a:rPr lang="en-US" sz="3200" dirty="0" smtClean="0">
                <a:solidFill>
                  <a:schemeClr val="accent1"/>
                </a:solidFill>
              </a:rPr>
              <a:t>Informative/Explanatory </a:t>
            </a:r>
            <a:endParaRPr lang="en-US" sz="3200" dirty="0">
              <a:solidFill>
                <a:schemeClr val="accent1"/>
              </a:solidFill>
            </a:endParaRPr>
          </a:p>
          <a:p>
            <a:pPr algn="ctr"/>
            <a:r>
              <a:rPr lang="en-US" sz="2800" dirty="0" smtClean="0">
                <a:solidFill>
                  <a:schemeClr val="accent1"/>
                </a:solidFill>
              </a:rPr>
              <a:t>Text Structure  Graphic Organizers</a:t>
            </a:r>
            <a:endParaRPr lang="en-US" sz="2800" dirty="0">
              <a:solidFill>
                <a:schemeClr val="accent1"/>
              </a:solidFill>
            </a:endParaRPr>
          </a:p>
        </p:txBody>
      </p:sp>
      <p:sp>
        <p:nvSpPr>
          <p:cNvPr id="10" name="TextBox 9"/>
          <p:cNvSpPr txBox="1"/>
          <p:nvPr/>
        </p:nvSpPr>
        <p:spPr>
          <a:xfrm>
            <a:off x="787021" y="2319278"/>
            <a:ext cx="7696200" cy="1938992"/>
          </a:xfrm>
          <a:prstGeom prst="rect">
            <a:avLst/>
          </a:prstGeom>
          <a:noFill/>
        </p:spPr>
        <p:txBody>
          <a:bodyPr wrap="square" rtlCol="0">
            <a:spAutoFit/>
          </a:bodyPr>
          <a:lstStyle/>
          <a:p>
            <a:r>
              <a:rPr lang="en-US" sz="2400" b="1" dirty="0"/>
              <a:t>Text structure refers to how information within a written text is organized. Not only will teaching students to recognize common text structures help with comprehension, but it can help students organize their own writing. </a:t>
            </a:r>
          </a:p>
        </p:txBody>
      </p:sp>
      <p:sp>
        <p:nvSpPr>
          <p:cNvPr id="3" name="Rectangle 2"/>
          <p:cNvSpPr/>
          <p:nvPr/>
        </p:nvSpPr>
        <p:spPr>
          <a:xfrm>
            <a:off x="6764740" y="5715000"/>
            <a:ext cx="1710520" cy="575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Text Structure</a:t>
            </a:r>
          </a:p>
          <a:p>
            <a:pPr algn="ctr"/>
            <a:r>
              <a:rPr lang="en-US" dirty="0" smtClean="0"/>
              <a:t>Handout</a:t>
            </a: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55</a:t>
            </a:fld>
            <a:endParaRPr lang="en-US"/>
          </a:p>
        </p:txBody>
      </p:sp>
      <p:sp>
        <p:nvSpPr>
          <p:cNvPr id="5" name="Rectangle 4"/>
          <p:cNvSpPr/>
          <p:nvPr/>
        </p:nvSpPr>
        <p:spPr>
          <a:xfrm>
            <a:off x="914400" y="4663469"/>
            <a:ext cx="7162800" cy="830997"/>
          </a:xfrm>
          <a:prstGeom prst="rect">
            <a:avLst/>
          </a:prstGeom>
        </p:spPr>
        <p:txBody>
          <a:bodyPr wrap="square">
            <a:spAutoFit/>
          </a:bodyPr>
          <a:lstStyle/>
          <a:p>
            <a:r>
              <a:rPr lang="en-US" sz="2400" dirty="0">
                <a:hlinkClick r:id="rId4"/>
              </a:rPr>
              <a:t>http://</a:t>
            </a:r>
            <a:r>
              <a:rPr lang="en-US" sz="2400" dirty="0" smtClean="0">
                <a:hlinkClick r:id="rId4"/>
              </a:rPr>
              <a:t>www.literacyleader.com/textstructure</a:t>
            </a:r>
            <a:endParaRPr lang="en-US" sz="2400" dirty="0" smtClean="0"/>
          </a:p>
          <a:p>
            <a:endParaRPr lang="en-US" sz="2400" dirty="0"/>
          </a:p>
        </p:txBody>
      </p:sp>
    </p:spTree>
    <p:extLst>
      <p:ext uri="{BB962C8B-B14F-4D97-AF65-F5344CB8AC3E}">
        <p14:creationId xmlns:p14="http://schemas.microsoft.com/office/powerpoint/2010/main" val="33129902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74"/>
            <a:ext cx="9144000" cy="690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EB788BF1-8929-A543-AE20-D6BB6422DF8A}" type="slidenum">
              <a:rPr lang="en-US" smtClean="0"/>
              <a:pPr/>
              <a:t>56</a:t>
            </a:fld>
            <a:endParaRPr lang="en-US"/>
          </a:p>
        </p:txBody>
      </p:sp>
    </p:spTree>
    <p:extLst>
      <p:ext uri="{BB962C8B-B14F-4D97-AF65-F5344CB8AC3E}">
        <p14:creationId xmlns:p14="http://schemas.microsoft.com/office/powerpoint/2010/main" val="3914808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18" y="0"/>
            <a:ext cx="925171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EB788BF1-8929-A543-AE20-D6BB6422DF8A}" type="slidenum">
              <a:rPr lang="en-US" smtClean="0"/>
              <a:pPr/>
              <a:t>57</a:t>
            </a:fld>
            <a:endParaRPr lang="en-US"/>
          </a:p>
        </p:txBody>
      </p:sp>
    </p:spTree>
    <p:extLst>
      <p:ext uri="{BB962C8B-B14F-4D97-AF65-F5344CB8AC3E}">
        <p14:creationId xmlns:p14="http://schemas.microsoft.com/office/powerpoint/2010/main" val="79769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469" y="152400"/>
            <a:ext cx="7024744" cy="1588827"/>
          </a:xfrm>
        </p:spPr>
        <p:txBody>
          <a:bodyPr>
            <a:normAutofit fontScale="90000"/>
          </a:bodyPr>
          <a:lstStyle/>
          <a:p>
            <a:pPr algn="ctr"/>
            <a:r>
              <a:rPr lang="en-US" b="1" dirty="0" smtClean="0"/>
              <a:t/>
            </a:r>
            <a:br>
              <a:rPr lang="en-US" b="1" dirty="0" smtClean="0"/>
            </a:br>
            <a:r>
              <a:rPr lang="en-US" sz="3600" dirty="0" smtClean="0"/>
              <a:t>Informative/Explanatory Strategies on Illinois Literacy in Action</a:t>
            </a:r>
            <a:endParaRPr lang="en-US" dirty="0"/>
          </a:p>
        </p:txBody>
      </p:sp>
      <p:sp>
        <p:nvSpPr>
          <p:cNvPr id="3" name="Content Placeholder 2"/>
          <p:cNvSpPr>
            <a:spLocks noGrp="1"/>
          </p:cNvSpPr>
          <p:nvPr>
            <p:ph idx="1"/>
          </p:nvPr>
        </p:nvSpPr>
        <p:spPr>
          <a:xfrm>
            <a:off x="533400" y="1828800"/>
            <a:ext cx="8153400" cy="4575777"/>
          </a:xfrm>
        </p:spPr>
        <p:txBody>
          <a:bodyPr>
            <a:normAutofit lnSpcReduction="10000"/>
          </a:bodyPr>
          <a:lstStyle/>
          <a:p>
            <a:pPr>
              <a:buFont typeface="Wingdings" panose="05000000000000000000" pitchFamily="2" charset="2"/>
              <a:buChar char="q"/>
            </a:pPr>
            <a:r>
              <a:rPr lang="en-US" sz="2800" dirty="0" smtClean="0"/>
              <a:t>Sketch </a:t>
            </a:r>
            <a:r>
              <a:rPr lang="en-US" sz="2800" dirty="0"/>
              <a:t>to </a:t>
            </a:r>
            <a:r>
              <a:rPr lang="en-US" sz="2800" dirty="0" smtClean="0"/>
              <a:t>Stretch –  K-2</a:t>
            </a:r>
          </a:p>
          <a:p>
            <a:pPr marL="68580" indent="0">
              <a:buNone/>
            </a:pPr>
            <a:r>
              <a:rPr lang="en-US" sz="1600" dirty="0">
                <a:hlinkClick r:id="rId3"/>
              </a:rPr>
              <a:t> </a:t>
            </a:r>
            <a:r>
              <a:rPr lang="en-US" sz="1600" dirty="0" smtClean="0">
                <a:hlinkClick r:id="rId3"/>
              </a:rPr>
              <a:t>http</a:t>
            </a:r>
            <a:r>
              <a:rPr lang="en-US" sz="1600" dirty="0">
                <a:hlinkClick r:id="rId3"/>
              </a:rPr>
              <a:t>://</a:t>
            </a:r>
            <a:r>
              <a:rPr lang="en-US" sz="1600" dirty="0" smtClean="0">
                <a:hlinkClick r:id="rId3"/>
              </a:rPr>
              <a:t>www.illinoisliteracyinaction.org/uploads/4/0/7/1/40712613/k-     2_st</a:t>
            </a:r>
            <a:r>
              <a:rPr lang="en-US" sz="1600" dirty="0">
                <a:hlinkClick r:id="rId3"/>
              </a:rPr>
              <a:t>._</a:t>
            </a:r>
            <a:r>
              <a:rPr lang="en-US" sz="1600" dirty="0" smtClean="0">
                <a:hlinkClick r:id="rId3"/>
              </a:rPr>
              <a:t>2_all.pdf</a:t>
            </a:r>
            <a:endParaRPr lang="en-US" sz="1600" dirty="0" smtClean="0"/>
          </a:p>
          <a:p>
            <a:pPr marL="68580" indent="0">
              <a:buNone/>
            </a:pPr>
            <a:endParaRPr lang="en-US" sz="1050" dirty="0" smtClean="0"/>
          </a:p>
          <a:p>
            <a:pPr>
              <a:buFont typeface="Wingdings" panose="05000000000000000000" pitchFamily="2" charset="2"/>
              <a:buChar char="q"/>
            </a:pPr>
            <a:r>
              <a:rPr lang="en-US" sz="2800" dirty="0" smtClean="0"/>
              <a:t>Brainstorm :  BME – 3-5</a:t>
            </a:r>
            <a:endParaRPr lang="en-US" sz="2800" dirty="0"/>
          </a:p>
          <a:p>
            <a:pPr marL="68580" indent="0">
              <a:buNone/>
            </a:pPr>
            <a:r>
              <a:rPr lang="en-US" sz="1600" dirty="0">
                <a:hlinkClick r:id="rId4"/>
              </a:rPr>
              <a:t>http://www.illinoisliteracyinaction.org/uploads/4/0/7/1/40712613/st._2_3rd_-_</a:t>
            </a:r>
            <a:r>
              <a:rPr lang="en-US" sz="1600" dirty="0" smtClean="0">
                <a:hlinkClick r:id="rId4"/>
              </a:rPr>
              <a:t>5th.pdf</a:t>
            </a:r>
            <a:endParaRPr lang="en-US" sz="1600" dirty="0" smtClean="0"/>
          </a:p>
          <a:p>
            <a:pPr marL="68580" indent="0">
              <a:buNone/>
            </a:pPr>
            <a:endParaRPr lang="en-US" sz="1200" dirty="0" smtClean="0"/>
          </a:p>
          <a:p>
            <a:pPr>
              <a:buFont typeface="Wingdings" panose="05000000000000000000" pitchFamily="2" charset="2"/>
              <a:buChar char="q"/>
            </a:pPr>
            <a:r>
              <a:rPr lang="en-US" sz="2800" dirty="0" smtClean="0"/>
              <a:t>SCQR – 6</a:t>
            </a:r>
            <a:r>
              <a:rPr lang="en-US" sz="2800" baseline="30000" dirty="0" smtClean="0"/>
              <a:t>th</a:t>
            </a:r>
            <a:r>
              <a:rPr lang="en-US" sz="2800" dirty="0" smtClean="0"/>
              <a:t> -8</a:t>
            </a:r>
            <a:r>
              <a:rPr lang="en-US" sz="2800" baseline="30000" dirty="0" smtClean="0"/>
              <a:t>th</a:t>
            </a:r>
            <a:r>
              <a:rPr lang="en-US" sz="2800" dirty="0" smtClean="0"/>
              <a:t> </a:t>
            </a:r>
          </a:p>
          <a:p>
            <a:pPr marL="68580" indent="0">
              <a:buNone/>
            </a:pPr>
            <a:r>
              <a:rPr lang="en-US" sz="1600" dirty="0">
                <a:hlinkClick r:id="rId5"/>
              </a:rPr>
              <a:t>http://</a:t>
            </a:r>
            <a:r>
              <a:rPr lang="en-US" sz="1600" dirty="0" smtClean="0">
                <a:hlinkClick r:id="rId5"/>
              </a:rPr>
              <a:t>www.illinoisliteracyinaction.org/uploads/4/0/7/1/40712613/6-8_ela_2_all.pdf</a:t>
            </a:r>
            <a:endParaRPr lang="en-US" sz="1600" dirty="0"/>
          </a:p>
          <a:p>
            <a:pPr>
              <a:buFont typeface="Wingdings" panose="05000000000000000000" pitchFamily="2" charset="2"/>
              <a:buChar char="q"/>
            </a:pPr>
            <a:r>
              <a:rPr lang="en-US" sz="2800" dirty="0" smtClean="0"/>
              <a:t>Mentor Texts</a:t>
            </a:r>
          </a:p>
          <a:p>
            <a:pPr marL="68580" indent="0">
              <a:buNone/>
            </a:pPr>
            <a:r>
              <a:rPr lang="en-US" sz="1800" dirty="0" smtClean="0">
                <a:hlinkClick r:id="rId5"/>
              </a:rPr>
              <a:t>http</a:t>
            </a:r>
            <a:r>
              <a:rPr lang="en-US" sz="1800" dirty="0">
                <a:hlinkClick r:id="rId5"/>
              </a:rPr>
              <a:t>://</a:t>
            </a:r>
            <a:r>
              <a:rPr lang="en-US" sz="1800" dirty="0" smtClean="0">
                <a:hlinkClick r:id="rId5"/>
              </a:rPr>
              <a:t>www.illinoisliteracyinaction.org/uploads/4/0/7/1/40712613/6-8_ela_2_all.pdf</a:t>
            </a:r>
            <a:endParaRPr lang="en-US" sz="1800" dirty="0" smtClean="0"/>
          </a:p>
          <a:p>
            <a:endParaRPr lang="en-US" dirty="0" smtClean="0"/>
          </a:p>
        </p:txBody>
      </p:sp>
      <p:sp>
        <p:nvSpPr>
          <p:cNvPr id="4" name="Slide Number Placeholder 3"/>
          <p:cNvSpPr>
            <a:spLocks noGrp="1"/>
          </p:cNvSpPr>
          <p:nvPr>
            <p:ph type="sldNum" sz="quarter" idx="12"/>
          </p:nvPr>
        </p:nvSpPr>
        <p:spPr/>
        <p:txBody>
          <a:bodyPr/>
          <a:lstStyle/>
          <a:p>
            <a:fld id="{EB788BF1-8929-A543-AE20-D6BB6422DF8A}" type="slidenum">
              <a:rPr lang="en-US" smtClean="0"/>
              <a:pPr/>
              <a:t>58</a:t>
            </a:fld>
            <a:endParaRPr lang="en-US"/>
          </a:p>
        </p:txBody>
      </p:sp>
    </p:spTree>
    <p:extLst>
      <p:ext uri="{BB962C8B-B14F-4D97-AF65-F5344CB8AC3E}">
        <p14:creationId xmlns:p14="http://schemas.microsoft.com/office/powerpoint/2010/main" val="34896027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5562600" cy="701566"/>
          </a:xfrm>
        </p:spPr>
        <p:txBody>
          <a:bodyPr>
            <a:normAutofit/>
          </a:bodyPr>
          <a:lstStyle/>
          <a:p>
            <a:pPr algn="ctr"/>
            <a:r>
              <a:rPr lang="en-US" b="1" dirty="0" smtClean="0">
                <a:solidFill>
                  <a:schemeClr val="accent2"/>
                </a:solidFill>
              </a:rPr>
              <a:t>Narrative Writing</a:t>
            </a:r>
            <a:endParaRPr lang="en-US" b="1" dirty="0">
              <a:solidFill>
                <a:schemeClr val="accent2"/>
              </a:solidFill>
            </a:endParaRPr>
          </a:p>
        </p:txBody>
      </p:sp>
      <p:sp>
        <p:nvSpPr>
          <p:cNvPr id="3" name="Content Placeholder 2"/>
          <p:cNvSpPr>
            <a:spLocks noGrp="1"/>
          </p:cNvSpPr>
          <p:nvPr>
            <p:ph idx="1"/>
          </p:nvPr>
        </p:nvSpPr>
        <p:spPr>
          <a:xfrm>
            <a:off x="457200" y="1676400"/>
            <a:ext cx="8229600" cy="4800600"/>
          </a:xfrm>
          <a:noFill/>
        </p:spPr>
        <p:txBody>
          <a:bodyPr>
            <a:normAutofit/>
          </a:bodyPr>
          <a:lstStyle/>
          <a:p>
            <a:r>
              <a:rPr lang="en-US" dirty="0" smtClean="0"/>
              <a:t>Definition</a:t>
            </a:r>
          </a:p>
          <a:p>
            <a:pPr marL="0" indent="0">
              <a:buNone/>
            </a:pPr>
            <a:endParaRPr lang="en-US" dirty="0" smtClean="0"/>
          </a:p>
          <a:p>
            <a:r>
              <a:rPr lang="en-US" dirty="0" smtClean="0"/>
              <a:t>Model</a:t>
            </a:r>
            <a:r>
              <a:rPr lang="en-US" dirty="0"/>
              <a:t>, Model, Model </a:t>
            </a:r>
            <a:endParaRPr lang="en-US" dirty="0" smtClean="0"/>
          </a:p>
          <a:p>
            <a:pPr marL="0" indent="0">
              <a:buNone/>
            </a:pPr>
            <a:r>
              <a:rPr lang="en-US" dirty="0" smtClean="0"/>
              <a:t>	Mentor Texts</a:t>
            </a:r>
          </a:p>
          <a:p>
            <a:pPr lvl="5" indent="-342900">
              <a:buClr>
                <a:srgbClr val="4F81BD"/>
              </a:buClr>
            </a:pPr>
            <a:r>
              <a:rPr lang="en-US" sz="2000" dirty="0" smtClean="0">
                <a:solidFill>
                  <a:srgbClr val="1F497D"/>
                </a:solidFill>
              </a:rPr>
              <a:t>Teacher Samples</a:t>
            </a:r>
          </a:p>
          <a:p>
            <a:pPr lvl="5" indent="-342900">
              <a:buClr>
                <a:srgbClr val="4F81BD"/>
              </a:buClr>
            </a:pPr>
            <a:r>
              <a:rPr lang="en-US" sz="2000" dirty="0" smtClean="0">
                <a:solidFill>
                  <a:srgbClr val="1F497D"/>
                </a:solidFill>
              </a:rPr>
              <a:t>Picture </a:t>
            </a:r>
            <a:r>
              <a:rPr lang="en-US" sz="2000" dirty="0">
                <a:solidFill>
                  <a:srgbClr val="1F497D"/>
                </a:solidFill>
              </a:rPr>
              <a:t>Books, etc..</a:t>
            </a:r>
          </a:p>
          <a:p>
            <a:pPr lvl="5" indent="-342900">
              <a:buClr>
                <a:srgbClr val="4F81BD"/>
              </a:buClr>
            </a:pPr>
            <a:r>
              <a:rPr lang="en-US" sz="2000" dirty="0">
                <a:solidFill>
                  <a:srgbClr val="1F497D"/>
                </a:solidFill>
              </a:rPr>
              <a:t>Student Writing Samples</a:t>
            </a:r>
            <a:endParaRPr lang="en-US" dirty="0">
              <a:solidFill>
                <a:srgbClr val="1F497D"/>
              </a:solidFill>
            </a:endParaRPr>
          </a:p>
          <a:p>
            <a:pPr marL="0" indent="0">
              <a:buNone/>
            </a:pPr>
            <a:endParaRPr lang="en-US" dirty="0" smtClean="0"/>
          </a:p>
          <a:p>
            <a:r>
              <a:rPr lang="en-US" dirty="0" smtClean="0"/>
              <a:t>Graphic Organizers/Structures </a:t>
            </a:r>
          </a:p>
          <a:p>
            <a:pPr marL="0" indent="0">
              <a:buNone/>
            </a:pPr>
            <a:r>
              <a:rPr lang="en-US" dirty="0"/>
              <a:t>	</a:t>
            </a:r>
            <a:endParaRPr lang="en-US" dirty="0" smtClean="0"/>
          </a:p>
          <a:p>
            <a:r>
              <a:rPr lang="en-US" dirty="0" smtClean="0"/>
              <a:t>Strategies</a:t>
            </a:r>
          </a:p>
          <a:p>
            <a:pPr marL="0" indent="0">
              <a:buNone/>
            </a:pPr>
            <a:endParaRPr lang="en-US" dirty="0"/>
          </a:p>
        </p:txBody>
      </p:sp>
      <p:sp>
        <p:nvSpPr>
          <p:cNvPr id="4" name="TextBox 3"/>
          <p:cNvSpPr txBox="1"/>
          <p:nvPr/>
        </p:nvSpPr>
        <p:spPr>
          <a:xfrm>
            <a:off x="5105400" y="0"/>
            <a:ext cx="2971800" cy="523220"/>
          </a:xfrm>
          <a:prstGeom prst="rect">
            <a:avLst/>
          </a:prstGeom>
          <a:noFill/>
        </p:spPr>
        <p:txBody>
          <a:bodyPr wrap="square" rtlCol="0">
            <a:spAutoFit/>
          </a:bodyPr>
          <a:lstStyle/>
          <a:p>
            <a:r>
              <a:rPr lang="en-US" sz="2800" b="1" dirty="0" smtClean="0">
                <a:solidFill>
                  <a:schemeClr val="bg1"/>
                </a:solidFill>
              </a:rPr>
              <a:t>Standard #3</a:t>
            </a:r>
            <a:endParaRPr lang="en-US" sz="2800" b="1" dirty="0">
              <a:solidFill>
                <a:schemeClr val="bg1"/>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675" y="2272352"/>
            <a:ext cx="9747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5562600"/>
            <a:ext cx="1030287"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550" y="4856162"/>
            <a:ext cx="984250"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59</a:t>
            </a:fld>
            <a:endParaRPr lang="en-US"/>
          </a:p>
        </p:txBody>
      </p:sp>
    </p:spTree>
    <p:extLst>
      <p:ext uri="{BB962C8B-B14F-4D97-AF65-F5344CB8AC3E}">
        <p14:creationId xmlns:p14="http://schemas.microsoft.com/office/powerpoint/2010/main" val="3029119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686"/>
            <a:ext cx="8229600" cy="529114"/>
          </a:xfrm>
        </p:spPr>
        <p:txBody>
          <a:bodyPr>
            <a:normAutofit fontScale="90000"/>
          </a:bodyPr>
          <a:lstStyle/>
          <a:p>
            <a:r>
              <a:rPr lang="en-US" b="1" dirty="0" smtClean="0"/>
              <a:t>Today’s Agenda</a:t>
            </a:r>
            <a:endParaRPr lang="en-US" b="1" dirty="0"/>
          </a:p>
        </p:txBody>
      </p:sp>
      <p:sp>
        <p:nvSpPr>
          <p:cNvPr id="3" name="Content Placeholder 2"/>
          <p:cNvSpPr>
            <a:spLocks noGrp="1"/>
          </p:cNvSpPr>
          <p:nvPr>
            <p:ph idx="1"/>
          </p:nvPr>
        </p:nvSpPr>
        <p:spPr>
          <a:xfrm>
            <a:off x="457200" y="1223486"/>
            <a:ext cx="8229600" cy="5253513"/>
          </a:xfrm>
        </p:spPr>
        <p:txBody>
          <a:bodyPr>
            <a:noAutofit/>
          </a:bodyPr>
          <a:lstStyle/>
          <a:p>
            <a:pPr indent="-342900"/>
            <a:r>
              <a:rPr lang="en-US" dirty="0" smtClean="0"/>
              <a:t>Teaching for Learning </a:t>
            </a:r>
          </a:p>
          <a:p>
            <a:pPr marL="0" indent="0">
              <a:buNone/>
            </a:pPr>
            <a:r>
              <a:rPr lang="en-US" dirty="0" smtClean="0"/>
              <a:t>	Text Types and Purposes :  Standards #1 - #3</a:t>
            </a:r>
          </a:p>
          <a:p>
            <a:pPr indent="-342900"/>
            <a:r>
              <a:rPr lang="en-US" dirty="0" smtClean="0"/>
              <a:t>Production and Distribution of Writing:</a:t>
            </a:r>
            <a:endParaRPr lang="en-US" dirty="0"/>
          </a:p>
          <a:p>
            <a:pPr marL="0" indent="0">
              <a:buNone/>
            </a:pPr>
            <a:r>
              <a:rPr lang="en-US" dirty="0" smtClean="0"/>
              <a:t>	Standards #4 - #6</a:t>
            </a:r>
          </a:p>
          <a:p>
            <a:pPr indent="-342900"/>
            <a:r>
              <a:rPr lang="en-US" dirty="0" smtClean="0"/>
              <a:t>Research to Build and Present Knowledge:</a:t>
            </a:r>
            <a:endParaRPr lang="en-US" dirty="0"/>
          </a:p>
          <a:p>
            <a:pPr marL="0" indent="0">
              <a:buNone/>
            </a:pPr>
            <a:r>
              <a:rPr lang="en-US" dirty="0" smtClean="0"/>
              <a:t>	Standards #7 - #9</a:t>
            </a:r>
            <a:endParaRPr lang="en-US" dirty="0"/>
          </a:p>
          <a:p>
            <a:pPr indent="-342900"/>
            <a:r>
              <a:rPr lang="en-US" dirty="0" smtClean="0"/>
              <a:t>Range of Writing :  Standard #10</a:t>
            </a:r>
          </a:p>
          <a:p>
            <a:pPr marL="0" indent="0">
              <a:buNone/>
            </a:pPr>
            <a:endParaRPr lang="en-US" dirty="0" smtClean="0"/>
          </a:p>
          <a:p>
            <a:pPr indent="-342900"/>
            <a:r>
              <a:rPr lang="en-US" dirty="0" smtClean="0"/>
              <a:t>Writing Task Activity</a:t>
            </a:r>
          </a:p>
          <a:p>
            <a:pPr marL="0" indent="0">
              <a:buNone/>
            </a:pPr>
            <a:endParaRPr lang="en-US" dirty="0" smtClean="0"/>
          </a:p>
          <a:p>
            <a:pPr marL="0" indent="0">
              <a:buNone/>
            </a:pPr>
            <a:r>
              <a:rPr lang="en-US" dirty="0" smtClean="0"/>
              <a:t>Additional Components</a:t>
            </a:r>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r>
              <a:rPr lang="en-US" sz="2800"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428" y="2209800"/>
            <a:ext cx="1383109"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531091" y="5410200"/>
            <a:ext cx="60255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8664" y="4485856"/>
            <a:ext cx="710407" cy="85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5535000"/>
            <a:ext cx="700470" cy="85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2227" y="5773126"/>
            <a:ext cx="569118" cy="56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5183" y="5708688"/>
            <a:ext cx="462261" cy="61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1170" y="5748519"/>
            <a:ext cx="618331" cy="618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3215" y="3132931"/>
            <a:ext cx="685534" cy="69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8259" y="4485856"/>
            <a:ext cx="685534" cy="69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EB788BF1-8929-A543-AE20-D6BB6422DF8A}" type="slidenum">
              <a:rPr lang="en-US" smtClean="0"/>
              <a:pPr/>
              <a:t>6</a:t>
            </a:fld>
            <a:endParaRPr lang="en-US"/>
          </a:p>
        </p:txBody>
      </p:sp>
    </p:spTree>
    <p:extLst>
      <p:ext uri="{BB962C8B-B14F-4D97-AF65-F5344CB8AC3E}">
        <p14:creationId xmlns:p14="http://schemas.microsoft.com/office/powerpoint/2010/main" val="309757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Narrative Writing</a:t>
            </a:r>
            <a:br>
              <a:rPr lang="en-US" dirty="0"/>
            </a:br>
            <a:endParaRPr lang="en-US" dirty="0"/>
          </a:p>
        </p:txBody>
      </p:sp>
      <p:sp>
        <p:nvSpPr>
          <p:cNvPr id="3" name="Content Placeholder 2"/>
          <p:cNvSpPr>
            <a:spLocks noGrp="1"/>
          </p:cNvSpPr>
          <p:nvPr>
            <p:ph idx="1"/>
          </p:nvPr>
        </p:nvSpPr>
        <p:spPr>
          <a:xfrm>
            <a:off x="1043492" y="1752600"/>
            <a:ext cx="6777317" cy="4419600"/>
          </a:xfrm>
        </p:spPr>
        <p:txBody>
          <a:bodyPr>
            <a:normAutofit/>
          </a:bodyPr>
          <a:lstStyle/>
          <a:p>
            <a:pPr marL="0" indent="0">
              <a:buNone/>
            </a:pPr>
            <a:r>
              <a:rPr lang="en-US" sz="2800" b="1" dirty="0" smtClean="0"/>
              <a:t>Purposes of Narrative Writing</a:t>
            </a:r>
            <a:r>
              <a:rPr lang="en-US" sz="2800" dirty="0" smtClean="0"/>
              <a:t> </a:t>
            </a:r>
            <a:endParaRPr lang="en-US" sz="2800" dirty="0"/>
          </a:p>
          <a:p>
            <a:pPr lvl="0"/>
            <a:r>
              <a:rPr lang="en-US" dirty="0"/>
              <a:t>Convey an experience, either real or imaginary. </a:t>
            </a:r>
            <a:r>
              <a:rPr lang="en-US" dirty="0" smtClean="0"/>
              <a:t> </a:t>
            </a:r>
            <a:endParaRPr lang="en-US" dirty="0"/>
          </a:p>
          <a:p>
            <a:pPr lvl="0"/>
            <a:r>
              <a:rPr lang="en-US" dirty="0"/>
              <a:t>Uses time as its key structure.</a:t>
            </a:r>
          </a:p>
          <a:p>
            <a:pPr marL="0" indent="0">
              <a:buNone/>
            </a:pPr>
            <a:endParaRPr lang="en-US" dirty="0" smtClean="0"/>
          </a:p>
          <a:p>
            <a:pPr marL="0" indent="0">
              <a:buNone/>
            </a:pPr>
            <a:r>
              <a:rPr lang="en-US" dirty="0" smtClean="0"/>
              <a:t>(</a:t>
            </a:r>
            <a:r>
              <a:rPr lang="en-US" b="1" dirty="0"/>
              <a:t>Note</a:t>
            </a:r>
            <a:r>
              <a:rPr lang="en-US" dirty="0"/>
              <a:t>: </a:t>
            </a:r>
            <a:r>
              <a:rPr lang="en-US" i="1" dirty="0"/>
              <a:t>There can be some</a:t>
            </a:r>
            <a:r>
              <a:rPr lang="en-US" i="1" dirty="0">
                <a:solidFill>
                  <a:schemeClr val="accent2">
                    <a:lumMod val="75000"/>
                  </a:schemeClr>
                </a:solidFill>
              </a:rPr>
              <a:t> </a:t>
            </a:r>
            <a:r>
              <a:rPr lang="en-US" b="1" i="1" dirty="0">
                <a:solidFill>
                  <a:schemeClr val="accent2">
                    <a:lumMod val="75000"/>
                  </a:schemeClr>
                </a:solidFill>
              </a:rPr>
              <a:t>overlap </a:t>
            </a:r>
            <a:r>
              <a:rPr lang="en-US" dirty="0"/>
              <a:t>in </a:t>
            </a:r>
            <a:r>
              <a:rPr lang="en-US" i="1" dirty="0"/>
              <a:t>purpose since a</a:t>
            </a:r>
            <a:r>
              <a:rPr lang="en-US" i="1" dirty="0">
                <a:solidFill>
                  <a:schemeClr val="accent2">
                    <a:lumMod val="75000"/>
                  </a:schemeClr>
                </a:solidFill>
              </a:rPr>
              <a:t> </a:t>
            </a:r>
            <a:r>
              <a:rPr lang="en-US" b="1" i="1" dirty="0">
                <a:solidFill>
                  <a:schemeClr val="accent2">
                    <a:lumMod val="75000"/>
                  </a:schemeClr>
                </a:solidFill>
              </a:rPr>
              <a:t>narrative</a:t>
            </a:r>
            <a:r>
              <a:rPr lang="en-US" i="1" dirty="0">
                <a:solidFill>
                  <a:schemeClr val="accent2">
                    <a:lumMod val="75000"/>
                  </a:schemeClr>
                </a:solidFill>
              </a:rPr>
              <a:t> </a:t>
            </a:r>
            <a:r>
              <a:rPr lang="en-US" i="1" dirty="0"/>
              <a:t>account might be </a:t>
            </a:r>
            <a:r>
              <a:rPr lang="en-US" b="1" i="1" dirty="0">
                <a:solidFill>
                  <a:schemeClr val="accent2">
                    <a:lumMod val="75000"/>
                  </a:schemeClr>
                </a:solidFill>
              </a:rPr>
              <a:t>non-fiction</a:t>
            </a:r>
            <a:r>
              <a:rPr lang="en-US" i="1" dirty="0">
                <a:solidFill>
                  <a:schemeClr val="accent2">
                    <a:lumMod val="75000"/>
                  </a:schemeClr>
                </a:solidFill>
              </a:rPr>
              <a:t> </a:t>
            </a:r>
            <a:r>
              <a:rPr lang="en-US" i="1" dirty="0"/>
              <a:t>and serve to </a:t>
            </a:r>
            <a:r>
              <a:rPr lang="en-US" b="1" i="1" dirty="0">
                <a:solidFill>
                  <a:schemeClr val="accent2">
                    <a:lumMod val="75000"/>
                  </a:schemeClr>
                </a:solidFill>
              </a:rPr>
              <a:t>inform </a:t>
            </a:r>
            <a:r>
              <a:rPr lang="en-US" i="1" dirty="0"/>
              <a:t>the reader of a particular topic</a:t>
            </a:r>
            <a:r>
              <a:rPr lang="en-US" dirty="0"/>
              <a:t>.)</a:t>
            </a:r>
            <a:endParaRPr lang="en-US" i="1"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60</a:t>
            </a:fld>
            <a:endParaRPr lang="en-US"/>
          </a:p>
        </p:txBody>
      </p:sp>
    </p:spTree>
    <p:extLst>
      <p:ext uri="{BB962C8B-B14F-4D97-AF65-F5344CB8AC3E}">
        <p14:creationId xmlns:p14="http://schemas.microsoft.com/office/powerpoint/2010/main" val="19977914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622" y="762000"/>
            <a:ext cx="7024744" cy="801136"/>
          </a:xfrm>
        </p:spPr>
        <p:txBody>
          <a:bodyPr/>
          <a:lstStyle/>
          <a:p>
            <a:r>
              <a:rPr lang="en-US" dirty="0" smtClean="0"/>
              <a:t>Elements of Narrative</a:t>
            </a:r>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201" r="12154"/>
          <a:stretch/>
        </p:blipFill>
        <p:spPr bwMode="auto">
          <a:xfrm>
            <a:off x="559844" y="2362200"/>
            <a:ext cx="7719511"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043490" y="1903836"/>
            <a:ext cx="6777317" cy="3919209"/>
          </a:xfrm>
        </p:spPr>
        <p:txBody>
          <a:bodyPr>
            <a:normAutofit/>
          </a:bodyPr>
          <a:lstStyle/>
          <a:p>
            <a:r>
              <a:rPr lang="en-US" sz="2800" dirty="0" smtClean="0"/>
              <a:t>Characters</a:t>
            </a:r>
          </a:p>
          <a:p>
            <a:r>
              <a:rPr lang="en-US" sz="2800" dirty="0" smtClean="0"/>
              <a:t>Scene Setting</a:t>
            </a:r>
          </a:p>
          <a:p>
            <a:r>
              <a:rPr lang="en-US" sz="2800" dirty="0" smtClean="0"/>
              <a:t>Action</a:t>
            </a:r>
            <a:endParaRPr lang="en-US" sz="2800" dirty="0"/>
          </a:p>
        </p:txBody>
      </p:sp>
      <p:sp>
        <p:nvSpPr>
          <p:cNvPr id="4" name="TextBox 3"/>
          <p:cNvSpPr txBox="1"/>
          <p:nvPr/>
        </p:nvSpPr>
        <p:spPr>
          <a:xfrm>
            <a:off x="2853805" y="5791200"/>
            <a:ext cx="5433511" cy="523220"/>
          </a:xfrm>
          <a:prstGeom prst="rect">
            <a:avLst/>
          </a:prstGeom>
          <a:noFill/>
        </p:spPr>
        <p:txBody>
          <a:bodyPr wrap="square" rtlCol="0">
            <a:spAutoFit/>
          </a:bodyPr>
          <a:lstStyle/>
          <a:p>
            <a:r>
              <a:rPr lang="en-US" sz="1400" dirty="0" smtClean="0">
                <a:hlinkClick r:id="rId4"/>
              </a:rPr>
              <a:t>http</a:t>
            </a:r>
            <a:r>
              <a:rPr lang="en-US" sz="1400" dirty="0">
                <a:hlinkClick r:id="rId4"/>
              </a:rPr>
              <a:t>://</a:t>
            </a:r>
            <a:r>
              <a:rPr lang="en-US" sz="1400" dirty="0" smtClean="0">
                <a:hlinkClick r:id="rId4"/>
              </a:rPr>
              <a:t>www.readwritethink.org/classroom-resources/student-interactives/plot-diagram-30040.html</a:t>
            </a:r>
            <a:endParaRPr lang="en-US" sz="1400" dirty="0" smtClean="0"/>
          </a:p>
        </p:txBody>
      </p:sp>
      <p:sp>
        <p:nvSpPr>
          <p:cNvPr id="5" name="Slide Number Placeholder 4"/>
          <p:cNvSpPr>
            <a:spLocks noGrp="1"/>
          </p:cNvSpPr>
          <p:nvPr>
            <p:ph type="sldNum" sz="quarter" idx="12"/>
          </p:nvPr>
        </p:nvSpPr>
        <p:spPr/>
        <p:txBody>
          <a:bodyPr/>
          <a:lstStyle/>
          <a:p>
            <a:fld id="{EB788BF1-8929-A543-AE20-D6BB6422DF8A}" type="slidenum">
              <a:rPr lang="en-US" smtClean="0"/>
              <a:pPr/>
              <a:t>61</a:t>
            </a:fld>
            <a:endParaRPr lang="en-US"/>
          </a:p>
        </p:txBody>
      </p:sp>
    </p:spTree>
    <p:extLst>
      <p:ext uri="{BB962C8B-B14F-4D97-AF65-F5344CB8AC3E}">
        <p14:creationId xmlns:p14="http://schemas.microsoft.com/office/powerpoint/2010/main" val="4534408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1" r="970"/>
          <a:stretch/>
        </p:blipFill>
        <p:spPr bwMode="auto">
          <a:xfrm>
            <a:off x="19050" y="457200"/>
            <a:ext cx="9144000"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57150" y="628650"/>
            <a:ext cx="7772400" cy="3276600"/>
          </a:xfrm>
          <a:noFill/>
        </p:spPr>
        <p:txBody>
          <a:bodyPr/>
          <a:lstStyle/>
          <a:p>
            <a:pPr marL="0" indent="0">
              <a:buNone/>
            </a:pPr>
            <a:r>
              <a:rPr lang="en-US" dirty="0">
                <a:solidFill>
                  <a:schemeClr val="bg1"/>
                </a:solidFill>
              </a:rPr>
              <a:t>To fully understand theme, is to intertwine all of the elements highlighted </a:t>
            </a:r>
            <a:r>
              <a:rPr lang="en-US" dirty="0" smtClean="0">
                <a:solidFill>
                  <a:schemeClr val="bg1"/>
                </a:solidFill>
              </a:rPr>
              <a:t>so </a:t>
            </a:r>
            <a:r>
              <a:rPr lang="en-US" dirty="0">
                <a:solidFill>
                  <a:schemeClr val="bg1"/>
                </a:solidFill>
              </a:rPr>
              <a:t>far so that the reader has to engage fully with the plot and not just tell a story </a:t>
            </a:r>
            <a:endParaRPr lang="en-US" dirty="0" smtClean="0">
              <a:solidFill>
                <a:schemeClr val="bg1"/>
              </a:solidFill>
            </a:endParaRPr>
          </a:p>
          <a:p>
            <a:pPr marL="0" indent="0">
              <a:buNone/>
            </a:pPr>
            <a:r>
              <a:rPr lang="en-US" dirty="0" smtClean="0">
                <a:solidFill>
                  <a:schemeClr val="bg1"/>
                </a:solidFill>
              </a:rPr>
              <a:t>in </a:t>
            </a:r>
            <a:r>
              <a:rPr lang="en-US" dirty="0">
                <a:solidFill>
                  <a:schemeClr val="bg1"/>
                </a:solidFill>
              </a:rPr>
              <a:t>chronological order. </a:t>
            </a:r>
          </a:p>
        </p:txBody>
      </p:sp>
      <p:sp>
        <p:nvSpPr>
          <p:cNvPr id="5" name="TextBox 4"/>
          <p:cNvSpPr txBox="1"/>
          <p:nvPr/>
        </p:nvSpPr>
        <p:spPr>
          <a:xfrm>
            <a:off x="6096000" y="5450352"/>
            <a:ext cx="2743200" cy="646331"/>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defTabSz="914400"/>
            <a:r>
              <a:rPr lang="en-US" sz="3600" b="1" dirty="0" smtClean="0">
                <a:solidFill>
                  <a:prstClr val="white"/>
                </a:solidFill>
              </a:rPr>
              <a:t>Theme</a:t>
            </a:r>
            <a:endParaRPr lang="en-US" sz="3600" b="1" dirty="0">
              <a:solidFill>
                <a:prstClr val="white"/>
              </a:solidFill>
            </a:endParaRPr>
          </a:p>
        </p:txBody>
      </p:sp>
      <p:sp>
        <p:nvSpPr>
          <p:cNvPr id="2" name="Slide Number Placeholder 1"/>
          <p:cNvSpPr>
            <a:spLocks noGrp="1"/>
          </p:cNvSpPr>
          <p:nvPr>
            <p:ph type="sldNum" sz="quarter" idx="12"/>
          </p:nvPr>
        </p:nvSpPr>
        <p:spPr/>
        <p:txBody>
          <a:bodyPr/>
          <a:lstStyle/>
          <a:p>
            <a:pPr>
              <a:defRPr/>
            </a:pPr>
            <a:fld id="{028DB3B1-931E-4DB9-9E22-631F9C8720C9}" type="slidenum">
              <a:rPr lang="en-US" smtClean="0">
                <a:solidFill>
                  <a:prstClr val="black">
                    <a:tint val="75000"/>
                  </a:prstClr>
                </a:solidFill>
              </a:rPr>
              <a:pPr>
                <a:defRPr/>
              </a:pPr>
              <a:t>62</a:t>
            </a:fld>
            <a:endParaRPr lang="en-US">
              <a:solidFill>
                <a:prstClr val="black">
                  <a:tint val="75000"/>
                </a:prstClr>
              </a:solidFill>
            </a:endParaRPr>
          </a:p>
        </p:txBody>
      </p:sp>
    </p:spTree>
    <p:extLst>
      <p:ext uri="{BB962C8B-B14F-4D97-AF65-F5344CB8AC3E}">
        <p14:creationId xmlns:p14="http://schemas.microsoft.com/office/powerpoint/2010/main" val="25754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pPr algn="ctr"/>
            <a:r>
              <a:rPr lang="en-US" dirty="0" smtClean="0"/>
              <a:t>Narrative Mentor Texts</a:t>
            </a:r>
            <a:endParaRPr lang="en-US" dirty="0"/>
          </a:p>
        </p:txBody>
      </p:sp>
      <p:sp>
        <p:nvSpPr>
          <p:cNvPr id="4" name="Content Placeholder 8"/>
          <p:cNvSpPr>
            <a:spLocks noGrp="1"/>
          </p:cNvSpPr>
          <p:nvPr>
            <p:ph idx="1"/>
          </p:nvPr>
        </p:nvSpPr>
        <p:spPr>
          <a:xfrm>
            <a:off x="685800" y="1219200"/>
            <a:ext cx="8229600" cy="5227320"/>
          </a:xfrm>
          <a:ln>
            <a:noFill/>
          </a:ln>
        </p:spPr>
        <p:txBody>
          <a:bodyPr>
            <a:normAutofit lnSpcReduction="10000"/>
          </a:bodyPr>
          <a:lstStyle/>
          <a:p>
            <a:pPr marL="0" indent="0" algn="ctr">
              <a:buNone/>
            </a:pPr>
            <a:endParaRPr lang="en-US" i="1" dirty="0" smtClean="0"/>
          </a:p>
          <a:p>
            <a:pPr marL="0" indent="0">
              <a:buNone/>
            </a:pPr>
            <a:r>
              <a:rPr lang="en-US" i="1" dirty="0" smtClean="0"/>
              <a:t>Waiting for Wings</a:t>
            </a:r>
          </a:p>
          <a:p>
            <a:pPr marL="0" indent="0">
              <a:buNone/>
            </a:pPr>
            <a:r>
              <a:rPr lang="en-US" i="1" dirty="0" smtClean="0">
                <a:solidFill>
                  <a:srgbClr val="C00000"/>
                </a:solidFill>
              </a:rPr>
              <a:t>(</a:t>
            </a:r>
            <a:r>
              <a:rPr lang="en-US" i="1" dirty="0">
                <a:solidFill>
                  <a:srgbClr val="C00000"/>
                </a:solidFill>
              </a:rPr>
              <a:t>sequencing</a:t>
            </a:r>
            <a:r>
              <a:rPr lang="en-US" i="1" dirty="0" smtClean="0">
                <a:solidFill>
                  <a:srgbClr val="C00000"/>
                </a:solidFill>
              </a:rPr>
              <a:t>)</a:t>
            </a:r>
          </a:p>
          <a:p>
            <a:pPr marL="0" indent="0">
              <a:buNone/>
            </a:pPr>
            <a:endParaRPr lang="en-US" i="1" dirty="0" smtClean="0"/>
          </a:p>
          <a:p>
            <a:pPr marL="0" indent="0">
              <a:buNone/>
            </a:pPr>
            <a:r>
              <a:rPr lang="en-US" i="1" dirty="0" smtClean="0"/>
              <a:t>The Seasons of Arnold’s Apple Tree</a:t>
            </a:r>
          </a:p>
          <a:p>
            <a:pPr marL="0" indent="0">
              <a:buNone/>
            </a:pPr>
            <a:r>
              <a:rPr lang="en-US" i="1" dirty="0">
                <a:solidFill>
                  <a:srgbClr val="C00000"/>
                </a:solidFill>
              </a:rPr>
              <a:t>(sequencing)</a:t>
            </a:r>
          </a:p>
          <a:p>
            <a:pPr marL="0" indent="0">
              <a:buNone/>
            </a:pPr>
            <a:endParaRPr lang="en-US" i="1" dirty="0" smtClean="0"/>
          </a:p>
          <a:p>
            <a:pPr marL="0" indent="0">
              <a:buNone/>
            </a:pPr>
            <a:r>
              <a:rPr lang="en-US" i="1" dirty="0" smtClean="0"/>
              <a:t>Fireflies  </a:t>
            </a:r>
          </a:p>
          <a:p>
            <a:pPr marL="0" indent="0">
              <a:buNone/>
            </a:pPr>
            <a:r>
              <a:rPr lang="en-US" i="1" dirty="0" smtClean="0">
                <a:solidFill>
                  <a:srgbClr val="C00000"/>
                </a:solidFill>
              </a:rPr>
              <a:t>(beginning</a:t>
            </a:r>
            <a:r>
              <a:rPr lang="en-US" i="1" dirty="0">
                <a:solidFill>
                  <a:srgbClr val="C00000"/>
                </a:solidFill>
              </a:rPr>
              <a:t>, </a:t>
            </a:r>
            <a:r>
              <a:rPr lang="en-US" i="1" dirty="0" smtClean="0">
                <a:solidFill>
                  <a:srgbClr val="C00000"/>
                </a:solidFill>
              </a:rPr>
              <a:t>middle </a:t>
            </a:r>
            <a:r>
              <a:rPr lang="en-US" i="1" dirty="0">
                <a:solidFill>
                  <a:srgbClr val="C00000"/>
                </a:solidFill>
              </a:rPr>
              <a:t>and </a:t>
            </a:r>
            <a:r>
              <a:rPr lang="en-US" i="1" dirty="0" smtClean="0">
                <a:solidFill>
                  <a:srgbClr val="C00000"/>
                </a:solidFill>
              </a:rPr>
              <a:t>end</a:t>
            </a:r>
            <a:r>
              <a:rPr lang="en-US" i="1" dirty="0">
                <a:solidFill>
                  <a:srgbClr val="C00000"/>
                </a:solidFill>
              </a:rPr>
              <a:t>)</a:t>
            </a:r>
          </a:p>
          <a:p>
            <a:endParaRPr lang="en-US" i="1" dirty="0"/>
          </a:p>
          <a:p>
            <a:pPr marL="0" indent="0">
              <a:buNone/>
            </a:pPr>
            <a:r>
              <a:rPr lang="en-US" i="1" dirty="0" smtClean="0"/>
              <a:t>Wilma Unlimited				</a:t>
            </a:r>
          </a:p>
          <a:p>
            <a:pPr marL="0" indent="0">
              <a:buNone/>
            </a:pPr>
            <a:r>
              <a:rPr lang="en-US" i="1" dirty="0" smtClean="0">
                <a:solidFill>
                  <a:srgbClr val="C00000"/>
                </a:solidFill>
              </a:rPr>
              <a:t>(Writing a lead)</a:t>
            </a:r>
          </a:p>
          <a:p>
            <a:pPr lvl="1">
              <a:buNone/>
            </a:pPr>
            <a:endParaRPr lang="en-US" i="1" dirty="0" smtClean="0"/>
          </a:p>
          <a:p>
            <a:pPr lvl="1">
              <a:buNone/>
            </a:pPr>
            <a:endParaRPr lang="en-US" i="1"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218832" y="1083777"/>
            <a:ext cx="1514474" cy="1823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035" b="9266"/>
          <a:stretch/>
        </p:blipFill>
        <p:spPr bwMode="auto">
          <a:xfrm>
            <a:off x="6324600" y="1971675"/>
            <a:ext cx="1939409"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6700" y="5029200"/>
            <a:ext cx="1717804" cy="143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0767" r="9778"/>
          <a:stretch/>
        </p:blipFill>
        <p:spPr bwMode="auto">
          <a:xfrm>
            <a:off x="5694104" y="3776385"/>
            <a:ext cx="1600200" cy="2013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7779" y="0"/>
            <a:ext cx="12128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63</a:t>
            </a:fld>
            <a:endParaRPr lang="en-US"/>
          </a:p>
        </p:txBody>
      </p:sp>
    </p:spTree>
    <p:extLst>
      <p:ext uri="{BB962C8B-B14F-4D97-AF65-F5344CB8AC3E}">
        <p14:creationId xmlns:p14="http://schemas.microsoft.com/office/powerpoint/2010/main" val="345929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fade">
                                      <p:cBhvr>
                                        <p:cTn id="29" dur="500"/>
                                        <p:tgtEl>
                                          <p:spTgt spid="2051"/>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500"/>
                                        <p:tgtEl>
                                          <p:spTgt spid="2050"/>
                                        </p:tgtEl>
                                      </p:cBhvr>
                                    </p:animEffect>
                                  </p:childTnLst>
                                </p:cTn>
                              </p:par>
                              <p:par>
                                <p:cTn id="41" presetID="10"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500"/>
                                        <p:tgtEl>
                                          <p:spTgt spid="4">
                                            <p:txEl>
                                              <p:pRg st="10" end="1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
                                            <p:txEl>
                                              <p:pRg st="11" end="11"/>
                                            </p:txEl>
                                          </p:spTgt>
                                        </p:tgtEl>
                                        <p:attrNameLst>
                                          <p:attrName>style.visibility</p:attrName>
                                        </p:attrNameLst>
                                      </p:cBhvr>
                                      <p:to>
                                        <p:strVal val="visible"/>
                                      </p:to>
                                    </p:set>
                                    <p:animEffect transition="in" filter="fade">
                                      <p:cBhvr>
                                        <p:cTn id="46"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fontScale="90000"/>
          </a:bodyPr>
          <a:lstStyle/>
          <a:p>
            <a:pPr algn="ctr"/>
            <a:r>
              <a:rPr lang="en-US" dirty="0" smtClean="0"/>
              <a:t>Narrative Mentor Texts</a:t>
            </a:r>
            <a:endParaRPr lang="en-US" dirty="0"/>
          </a:p>
        </p:txBody>
      </p:sp>
      <p:sp>
        <p:nvSpPr>
          <p:cNvPr id="4" name="Content Placeholder 8"/>
          <p:cNvSpPr>
            <a:spLocks noGrp="1"/>
          </p:cNvSpPr>
          <p:nvPr>
            <p:ph idx="1"/>
          </p:nvPr>
        </p:nvSpPr>
        <p:spPr>
          <a:xfrm>
            <a:off x="457200" y="1219200"/>
            <a:ext cx="8229600" cy="5227320"/>
          </a:xfrm>
          <a:ln>
            <a:noFill/>
          </a:ln>
        </p:spPr>
        <p:txBody>
          <a:bodyPr>
            <a:normAutofit/>
          </a:bodyPr>
          <a:lstStyle/>
          <a:p>
            <a:pPr lvl="1">
              <a:buNone/>
            </a:pPr>
            <a:r>
              <a:rPr lang="en-US" sz="2800" b="1" i="1" dirty="0" smtClean="0"/>
              <a:t>Harriet and the Promised Land </a:t>
            </a:r>
            <a:r>
              <a:rPr lang="en-US" sz="2800" dirty="0" smtClean="0"/>
              <a:t>by Jacob Lawrence</a:t>
            </a:r>
          </a:p>
          <a:p>
            <a:pPr lvl="1">
              <a:buNone/>
            </a:pPr>
            <a:r>
              <a:rPr lang="en-US" i="1" dirty="0" smtClean="0"/>
              <a:t>(Biography)</a:t>
            </a:r>
            <a:endParaRPr lang="en-US" i="1" dirty="0"/>
          </a:p>
          <a:p>
            <a:pPr lvl="1">
              <a:buNone/>
            </a:pPr>
            <a:endParaRPr lang="en-US" sz="2800" b="1" i="1" dirty="0" smtClean="0"/>
          </a:p>
          <a:p>
            <a:pPr lvl="1">
              <a:buNone/>
            </a:pPr>
            <a:r>
              <a:rPr lang="en-US" sz="2800" b="1" i="1" dirty="0" smtClean="0"/>
              <a:t>Milkweed </a:t>
            </a:r>
            <a:r>
              <a:rPr lang="en-US" sz="2800" dirty="0" smtClean="0"/>
              <a:t>by Jerry </a:t>
            </a:r>
            <a:r>
              <a:rPr lang="en-US" sz="2800" dirty="0" err="1" smtClean="0"/>
              <a:t>Spinelli</a:t>
            </a:r>
            <a:endParaRPr lang="en-US" sz="2800" dirty="0" smtClean="0"/>
          </a:p>
          <a:p>
            <a:pPr lvl="1">
              <a:buNone/>
            </a:pPr>
            <a:r>
              <a:rPr lang="en-US" sz="2400" i="1" dirty="0" smtClean="0"/>
              <a:t>(Memoir)</a:t>
            </a:r>
            <a:endParaRPr lang="en-US" sz="2400" i="1" dirty="0"/>
          </a:p>
          <a:p>
            <a:pPr lvl="1">
              <a:buNone/>
            </a:pPr>
            <a:endParaRPr lang="en-US" sz="2400" i="1" dirty="0" smtClean="0"/>
          </a:p>
          <a:p>
            <a:pPr lvl="1">
              <a:buNone/>
            </a:pPr>
            <a:r>
              <a:rPr lang="en-US" sz="2800" b="1" i="1" dirty="0" smtClean="0"/>
              <a:t>Bronx Masquerade </a:t>
            </a:r>
            <a:r>
              <a:rPr lang="en-US" sz="2800" dirty="0" smtClean="0"/>
              <a:t>by Nikki Grimes</a:t>
            </a:r>
            <a:endParaRPr lang="en-US" sz="2400" dirty="0" smtClean="0"/>
          </a:p>
          <a:p>
            <a:pPr lvl="1">
              <a:buNone/>
            </a:pPr>
            <a:r>
              <a:rPr lang="en-US" sz="2400" i="1" dirty="0" smtClean="0"/>
              <a:t>(Poetry)</a:t>
            </a:r>
            <a:endParaRPr lang="en-US" sz="2400" i="1" dirty="0"/>
          </a:p>
          <a:p>
            <a:pPr lvl="1">
              <a:buNone/>
            </a:pPr>
            <a:endParaRPr lang="en-US" sz="2400" i="1" dirty="0" smtClean="0"/>
          </a:p>
          <a:p>
            <a:pPr marL="0" lvl="0" indent="0" defTabSz="457200">
              <a:spcBef>
                <a:spcPts val="0"/>
              </a:spcBef>
              <a:buClrTx/>
              <a:buSzTx/>
              <a:buNone/>
            </a:pPr>
            <a:endParaRPr lang="en-US" sz="2000" dirty="0" smtClean="0">
              <a:solidFill>
                <a:prstClr val="black"/>
              </a:solidFill>
              <a:hlinkClick r:id="rId3"/>
            </a:endParaRPr>
          </a:p>
          <a:p>
            <a:pPr marL="0" lvl="0" indent="0" defTabSz="457200">
              <a:spcBef>
                <a:spcPts val="0"/>
              </a:spcBef>
              <a:buClrTx/>
              <a:buSzTx/>
              <a:buNone/>
            </a:pPr>
            <a:endParaRPr lang="en-US" sz="1800" dirty="0">
              <a:solidFill>
                <a:prstClr val="black"/>
              </a:solidFill>
              <a:hlinkClick r:id="rId3"/>
            </a:endParaRPr>
          </a:p>
          <a:p>
            <a:pPr marL="0" lvl="0" indent="0" defTabSz="457200">
              <a:spcBef>
                <a:spcPts val="0"/>
              </a:spcBef>
              <a:buClrTx/>
              <a:buSzTx/>
              <a:buNone/>
            </a:pPr>
            <a:endParaRPr lang="en-US" sz="1800" dirty="0" smtClean="0">
              <a:solidFill>
                <a:prstClr val="black"/>
              </a:solidFill>
              <a:hlinkClick r:id="rId3"/>
            </a:endParaRPr>
          </a:p>
          <a:p>
            <a:pPr marL="0" lvl="0" indent="0" defTabSz="457200">
              <a:spcBef>
                <a:spcPts val="0"/>
              </a:spcBef>
              <a:buClrTx/>
              <a:buSzTx/>
              <a:buNone/>
            </a:pPr>
            <a:endParaRPr lang="en-US" sz="1800" dirty="0">
              <a:solidFill>
                <a:prstClr val="black"/>
              </a:solidFill>
            </a:endParaRPr>
          </a:p>
          <a:p>
            <a:pPr lvl="1">
              <a:buNone/>
            </a:pPr>
            <a:endParaRPr lang="en-US" i="1" dirty="0"/>
          </a:p>
          <a:p>
            <a:pPr lvl="1">
              <a:buNone/>
            </a:pPr>
            <a:endParaRPr lang="en-US" i="1" dirty="0" smtClean="0"/>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625346"/>
            <a:ext cx="1320855" cy="147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880" y="3733800"/>
            <a:ext cx="1185863" cy="144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409744" y="5989320"/>
            <a:ext cx="6095999" cy="457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smtClean="0">
                <a:solidFill>
                  <a:prstClr val="black"/>
                </a:solidFill>
                <a:hlinkClick r:id="rId3"/>
              </a:rPr>
              <a:t>http</a:t>
            </a:r>
            <a:r>
              <a:rPr lang="en-US" sz="2000" dirty="0">
                <a:solidFill>
                  <a:prstClr val="black"/>
                </a:solidFill>
                <a:hlinkClick r:id="rId3"/>
              </a:rPr>
              <a:t>://</a:t>
            </a:r>
            <a:r>
              <a:rPr lang="en-US" sz="2000" dirty="0" smtClean="0">
                <a:solidFill>
                  <a:prstClr val="black"/>
                </a:solidFill>
                <a:hlinkClick r:id="rId3"/>
              </a:rPr>
              <a:t>writingfix.com/genres/narrative.htm</a:t>
            </a:r>
            <a:endParaRPr lang="en-US" sz="2000" dirty="0" smtClean="0">
              <a:solidFill>
                <a:prstClr val="black"/>
              </a:solidFill>
            </a:endParaRPr>
          </a:p>
          <a:p>
            <a:pPr algn="ctr"/>
            <a:endParaRPr lang="en-US" dirty="0">
              <a:solidFill>
                <a:prstClr val="black"/>
              </a:solidFill>
            </a:endParaRPr>
          </a:p>
        </p:txBody>
      </p:sp>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0"/>
            <a:ext cx="33655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5999" y="1716245"/>
            <a:ext cx="1145944" cy="125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64</a:t>
            </a:fld>
            <a:endParaRPr lang="en-US"/>
          </a:p>
        </p:txBody>
      </p:sp>
    </p:spTree>
    <p:extLst>
      <p:ext uri="{BB962C8B-B14F-4D97-AF65-F5344CB8AC3E}">
        <p14:creationId xmlns:p14="http://schemas.microsoft.com/office/powerpoint/2010/main" val="32469119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333" y="838200"/>
            <a:ext cx="7024744" cy="1143000"/>
          </a:xfrm>
        </p:spPr>
        <p:txBody>
          <a:bodyPr>
            <a:normAutofit fontScale="90000"/>
          </a:bodyPr>
          <a:lstStyle/>
          <a:p>
            <a:pPr algn="ctr"/>
            <a:r>
              <a:rPr lang="en-US" dirty="0" smtClean="0"/>
              <a:t>Graphic Organizers</a:t>
            </a:r>
            <a:br>
              <a:rPr lang="en-US" dirty="0" smtClean="0"/>
            </a:br>
            <a:r>
              <a:rPr lang="en-US" dirty="0" smtClean="0"/>
              <a:t>Sentence/Paragraph  Frames</a:t>
            </a:r>
            <a:endParaRPr lang="en-US" dirty="0"/>
          </a:p>
        </p:txBody>
      </p:sp>
      <p:sp>
        <p:nvSpPr>
          <p:cNvPr id="3" name="Content Placeholder 2"/>
          <p:cNvSpPr>
            <a:spLocks noGrp="1"/>
          </p:cNvSpPr>
          <p:nvPr>
            <p:ph idx="1"/>
          </p:nvPr>
        </p:nvSpPr>
        <p:spPr>
          <a:xfrm>
            <a:off x="762000" y="1981200"/>
            <a:ext cx="7620000" cy="4419600"/>
          </a:xfrm>
        </p:spPr>
        <p:txBody>
          <a:bodyPr>
            <a:normAutofit fontScale="92500" lnSpcReduction="20000"/>
          </a:bodyPr>
          <a:lstStyle/>
          <a:p>
            <a:pPr marL="0" indent="0">
              <a:buNone/>
            </a:pPr>
            <a:endParaRPr lang="en-US" dirty="0" smtClean="0"/>
          </a:p>
          <a:p>
            <a:pPr marL="0" indent="0">
              <a:buNone/>
            </a:pPr>
            <a:r>
              <a:rPr lang="en-US" dirty="0" smtClean="0"/>
              <a:t>Graphic Organizers are a helpful way to </a:t>
            </a:r>
            <a:r>
              <a:rPr lang="en-US" b="1" dirty="0" smtClean="0">
                <a:solidFill>
                  <a:srgbClr val="C00000"/>
                </a:solidFill>
              </a:rPr>
              <a:t>organize</a:t>
            </a:r>
            <a:r>
              <a:rPr lang="en-US" dirty="0" smtClean="0"/>
              <a:t> information. </a:t>
            </a:r>
          </a:p>
          <a:p>
            <a:pPr marL="0" indent="0">
              <a:buNone/>
            </a:pPr>
            <a:r>
              <a:rPr lang="en-US" dirty="0" smtClean="0"/>
              <a:t>They help students</a:t>
            </a:r>
          </a:p>
          <a:p>
            <a:r>
              <a:rPr lang="en-US" dirty="0" smtClean="0">
                <a:solidFill>
                  <a:srgbClr val="C00000"/>
                </a:solidFill>
              </a:rPr>
              <a:t>understand</a:t>
            </a:r>
            <a:r>
              <a:rPr lang="en-US" dirty="0" smtClean="0"/>
              <a:t> how things go together, </a:t>
            </a:r>
          </a:p>
          <a:p>
            <a:r>
              <a:rPr lang="en-US" dirty="0" smtClean="0">
                <a:solidFill>
                  <a:srgbClr val="C00000"/>
                </a:solidFill>
              </a:rPr>
              <a:t>remember</a:t>
            </a:r>
            <a:r>
              <a:rPr lang="en-US" dirty="0" smtClean="0"/>
              <a:t> things better, </a:t>
            </a:r>
          </a:p>
          <a:p>
            <a:r>
              <a:rPr lang="en-US" dirty="0" smtClean="0"/>
              <a:t>make it easier to </a:t>
            </a:r>
            <a:r>
              <a:rPr lang="en-US" dirty="0" smtClean="0">
                <a:solidFill>
                  <a:srgbClr val="C00000"/>
                </a:solidFill>
              </a:rPr>
              <a:t>write</a:t>
            </a:r>
            <a:r>
              <a:rPr lang="en-US" dirty="0" smtClean="0"/>
              <a:t> a draft (in a student’s  own words).  </a:t>
            </a:r>
          </a:p>
          <a:p>
            <a:pPr marL="0" indent="0">
              <a:buNone/>
            </a:pPr>
            <a:endParaRPr lang="en-US" dirty="0"/>
          </a:p>
          <a:p>
            <a:pPr marL="0" indent="0">
              <a:buNone/>
            </a:pPr>
            <a:endParaRPr lang="en-US" dirty="0" smtClean="0">
              <a:hlinkClick r:id="rId3"/>
            </a:endParaRPr>
          </a:p>
          <a:p>
            <a:pPr marL="0" indent="0">
              <a:buNone/>
            </a:pPr>
            <a:r>
              <a:rPr lang="en-US" dirty="0">
                <a:hlinkClick r:id="rId3"/>
              </a:rPr>
              <a:t>http://</a:t>
            </a:r>
            <a:r>
              <a:rPr lang="en-US" dirty="0" smtClean="0">
                <a:hlinkClick r:id="rId3"/>
              </a:rPr>
              <a:t>www.scholastic.com/teachers/top-teaching/2014/03/graphic-organizers-personal-narratives</a:t>
            </a:r>
            <a:endParaRPr lang="en-US" dirty="0" smtClean="0">
              <a:hlinkClick r:id="rId4"/>
            </a:endParaRPr>
          </a:p>
        </p:txBody>
      </p:sp>
      <p:sp>
        <p:nvSpPr>
          <p:cNvPr id="4" name="Slide Number Placeholder 3"/>
          <p:cNvSpPr>
            <a:spLocks noGrp="1"/>
          </p:cNvSpPr>
          <p:nvPr>
            <p:ph type="sldNum" sz="quarter" idx="12"/>
          </p:nvPr>
        </p:nvSpPr>
        <p:spPr/>
        <p:txBody>
          <a:bodyPr/>
          <a:lstStyle/>
          <a:p>
            <a:fld id="{EB788BF1-8929-A543-AE20-D6BB6422DF8A}" type="slidenum">
              <a:rPr lang="en-US" smtClean="0"/>
              <a:pPr/>
              <a:t>65</a:t>
            </a:fld>
            <a:endParaRPr lang="en-US"/>
          </a:p>
        </p:txBody>
      </p:sp>
    </p:spTree>
    <p:extLst>
      <p:ext uri="{BB962C8B-B14F-4D97-AF65-F5344CB8AC3E}">
        <p14:creationId xmlns:p14="http://schemas.microsoft.com/office/powerpoint/2010/main" val="12214061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7"/>
          <p:cNvSpPr txBox="1">
            <a:spLocks noChangeArrowheads="1"/>
          </p:cNvSpPr>
          <p:nvPr/>
        </p:nvSpPr>
        <p:spPr bwMode="auto">
          <a:xfrm>
            <a:off x="5105400" y="18393"/>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hangingPunct="1">
              <a:spcBef>
                <a:spcPct val="50000"/>
              </a:spcBef>
            </a:pPr>
            <a:r>
              <a:rPr lang="en-US" altLang="en-US" b="1" dirty="0" smtClean="0">
                <a:solidFill>
                  <a:schemeClr val="bg1"/>
                </a:solidFill>
                <a:latin typeface="Century Gothic" panose="020B0502020202020204" pitchFamily="34" charset="0"/>
              </a:rPr>
              <a:t>Story Map</a:t>
            </a:r>
            <a:endParaRPr lang="en-US" altLang="en-US" b="1" dirty="0">
              <a:solidFill>
                <a:schemeClr val="bg1"/>
              </a:solidFill>
              <a:latin typeface="Century Gothic" panose="020B0502020202020204" pitchFamily="34" charset="0"/>
            </a:endParaRPr>
          </a:p>
        </p:txBody>
      </p:sp>
      <p:pic>
        <p:nvPicPr>
          <p:cNvPr id="1026" name="Picture 2" descr="http://3.bp.blogspot.com/-OdAy5h_IHR8/UXwYUIbKDfI/AAAAAAAAD7U/Wr2__06TUNI/s1600/Slide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1"/>
            <a:ext cx="4572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brown\AppData\Local\Microsoft\Windows\Temporary Internet Files\Content.IE5\V216HASN\pencil-silhouet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0" y="2726532"/>
            <a:ext cx="1633537" cy="16335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B788BF1-8929-A543-AE20-D6BB6422DF8A}" type="slidenum">
              <a:rPr lang="en-US" smtClean="0"/>
              <a:pPr/>
              <a:t>66</a:t>
            </a:fld>
            <a:endParaRPr lang="en-US"/>
          </a:p>
        </p:txBody>
      </p:sp>
    </p:spTree>
    <p:extLst>
      <p:ext uri="{BB962C8B-B14F-4D97-AF65-F5344CB8AC3E}">
        <p14:creationId xmlns:p14="http://schemas.microsoft.com/office/powerpoint/2010/main" val="174816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C:\Users\vonnie.lewis\Desktop\boy.jpg"/>
          <p:cNvPicPr>
            <a:picLocks noChangeAspect="1" noChangeArrowheads="1"/>
          </p:cNvPicPr>
          <p:nvPr/>
        </p:nvPicPr>
        <p:blipFill rotWithShape="1">
          <a:blip r:embed="rId3">
            <a:extLst>
              <a:ext uri="{28A0092B-C50C-407E-A947-70E740481C1C}">
                <a14:useLocalDpi xmlns:a14="http://schemas.microsoft.com/office/drawing/2010/main" val="0"/>
              </a:ext>
            </a:extLst>
          </a:blip>
          <a:srcRect l="26472" r="26830" b="8539"/>
          <a:stretch/>
        </p:blipFill>
        <p:spPr bwMode="auto">
          <a:xfrm>
            <a:off x="990600" y="748862"/>
            <a:ext cx="7315200" cy="5715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0"/>
            <a:ext cx="3048000" cy="461665"/>
          </a:xfrm>
          <a:prstGeom prst="rect">
            <a:avLst/>
          </a:prstGeom>
          <a:noFill/>
        </p:spPr>
        <p:txBody>
          <a:bodyPr wrap="square" rtlCol="0">
            <a:spAutoFit/>
          </a:bodyPr>
          <a:lstStyle/>
          <a:p>
            <a:r>
              <a:rPr lang="en-US" sz="2400" b="1" dirty="0" smtClean="0">
                <a:solidFill>
                  <a:schemeClr val="bg1"/>
                </a:solidFill>
              </a:rPr>
              <a:t>Character Map</a:t>
            </a:r>
            <a:endParaRPr lang="en-US" sz="2400" b="1" dirty="0">
              <a:solidFill>
                <a:schemeClr val="bg1"/>
              </a:solidFill>
            </a:endParaRPr>
          </a:p>
        </p:txBody>
      </p:sp>
      <p:sp>
        <p:nvSpPr>
          <p:cNvPr id="3" name="TextBox 2"/>
          <p:cNvSpPr txBox="1"/>
          <p:nvPr/>
        </p:nvSpPr>
        <p:spPr>
          <a:xfrm>
            <a:off x="6019800" y="6075481"/>
            <a:ext cx="2514600" cy="369332"/>
          </a:xfrm>
          <a:prstGeom prst="rect">
            <a:avLst/>
          </a:prstGeom>
          <a:noFill/>
        </p:spPr>
        <p:txBody>
          <a:bodyPr wrap="square" rtlCol="0">
            <a:spAutoFit/>
          </a:bodyPr>
          <a:lstStyle/>
          <a:p>
            <a:r>
              <a:rPr lang="en-US" dirty="0" smtClean="0"/>
              <a:t>www.edhelper.com</a:t>
            </a: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67</a:t>
            </a:fld>
            <a:endParaRPr lang="en-US"/>
          </a:p>
        </p:txBody>
      </p:sp>
    </p:spTree>
    <p:extLst>
      <p:ext uri="{BB962C8B-B14F-4D97-AF65-F5344CB8AC3E}">
        <p14:creationId xmlns:p14="http://schemas.microsoft.com/office/powerpoint/2010/main" val="18124839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tes.davidson.edu/dig101/wp-content/uploads/2013/11/Story-map.gif"/>
          <p:cNvPicPr>
            <a:picLocks noChangeAspect="1" noChangeArrowheads="1"/>
          </p:cNvPicPr>
          <p:nvPr/>
        </p:nvPicPr>
        <p:blipFill rotWithShape="1">
          <a:blip r:embed="rId3">
            <a:extLst>
              <a:ext uri="{28A0092B-C50C-407E-A947-70E740481C1C}">
                <a14:useLocalDpi xmlns:a14="http://schemas.microsoft.com/office/drawing/2010/main" val="0"/>
              </a:ext>
            </a:extLst>
          </a:blip>
          <a:srcRect l="7801" t="3067" r="17536" b="9485"/>
          <a:stretch/>
        </p:blipFill>
        <p:spPr bwMode="auto">
          <a:xfrm>
            <a:off x="685800" y="838200"/>
            <a:ext cx="7620000" cy="56916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33400"/>
            <a:ext cx="3810000" cy="369332"/>
          </a:xfrm>
          <a:prstGeom prst="rect">
            <a:avLst/>
          </a:prstGeom>
          <a:noFill/>
        </p:spPr>
        <p:txBody>
          <a:bodyPr wrap="square" rtlCol="0">
            <a:spAutoFit/>
          </a:bodyPr>
          <a:lstStyle/>
          <a:p>
            <a:r>
              <a:rPr lang="en-US" dirty="0" smtClean="0"/>
              <a:t>www.dailyteachingtools.com</a:t>
            </a:r>
            <a:endParaRPr lang="en-US" dirty="0"/>
          </a:p>
        </p:txBody>
      </p:sp>
      <p:sp>
        <p:nvSpPr>
          <p:cNvPr id="3" name="Slide Number Placeholder 2"/>
          <p:cNvSpPr>
            <a:spLocks noGrp="1"/>
          </p:cNvSpPr>
          <p:nvPr>
            <p:ph type="sldNum" sz="quarter" idx="12"/>
          </p:nvPr>
        </p:nvSpPr>
        <p:spPr/>
        <p:txBody>
          <a:bodyPr/>
          <a:lstStyle/>
          <a:p>
            <a:fld id="{EB788BF1-8929-A543-AE20-D6BB6422DF8A}" type="slidenum">
              <a:rPr lang="en-US" smtClean="0"/>
              <a:pPr/>
              <a:t>68</a:t>
            </a:fld>
            <a:endParaRPr lang="en-US"/>
          </a:p>
        </p:txBody>
      </p:sp>
    </p:spTree>
    <p:extLst>
      <p:ext uri="{BB962C8B-B14F-4D97-AF65-F5344CB8AC3E}">
        <p14:creationId xmlns:p14="http://schemas.microsoft.com/office/powerpoint/2010/main" val="2356627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436" y="914400"/>
            <a:ext cx="7024744" cy="799064"/>
          </a:xfrm>
        </p:spPr>
        <p:txBody>
          <a:bodyPr>
            <a:normAutofit fontScale="90000"/>
          </a:bodyPr>
          <a:lstStyle/>
          <a:p>
            <a:pPr algn="ctr"/>
            <a:r>
              <a:rPr lang="en-US" dirty="0" smtClean="0"/>
              <a:t/>
            </a:r>
            <a:br>
              <a:rPr lang="en-US" dirty="0" smtClean="0"/>
            </a:br>
            <a:r>
              <a:rPr lang="en-US" b="1" dirty="0" smtClean="0"/>
              <a:t>Narrative Strategies on </a:t>
            </a:r>
            <a:br>
              <a:rPr lang="en-US" b="1" dirty="0" smtClean="0"/>
            </a:br>
            <a:r>
              <a:rPr lang="en-US" b="1" i="1" dirty="0" smtClean="0"/>
              <a:t>Illinois Literacy in Action</a:t>
            </a:r>
            <a:endParaRPr lang="en-US" b="1" i="1" dirty="0"/>
          </a:p>
        </p:txBody>
      </p:sp>
      <p:sp>
        <p:nvSpPr>
          <p:cNvPr id="3" name="Content Placeholder 2"/>
          <p:cNvSpPr>
            <a:spLocks noGrp="1"/>
          </p:cNvSpPr>
          <p:nvPr>
            <p:ph idx="1"/>
          </p:nvPr>
        </p:nvSpPr>
        <p:spPr>
          <a:xfrm>
            <a:off x="457200" y="2019854"/>
            <a:ext cx="8229600" cy="4838145"/>
          </a:xfrm>
        </p:spPr>
        <p:txBody>
          <a:bodyPr>
            <a:normAutofit fontScale="70000" lnSpcReduction="20000"/>
          </a:bodyPr>
          <a:lstStyle/>
          <a:p>
            <a:pPr marL="68580" indent="0">
              <a:buNone/>
            </a:pPr>
            <a:r>
              <a:rPr lang="en-US" b="1" dirty="0" smtClean="0"/>
              <a:t>			         </a:t>
            </a:r>
            <a:r>
              <a:rPr lang="en-US" sz="2200" b="1" dirty="0" smtClean="0"/>
              <a:t>Grades K-2</a:t>
            </a:r>
          </a:p>
          <a:p>
            <a:pPr marL="68580" indent="0">
              <a:buNone/>
            </a:pPr>
            <a:r>
              <a:rPr lang="en-US" sz="2200" b="1" dirty="0" smtClean="0"/>
              <a:t>From Start to Finish</a:t>
            </a:r>
          </a:p>
          <a:p>
            <a:pPr marL="68580" indent="0">
              <a:buNone/>
            </a:pPr>
            <a:r>
              <a:rPr lang="en-US" sz="2200" b="1" dirty="0" smtClean="0"/>
              <a:t>Shared Writing</a:t>
            </a:r>
            <a:endParaRPr lang="en-US" sz="2200" b="1" dirty="0" smtClean="0">
              <a:hlinkClick r:id="rId3"/>
            </a:endParaRPr>
          </a:p>
          <a:p>
            <a:pPr marL="68580" indent="0">
              <a:buNone/>
            </a:pPr>
            <a:r>
              <a:rPr lang="en-US" sz="2200" b="1" dirty="0">
                <a:hlinkClick r:id="rId4"/>
              </a:rPr>
              <a:t>http://</a:t>
            </a:r>
            <a:r>
              <a:rPr lang="en-US" sz="2200" b="1" dirty="0" smtClean="0">
                <a:hlinkClick r:id="rId4"/>
              </a:rPr>
              <a:t>www.illinoisliteracyinaction.org/uploads/4/0/7/1/40712613/k-2_3_all.pdf</a:t>
            </a:r>
            <a:endParaRPr lang="en-US" sz="2200" b="1" dirty="0" smtClean="0"/>
          </a:p>
          <a:p>
            <a:pPr marL="68580" indent="0">
              <a:buNone/>
            </a:pPr>
            <a:endParaRPr lang="en-US" sz="2200" b="1" dirty="0" smtClean="0"/>
          </a:p>
          <a:p>
            <a:pPr marL="68580" indent="0">
              <a:buNone/>
            </a:pPr>
            <a:r>
              <a:rPr lang="en-US" sz="2200" b="1" dirty="0"/>
              <a:t> </a:t>
            </a:r>
            <a:r>
              <a:rPr lang="en-US" sz="2200" b="1" dirty="0" smtClean="0"/>
              <a:t>                                           	           Grades 3-5</a:t>
            </a:r>
          </a:p>
          <a:p>
            <a:pPr marL="68580" indent="0">
              <a:buNone/>
            </a:pPr>
            <a:r>
              <a:rPr lang="en-US" sz="2200" b="1" dirty="0" smtClean="0"/>
              <a:t>Postcard</a:t>
            </a:r>
          </a:p>
          <a:p>
            <a:pPr marL="68580" indent="0">
              <a:buNone/>
            </a:pPr>
            <a:r>
              <a:rPr lang="en-US" sz="2200" b="1" dirty="0" smtClean="0"/>
              <a:t>Story Map</a:t>
            </a:r>
          </a:p>
          <a:p>
            <a:pPr marL="68580" indent="0">
              <a:buNone/>
            </a:pPr>
            <a:r>
              <a:rPr lang="en-US" sz="2200" b="1" dirty="0">
                <a:hlinkClick r:id="rId5"/>
              </a:rPr>
              <a:t>http://www.illinoisliteracyinaction.org/uploads/4/0/7/1/40712613/st._3_3rd_-_</a:t>
            </a:r>
            <a:r>
              <a:rPr lang="en-US" sz="2200" b="1" dirty="0" smtClean="0">
                <a:hlinkClick r:id="rId5"/>
              </a:rPr>
              <a:t>5th.pdf</a:t>
            </a:r>
            <a:endParaRPr lang="en-US" sz="2200" b="1" dirty="0" smtClean="0"/>
          </a:p>
          <a:p>
            <a:pPr marL="68580" indent="0">
              <a:buNone/>
            </a:pPr>
            <a:endParaRPr lang="en-US" sz="2200" b="1" dirty="0" smtClean="0"/>
          </a:p>
          <a:p>
            <a:pPr marL="68580" indent="0">
              <a:buNone/>
            </a:pPr>
            <a:r>
              <a:rPr lang="en-US" sz="2200" b="1" dirty="0" smtClean="0"/>
              <a:t>			           Grades 6-8</a:t>
            </a:r>
          </a:p>
          <a:p>
            <a:pPr marL="68580" indent="0">
              <a:buNone/>
            </a:pPr>
            <a:r>
              <a:rPr lang="en-US" sz="2200" b="1" dirty="0" smtClean="0"/>
              <a:t>Using Mentor Texts </a:t>
            </a:r>
          </a:p>
          <a:p>
            <a:pPr marL="68580" indent="0">
              <a:buNone/>
            </a:pPr>
            <a:r>
              <a:rPr lang="en-US" sz="2200" b="1" dirty="0" smtClean="0"/>
              <a:t>Write </a:t>
            </a:r>
            <a:r>
              <a:rPr lang="en-US" sz="2200" b="1" dirty="0" err="1" smtClean="0"/>
              <a:t>Alouds</a:t>
            </a:r>
            <a:endParaRPr lang="en-US" sz="2200" b="1" dirty="0" smtClean="0"/>
          </a:p>
          <a:p>
            <a:pPr marL="68580" indent="0">
              <a:buNone/>
            </a:pPr>
            <a:r>
              <a:rPr lang="en-US" sz="2200" b="1" dirty="0">
                <a:hlinkClick r:id="rId6"/>
              </a:rPr>
              <a:t>http://</a:t>
            </a:r>
            <a:r>
              <a:rPr lang="en-US" sz="2200" b="1" dirty="0" smtClean="0">
                <a:hlinkClick r:id="rId6"/>
              </a:rPr>
              <a:t>www.illinoisliteracyinaction.org/uploads/4/0/7/1/40712613/6-8_ela_3_all.pdf</a:t>
            </a:r>
            <a:endParaRPr lang="en-US" sz="2200" b="1" dirty="0" smtClean="0"/>
          </a:p>
          <a:p>
            <a:pPr marL="68580" indent="0">
              <a:buNone/>
            </a:pPr>
            <a:r>
              <a:rPr lang="en-US" sz="2200" b="1" dirty="0" smtClean="0"/>
              <a:t>			          Grades 9-12</a:t>
            </a:r>
          </a:p>
          <a:p>
            <a:pPr marL="68580" indent="0">
              <a:buNone/>
            </a:pPr>
            <a:r>
              <a:rPr lang="en-US" sz="2200" b="1" dirty="0" smtClean="0"/>
              <a:t>Story Maps</a:t>
            </a:r>
            <a:endParaRPr lang="en-US" sz="2200" b="1" dirty="0"/>
          </a:p>
          <a:p>
            <a:pPr marL="68580" indent="0">
              <a:buNone/>
            </a:pPr>
            <a:r>
              <a:rPr lang="en-US" sz="2200" b="1" dirty="0" smtClean="0"/>
              <a:t>Write </a:t>
            </a:r>
            <a:r>
              <a:rPr lang="en-US" sz="2200" b="1" dirty="0" err="1" smtClean="0"/>
              <a:t>Alouds</a:t>
            </a:r>
            <a:r>
              <a:rPr lang="en-US" sz="2200" b="1" dirty="0" smtClean="0"/>
              <a:t> </a:t>
            </a:r>
          </a:p>
          <a:p>
            <a:pPr marL="68580" indent="0">
              <a:buNone/>
            </a:pPr>
            <a:r>
              <a:rPr lang="en-US" sz="2200" dirty="0" smtClean="0">
                <a:hlinkClick r:id="rId7"/>
              </a:rPr>
              <a:t>http</a:t>
            </a:r>
            <a:r>
              <a:rPr lang="en-US" sz="2200" dirty="0">
                <a:hlinkClick r:id="rId7"/>
              </a:rPr>
              <a:t>://www.illinoisliteracyinaction.org/uploads/4/0/7/1/40712613/9-12_ela_st._</a:t>
            </a:r>
            <a:r>
              <a:rPr lang="en-US" sz="2200" dirty="0" smtClean="0">
                <a:hlinkClick r:id="rId7"/>
              </a:rPr>
              <a:t>3_all.pdf</a:t>
            </a:r>
            <a:endParaRPr lang="en-US" sz="2200" dirty="0" smtClean="0"/>
          </a:p>
          <a:p>
            <a:endParaRPr lang="en-US" sz="2000" dirty="0"/>
          </a:p>
          <a:p>
            <a:pPr marL="68580" indent="0">
              <a:buNone/>
            </a:pPr>
            <a:endParaRPr lang="en-US" sz="2000" dirty="0" smtClean="0"/>
          </a:p>
          <a:p>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69</a:t>
            </a:fld>
            <a:endParaRPr lang="en-US"/>
          </a:p>
        </p:txBody>
      </p:sp>
    </p:spTree>
    <p:extLst>
      <p:ext uri="{BB962C8B-B14F-4D97-AF65-F5344CB8AC3E}">
        <p14:creationId xmlns:p14="http://schemas.microsoft.com/office/powerpoint/2010/main" val="435082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124759">
            <a:off x="1641748" y="3890247"/>
            <a:ext cx="1766860" cy="240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457200" y="1295400"/>
            <a:ext cx="8229600" cy="5181600"/>
          </a:xfrm>
        </p:spPr>
        <p:txBody>
          <a:bodyPr/>
          <a:lstStyle/>
          <a:p>
            <a:pPr>
              <a:buNone/>
            </a:pPr>
            <a:r>
              <a:rPr lang="en-US" altLang="en-US" dirty="0" smtClean="0"/>
              <a:t>“There </a:t>
            </a:r>
            <a:r>
              <a:rPr lang="en-US" altLang="en-US" dirty="0"/>
              <a:t>are no silver bullets in education. But writing—particularly nonfiction writing—is about as close as you can get to a single strategy that has significant and positive effects in nearly every other area of the curriculum.  Nonfiction writing is the backbone of a successful literacy and student achievement strategy</a:t>
            </a:r>
            <a:r>
              <a:rPr lang="en-US" altLang="en-US" dirty="0" smtClean="0"/>
              <a:t>.”</a:t>
            </a:r>
            <a:endParaRPr lang="en-US" altLang="en-US" dirty="0"/>
          </a:p>
          <a:p>
            <a:pPr>
              <a:buNone/>
            </a:pPr>
            <a:r>
              <a:rPr lang="en-US" altLang="en-US" dirty="0"/>
              <a:t>						Douglas B Reeves</a:t>
            </a:r>
          </a:p>
          <a:p>
            <a:endParaRPr lang="en-US" dirty="0"/>
          </a:p>
        </p:txBody>
      </p:sp>
      <p:sp>
        <p:nvSpPr>
          <p:cNvPr id="4" name="AutoShape 2" descr="Image result for image for silver bull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quot;No&quot; Symbol 4"/>
          <p:cNvSpPr/>
          <p:nvPr/>
        </p:nvSpPr>
        <p:spPr>
          <a:xfrm>
            <a:off x="1296472" y="3886200"/>
            <a:ext cx="2590800" cy="2362200"/>
          </a:xfrm>
          <a:prstGeom prst="noSmoking">
            <a:avLst>
              <a:gd name="adj" fmla="val 10027"/>
            </a:avLst>
          </a:prstGeom>
          <a:solidFill>
            <a:srgbClr val="FF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EB788BF1-8929-A543-AE20-D6BB6422DF8A}" type="slidenum">
              <a:rPr lang="en-US" smtClean="0"/>
              <a:pPr/>
              <a:t>7</a:t>
            </a:fld>
            <a:endParaRPr lang="en-US"/>
          </a:p>
        </p:txBody>
      </p:sp>
    </p:spTree>
    <p:extLst>
      <p:ext uri="{BB962C8B-B14F-4D97-AF65-F5344CB8AC3E}">
        <p14:creationId xmlns:p14="http://schemas.microsoft.com/office/powerpoint/2010/main" val="9169352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Lunch</a:t>
            </a:r>
            <a:endParaRPr lang="en-US" dirty="0"/>
          </a:p>
        </p:txBody>
      </p:sp>
      <p:pic>
        <p:nvPicPr>
          <p:cNvPr id="8197" name="Picture 5" descr="C:\Users\jbrown\AppData\Local\Microsoft\Windows\Temporary Internet Files\Content.IE5\E32O8LUV\roman-clock-new[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905000"/>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70</a:t>
            </a:fld>
            <a:endParaRPr lang="en-US"/>
          </a:p>
        </p:txBody>
      </p:sp>
    </p:spTree>
    <p:extLst>
      <p:ext uri="{BB962C8B-B14F-4D97-AF65-F5344CB8AC3E}">
        <p14:creationId xmlns:p14="http://schemas.microsoft.com/office/powerpoint/2010/main" val="13836829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brown\AppData\Local\Microsoft\Windows\Temporary Internet Files\Content.IE5\V216HASN\Story writing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94"/>
            <a:ext cx="9144000" cy="685350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0873513">
            <a:off x="6278191" y="4551050"/>
            <a:ext cx="2774410" cy="1280435"/>
          </a:xfrm>
        </p:spPr>
        <p:txBody>
          <a:bodyPr>
            <a:normAutofit/>
          </a:bodyPr>
          <a:lstStyle/>
          <a:p>
            <a:r>
              <a:rPr lang="en-US" dirty="0" smtClean="0"/>
              <a:t>How many standards  can be incorporated into ONE task</a:t>
            </a:r>
            <a:endParaRPr lang="en-US" dirty="0"/>
          </a:p>
        </p:txBody>
      </p:sp>
      <p:sp>
        <p:nvSpPr>
          <p:cNvPr id="4" name="Rectangle 3"/>
          <p:cNvSpPr/>
          <p:nvPr/>
        </p:nvSpPr>
        <p:spPr>
          <a:xfrm rot="20940595">
            <a:off x="5936837" y="1908355"/>
            <a:ext cx="2682146" cy="2585323"/>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Flip </a:t>
            </a:r>
          </a:p>
          <a:p>
            <a:pPr algn="ctr"/>
            <a:r>
              <a:rPr lang="en-US"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Chart </a:t>
            </a:r>
          </a:p>
          <a:p>
            <a:pPr algn="ctr"/>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Activity</a:t>
            </a: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1027" name="Picture 3" descr="C:\Users\jbrown\AppData\Local\Microsoft\Windows\Temporary Internet Files\Content.IE5\3NIES3F7\happy-student[1].jpg"/>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t="29374"/>
          <a:stretch/>
        </p:blipFill>
        <p:spPr bwMode="auto">
          <a:xfrm rot="21069159">
            <a:off x="2954349" y="4444286"/>
            <a:ext cx="1897589" cy="18526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457" y="228600"/>
            <a:ext cx="3750743" cy="994581"/>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linkClick r:id="rId5"/>
            </a:endParaRPr>
          </a:p>
          <a:p>
            <a:pPr algn="ctr"/>
            <a:endParaRPr lang="en-US" dirty="0" smtClean="0">
              <a:hlinkClick r:id="rId5"/>
            </a:endParaRPr>
          </a:p>
          <a:p>
            <a:pPr algn="ctr"/>
            <a:r>
              <a:rPr lang="en-US" b="1" dirty="0" smtClean="0">
                <a:solidFill>
                  <a:schemeClr val="tx1"/>
                </a:solidFill>
              </a:rPr>
              <a:t>Demonstration</a:t>
            </a:r>
            <a:endParaRPr lang="en-US" b="1" dirty="0" smtClean="0">
              <a:solidFill>
                <a:schemeClr val="tx1"/>
              </a:solidFill>
              <a:hlinkClick r:id="rId5"/>
            </a:endParaRPr>
          </a:p>
          <a:p>
            <a:pPr algn="ctr"/>
            <a:r>
              <a:rPr lang="en-US" dirty="0" smtClean="0">
                <a:hlinkClick r:id="rId5"/>
              </a:rPr>
              <a:t>https</a:t>
            </a:r>
            <a:r>
              <a:rPr lang="en-US" dirty="0">
                <a:hlinkClick r:id="rId5"/>
              </a:rPr>
              <a:t>://www.youtube.com/watch?v=_</a:t>
            </a:r>
            <a:r>
              <a:rPr lang="en-US" dirty="0" smtClean="0">
                <a:hlinkClick r:id="rId5"/>
              </a:rPr>
              <a:t>G00nYT_nQg</a:t>
            </a:r>
            <a:endParaRPr lang="en-US" dirty="0" smtClean="0"/>
          </a:p>
          <a:p>
            <a:pPr algn="ctr"/>
            <a:endParaRPr lang="en-US" dirty="0" smtClean="0"/>
          </a:p>
          <a:p>
            <a:pPr algn="ctr"/>
            <a:endParaRPr lang="en-US" dirty="0"/>
          </a:p>
        </p:txBody>
      </p:sp>
    </p:spTree>
    <p:extLst>
      <p:ext uri="{BB962C8B-B14F-4D97-AF65-F5344CB8AC3E}">
        <p14:creationId xmlns:p14="http://schemas.microsoft.com/office/powerpoint/2010/main" val="4829595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710485" y="1315792"/>
            <a:ext cx="7721048" cy="5085008"/>
          </a:xfrm>
          <a:prstGeom prst="flowChartConnector">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955" y="224491"/>
            <a:ext cx="7024744" cy="1143000"/>
          </a:xfrm>
        </p:spPr>
        <p:txBody>
          <a:bodyPr/>
          <a:lstStyle/>
          <a:p>
            <a:pPr algn="ctr"/>
            <a:r>
              <a:rPr lang="en-US" b="1" dirty="0" smtClean="0">
                <a:solidFill>
                  <a:schemeClr val="accent2"/>
                </a:solidFill>
                <a:effectLst>
                  <a:outerShdw blurRad="38100" dist="38100" dir="2700000" algn="tl">
                    <a:srgbClr val="000000">
                      <a:alpha val="43137"/>
                    </a:srgbClr>
                  </a:outerShdw>
                </a:effectLst>
              </a:rPr>
              <a:t>The Writing Standards</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9099" y="1600200"/>
            <a:ext cx="8229600" cy="4495800"/>
          </a:xfrm>
        </p:spPr>
        <p:txBody>
          <a:bodyPr/>
          <a:lstStyle/>
          <a:p>
            <a:pPr marL="0" indent="0">
              <a:buNone/>
            </a:pPr>
            <a:r>
              <a:rPr lang="en-US" dirty="0" smtClean="0"/>
              <a:t>. </a:t>
            </a:r>
            <a:endParaRPr lang="en-US" dirty="0"/>
          </a:p>
        </p:txBody>
      </p:sp>
      <p:graphicFrame>
        <p:nvGraphicFramePr>
          <p:cNvPr id="4" name="Diagram 3"/>
          <p:cNvGraphicFramePr/>
          <p:nvPr>
            <p:extLst>
              <p:ext uri="{D42A27DB-BD31-4B8C-83A1-F6EECF244321}">
                <p14:modId xmlns:p14="http://schemas.microsoft.com/office/powerpoint/2010/main" val="3535487014"/>
              </p:ext>
            </p:extLst>
          </p:nvPr>
        </p:nvGraphicFramePr>
        <p:xfrm>
          <a:off x="1524000" y="1981200"/>
          <a:ext cx="60960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rved Right Arrow 6"/>
          <p:cNvSpPr/>
          <p:nvPr/>
        </p:nvSpPr>
        <p:spPr>
          <a:xfrm>
            <a:off x="685800" y="1981200"/>
            <a:ext cx="1143000" cy="3581400"/>
          </a:xfrm>
          <a:prstGeom prst="curv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405059" y="1828799"/>
            <a:ext cx="1165225" cy="368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262235" y="3441818"/>
            <a:ext cx="2285999" cy="461665"/>
          </a:xfrm>
          <a:prstGeom prst="rect">
            <a:avLst/>
          </a:prstGeom>
          <a:noFill/>
        </p:spPr>
        <p:txBody>
          <a:bodyPr wrap="square" rtlCol="0">
            <a:spAutoFit/>
          </a:bodyPr>
          <a:lstStyle/>
          <a:p>
            <a:r>
              <a:rPr lang="en-US" sz="2400" b="1" dirty="0" smtClean="0"/>
              <a:t>Standard #10</a:t>
            </a:r>
            <a:endParaRPr lang="en-US" sz="2400" b="1" dirty="0"/>
          </a:p>
        </p:txBody>
      </p:sp>
      <p:sp>
        <p:nvSpPr>
          <p:cNvPr id="9" name="TextBox 8"/>
          <p:cNvSpPr txBox="1"/>
          <p:nvPr/>
        </p:nvSpPr>
        <p:spPr>
          <a:xfrm rot="5400000">
            <a:off x="7136133" y="3355823"/>
            <a:ext cx="2590801" cy="461665"/>
          </a:xfrm>
          <a:prstGeom prst="rect">
            <a:avLst/>
          </a:prstGeom>
          <a:noFill/>
        </p:spPr>
        <p:txBody>
          <a:bodyPr wrap="square" rtlCol="0">
            <a:spAutoFit/>
          </a:bodyPr>
          <a:lstStyle/>
          <a:p>
            <a:r>
              <a:rPr lang="en-US" sz="2400" b="1" dirty="0" smtClean="0"/>
              <a:t>Standard #10</a:t>
            </a:r>
            <a:endParaRPr lang="en-US" sz="2400" b="1" dirty="0"/>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20810" y="1973687"/>
            <a:ext cx="2573337" cy="2309813"/>
          </a:xfrm>
          <a:prstGeom prst="rect">
            <a:avLst/>
          </a:prstGeom>
          <a:noFill/>
          <a:ln>
            <a:noFill/>
          </a:ln>
          <a:effectLst/>
          <a:scene3d>
            <a:camera prst="orthographicFront"/>
            <a:lightRig rig="threePt" dir="t"/>
          </a:scene3d>
          <a:sp3d>
            <a:bevelT w="114300" prst="hardEdg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72</a:t>
            </a:fld>
            <a:endParaRPr lang="en-US"/>
          </a:p>
        </p:txBody>
      </p:sp>
    </p:spTree>
    <p:extLst>
      <p:ext uri="{BB962C8B-B14F-4D97-AF65-F5344CB8AC3E}">
        <p14:creationId xmlns:p14="http://schemas.microsoft.com/office/powerpoint/2010/main" val="309050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tr_krhodus\Desktop\writing proc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523999"/>
            <a:ext cx="8077199" cy="24231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3045" y="500587"/>
            <a:ext cx="8198068" cy="1346578"/>
          </a:xfrm>
        </p:spPr>
        <p:txBody>
          <a:bodyPr>
            <a:normAutofit fontScale="90000"/>
          </a:bodyPr>
          <a:lstStyle/>
          <a:p>
            <a:r>
              <a:rPr lang="en-US" sz="3200" dirty="0" smtClean="0"/>
              <a:t/>
            </a:r>
            <a:br>
              <a:rPr lang="en-US" sz="3200" dirty="0" smtClean="0"/>
            </a:br>
            <a:r>
              <a:rPr lang="en-US" sz="3200" dirty="0" smtClean="0"/>
              <a:t/>
            </a:r>
            <a:br>
              <a:rPr lang="en-US" sz="3200" dirty="0" smtClean="0"/>
            </a:br>
            <a:r>
              <a:rPr lang="en-US" sz="3200" dirty="0" smtClean="0"/>
              <a:t>Standards #4 - #6</a:t>
            </a:r>
            <a:br>
              <a:rPr lang="en-US" sz="3200" dirty="0" smtClean="0"/>
            </a:br>
            <a:r>
              <a:rPr lang="en-US" sz="3200" dirty="0" smtClean="0"/>
              <a:t>Production and Distribution of Writing</a:t>
            </a:r>
            <a:br>
              <a:rPr lang="en-US" sz="3200" dirty="0" smtClean="0"/>
            </a:br>
            <a:endParaRPr lang="en-US" sz="3200" dirty="0"/>
          </a:p>
        </p:txBody>
      </p:sp>
      <p:sp>
        <p:nvSpPr>
          <p:cNvPr id="3" name="Content Placeholder 2"/>
          <p:cNvSpPr>
            <a:spLocks noGrp="1"/>
          </p:cNvSpPr>
          <p:nvPr>
            <p:ph idx="1"/>
          </p:nvPr>
        </p:nvSpPr>
        <p:spPr>
          <a:xfrm>
            <a:off x="609600" y="2362200"/>
            <a:ext cx="7924800" cy="4114800"/>
          </a:xfrm>
        </p:spPr>
        <p:txBody>
          <a:bodyPr>
            <a:normAutofit fontScale="92500" lnSpcReduction="20000"/>
          </a:bodyPr>
          <a:lstStyle/>
          <a:p>
            <a:pPr marL="274320" lvl="1" indent="0">
              <a:buNone/>
            </a:pPr>
            <a:endParaRPr lang="en-US" dirty="0" smtClean="0"/>
          </a:p>
          <a:p>
            <a:pPr marL="274320" lvl="1" indent="0">
              <a:buNone/>
            </a:pPr>
            <a:endParaRPr lang="en-US" dirty="0" smtClean="0"/>
          </a:p>
          <a:p>
            <a:pPr marL="274320" lvl="1" indent="0">
              <a:buNone/>
            </a:pPr>
            <a:endParaRPr lang="en-US" dirty="0" smtClean="0"/>
          </a:p>
          <a:p>
            <a:pPr marL="274320" lvl="1" indent="0">
              <a:buNone/>
            </a:pPr>
            <a:endParaRPr lang="en-US" dirty="0"/>
          </a:p>
          <a:p>
            <a:pPr marL="274320" lvl="1" indent="0">
              <a:buNone/>
            </a:pPr>
            <a:endParaRPr lang="en-US" dirty="0" smtClean="0"/>
          </a:p>
          <a:p>
            <a:pPr marL="274320" lvl="1" indent="0">
              <a:buNone/>
            </a:pPr>
            <a:endParaRPr lang="en-US" dirty="0"/>
          </a:p>
          <a:p>
            <a:pPr marL="274320" lvl="1" indent="0">
              <a:buNone/>
            </a:pPr>
            <a:endParaRPr lang="en-US" dirty="0"/>
          </a:p>
          <a:p>
            <a:pPr marL="274320" lvl="1" indent="0">
              <a:buNone/>
            </a:pPr>
            <a:endParaRPr lang="en-US" dirty="0" smtClean="0"/>
          </a:p>
          <a:p>
            <a:pPr marL="274320" lvl="1" indent="0">
              <a:buNone/>
            </a:pPr>
            <a:r>
              <a:rPr lang="en-US" dirty="0" smtClean="0"/>
              <a:t>#4 - Produce well developed and organized writing –   </a:t>
            </a:r>
          </a:p>
          <a:p>
            <a:pPr marL="274320" lvl="1" indent="0">
              <a:buNone/>
            </a:pPr>
            <a:r>
              <a:rPr lang="en-US" dirty="0"/>
              <a:t> </a:t>
            </a:r>
            <a:r>
              <a:rPr lang="en-US" dirty="0" smtClean="0"/>
              <a:t>       appropriate to task, audience and purpose. (Begins in   </a:t>
            </a:r>
          </a:p>
          <a:p>
            <a:pPr marL="274320" lvl="1" indent="0">
              <a:buNone/>
            </a:pPr>
            <a:r>
              <a:rPr lang="en-US" dirty="0"/>
              <a:t> </a:t>
            </a:r>
            <a:r>
              <a:rPr lang="en-US" dirty="0" smtClean="0"/>
              <a:t>       grade 3)</a:t>
            </a:r>
          </a:p>
          <a:p>
            <a:pPr marL="274320" lvl="1" indent="0">
              <a:buNone/>
            </a:pPr>
            <a:r>
              <a:rPr lang="en-US" dirty="0" smtClean="0"/>
              <a:t>#5 – Develop and strengthen writing</a:t>
            </a:r>
          </a:p>
          <a:p>
            <a:pPr marL="274320" lvl="1" indent="0">
              <a:buNone/>
            </a:pPr>
            <a:r>
              <a:rPr lang="en-US" dirty="0" smtClean="0"/>
              <a:t>#6 – Produce and publish writing – use technology</a:t>
            </a:r>
            <a:endParaRPr lang="en-US" sz="2200" dirty="0"/>
          </a:p>
          <a:p>
            <a:pPr marL="274320" lvl="1" indent="0">
              <a:buNone/>
            </a:pPr>
            <a:endParaRPr lang="en-US" dirty="0" smtClean="0"/>
          </a:p>
        </p:txBody>
      </p:sp>
      <p:sp>
        <p:nvSpPr>
          <p:cNvPr id="4" name="Rectangle 3"/>
          <p:cNvSpPr/>
          <p:nvPr/>
        </p:nvSpPr>
        <p:spPr>
          <a:xfrm>
            <a:off x="1524000" y="5105400"/>
            <a:ext cx="5410200" cy="304800"/>
          </a:xfrm>
          <a:prstGeom prst="rect">
            <a:avLst/>
          </a:prstGeom>
          <a:solidFill>
            <a:schemeClr val="accent2">
              <a:lumMod val="60000"/>
              <a:lumOff val="40000"/>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 y="3913041"/>
            <a:ext cx="7848600" cy="923330"/>
          </a:xfrm>
          <a:prstGeom prst="rect">
            <a:avLst/>
          </a:prstGeom>
          <a:noFill/>
        </p:spPr>
        <p:txBody>
          <a:bodyPr wrap="square" rtlCol="0">
            <a:spAutoFit/>
          </a:bodyPr>
          <a:lstStyle/>
          <a:p>
            <a:r>
              <a:rPr lang="en-US" dirty="0">
                <a:hlinkClick r:id="rId4"/>
              </a:rPr>
              <a:t>http://www.illinoisliteracyinaction.org/uploads/2/9/4/9/29499299/isbe_-_</a:t>
            </a:r>
            <a:r>
              <a:rPr lang="en-US" dirty="0" smtClean="0">
                <a:hlinkClick r:id="rId4"/>
              </a:rPr>
              <a:t>the_writing_process.pdf</a:t>
            </a:r>
            <a:endParaRPr lang="en-US" dirty="0" smtClean="0"/>
          </a:p>
          <a:p>
            <a:endParaRPr lang="en-US" dirty="0"/>
          </a:p>
        </p:txBody>
      </p:sp>
      <p:sp>
        <p:nvSpPr>
          <p:cNvPr id="5" name="Slide Number Placeholder 4"/>
          <p:cNvSpPr>
            <a:spLocks noGrp="1"/>
          </p:cNvSpPr>
          <p:nvPr>
            <p:ph type="sldNum" sz="quarter" idx="12"/>
          </p:nvPr>
        </p:nvSpPr>
        <p:spPr/>
        <p:txBody>
          <a:bodyPr/>
          <a:lstStyle/>
          <a:p>
            <a:fld id="{EB788BF1-8929-A543-AE20-D6BB6422DF8A}" type="slidenum">
              <a:rPr lang="en-US" smtClean="0"/>
              <a:pPr/>
              <a:t>73</a:t>
            </a:fld>
            <a:endParaRPr lang="en-US"/>
          </a:p>
        </p:txBody>
      </p:sp>
    </p:spTree>
    <p:extLst>
      <p:ext uri="{BB962C8B-B14F-4D97-AF65-F5344CB8AC3E}">
        <p14:creationId xmlns:p14="http://schemas.microsoft.com/office/powerpoint/2010/main" val="294275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accent2">
              <a:lumMod val="75000"/>
            </a:schemeClr>
          </a:solidFill>
        </p:spPr>
        <p:style>
          <a:lnRef idx="0">
            <a:schemeClr val="accent4"/>
          </a:lnRef>
          <a:fillRef idx="3">
            <a:schemeClr val="accent4"/>
          </a:fillRef>
          <a:effectRef idx="3">
            <a:schemeClr val="accent4"/>
          </a:effectRef>
          <a:fontRef idx="minor">
            <a:schemeClr val="lt1"/>
          </a:fontRef>
        </p:style>
        <p:txBody>
          <a:bodyPr/>
          <a:lstStyle/>
          <a:p>
            <a:r>
              <a:rPr lang="en-US" dirty="0" smtClean="0"/>
              <a:t>“</a:t>
            </a:r>
            <a:r>
              <a:rPr lang="en-US" dirty="0" err="1" smtClean="0"/>
              <a:t>App”etizers</a:t>
            </a:r>
            <a:r>
              <a:rPr lang="en-US" dirty="0" smtClean="0"/>
              <a:t> for writing</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666" y="3288420"/>
            <a:ext cx="1541668" cy="1457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00200" y="1547812"/>
            <a:ext cx="1571624" cy="157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4786311"/>
            <a:ext cx="1469615" cy="151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663700"/>
            <a:ext cx="139541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0960" y="3307569"/>
            <a:ext cx="143827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9939" t="6815" r="17039" b="11638"/>
          <a:stretch/>
        </p:blipFill>
        <p:spPr bwMode="auto">
          <a:xfrm>
            <a:off x="6858000" y="3119436"/>
            <a:ext cx="1714500" cy="1626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5533" y="1663700"/>
            <a:ext cx="1424934"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745844"/>
            <a:ext cx="1520825" cy="177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4875920"/>
            <a:ext cx="1449041" cy="140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351712" y="5809415"/>
            <a:ext cx="1220788" cy="505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Handout</a:t>
            </a: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74</a:t>
            </a:fld>
            <a:endParaRPr lang="en-US"/>
          </a:p>
        </p:txBody>
      </p:sp>
    </p:spTree>
    <p:extLst>
      <p:ext uri="{BB962C8B-B14F-4D97-AF65-F5344CB8AC3E}">
        <p14:creationId xmlns:p14="http://schemas.microsoft.com/office/powerpoint/2010/main" val="160655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1000"/>
                                        <p:tgtEl>
                                          <p:spTgt spid="1033"/>
                                        </p:tgtEl>
                                      </p:cBhvr>
                                    </p:animEffect>
                                    <p:anim calcmode="lin" valueType="num">
                                      <p:cBhvr>
                                        <p:cTn id="18" dur="1000" fill="hold"/>
                                        <p:tgtEl>
                                          <p:spTgt spid="1033"/>
                                        </p:tgtEl>
                                        <p:attrNameLst>
                                          <p:attrName>ppt_x</p:attrName>
                                        </p:attrNameLst>
                                      </p:cBhvr>
                                      <p:tavLst>
                                        <p:tav tm="0">
                                          <p:val>
                                            <p:strVal val="#ppt_x"/>
                                          </p:val>
                                        </p:tav>
                                        <p:tav tm="100000">
                                          <p:val>
                                            <p:strVal val="#ppt_x"/>
                                          </p:val>
                                        </p:tav>
                                      </p:tavLst>
                                    </p:anim>
                                    <p:anim calcmode="lin" valueType="num">
                                      <p:cBhvr>
                                        <p:cTn id="1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1"/>
                                        </p:tgtEl>
                                        <p:attrNameLst>
                                          <p:attrName>style.visibility</p:attrName>
                                        </p:attrNameLst>
                                      </p:cBhvr>
                                      <p:to>
                                        <p:strVal val="visible"/>
                                      </p:to>
                                    </p:set>
                                    <p:animEffect transition="in" filter="fade">
                                      <p:cBhvr>
                                        <p:cTn id="29" dur="1000"/>
                                        <p:tgtEl>
                                          <p:spTgt spid="1031"/>
                                        </p:tgtEl>
                                      </p:cBhvr>
                                    </p:animEffect>
                                    <p:anim calcmode="lin" valueType="num">
                                      <p:cBhvr>
                                        <p:cTn id="30" dur="1000" fill="hold"/>
                                        <p:tgtEl>
                                          <p:spTgt spid="1031"/>
                                        </p:tgtEl>
                                        <p:attrNameLst>
                                          <p:attrName>ppt_x</p:attrName>
                                        </p:attrNameLst>
                                      </p:cBhvr>
                                      <p:tavLst>
                                        <p:tav tm="0">
                                          <p:val>
                                            <p:strVal val="#ppt_x"/>
                                          </p:val>
                                        </p:tav>
                                        <p:tav tm="100000">
                                          <p:val>
                                            <p:strVal val="#ppt_x"/>
                                          </p:val>
                                        </p:tav>
                                      </p:tavLst>
                                    </p:anim>
                                    <p:anim calcmode="lin" valueType="num">
                                      <p:cBhvr>
                                        <p:cTn id="31" dur="1000" fill="hold"/>
                                        <p:tgtEl>
                                          <p:spTgt spid="103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1000"/>
                                        <p:tgtEl>
                                          <p:spTgt spid="1032"/>
                                        </p:tgtEl>
                                      </p:cBhvr>
                                    </p:animEffect>
                                    <p:anim calcmode="lin" valueType="num">
                                      <p:cBhvr>
                                        <p:cTn id="35" dur="1000" fill="hold"/>
                                        <p:tgtEl>
                                          <p:spTgt spid="1032"/>
                                        </p:tgtEl>
                                        <p:attrNameLst>
                                          <p:attrName>ppt_x</p:attrName>
                                        </p:attrNameLst>
                                      </p:cBhvr>
                                      <p:tavLst>
                                        <p:tav tm="0">
                                          <p:val>
                                            <p:strVal val="#ppt_x"/>
                                          </p:val>
                                        </p:tav>
                                        <p:tav tm="100000">
                                          <p:val>
                                            <p:strVal val="#ppt_x"/>
                                          </p:val>
                                        </p:tav>
                                      </p:tavLst>
                                    </p:anim>
                                    <p:anim calcmode="lin" valueType="num">
                                      <p:cBhvr>
                                        <p:cTn id="36"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fade">
                                      <p:cBhvr>
                                        <p:cTn id="41" dur="1000"/>
                                        <p:tgtEl>
                                          <p:spTgt spid="1029"/>
                                        </p:tgtEl>
                                      </p:cBhvr>
                                    </p:animEffect>
                                    <p:anim calcmode="lin" valueType="num">
                                      <p:cBhvr>
                                        <p:cTn id="42" dur="1000" fill="hold"/>
                                        <p:tgtEl>
                                          <p:spTgt spid="1029"/>
                                        </p:tgtEl>
                                        <p:attrNameLst>
                                          <p:attrName>ppt_x</p:attrName>
                                        </p:attrNameLst>
                                      </p:cBhvr>
                                      <p:tavLst>
                                        <p:tav tm="0">
                                          <p:val>
                                            <p:strVal val="#ppt_x"/>
                                          </p:val>
                                        </p:tav>
                                        <p:tav tm="100000">
                                          <p:val>
                                            <p:strVal val="#ppt_x"/>
                                          </p:val>
                                        </p:tav>
                                      </p:tavLst>
                                    </p:anim>
                                    <p:anim calcmode="lin" valueType="num">
                                      <p:cBhvr>
                                        <p:cTn id="43" dur="1000" fill="hold"/>
                                        <p:tgtEl>
                                          <p:spTgt spid="102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35"/>
                                        </p:tgtEl>
                                        <p:attrNameLst>
                                          <p:attrName>style.visibility</p:attrName>
                                        </p:attrNameLst>
                                      </p:cBhvr>
                                      <p:to>
                                        <p:strVal val="visible"/>
                                      </p:to>
                                    </p:set>
                                    <p:animEffect transition="in" filter="fade">
                                      <p:cBhvr>
                                        <p:cTn id="46" dur="1000"/>
                                        <p:tgtEl>
                                          <p:spTgt spid="1035"/>
                                        </p:tgtEl>
                                      </p:cBhvr>
                                    </p:animEffect>
                                    <p:anim calcmode="lin" valueType="num">
                                      <p:cBhvr>
                                        <p:cTn id="47" dur="1000" fill="hold"/>
                                        <p:tgtEl>
                                          <p:spTgt spid="1035"/>
                                        </p:tgtEl>
                                        <p:attrNameLst>
                                          <p:attrName>ppt_x</p:attrName>
                                        </p:attrNameLst>
                                      </p:cBhvr>
                                      <p:tavLst>
                                        <p:tav tm="0">
                                          <p:val>
                                            <p:strVal val="#ppt_x"/>
                                          </p:val>
                                        </p:tav>
                                        <p:tav tm="100000">
                                          <p:val>
                                            <p:strVal val="#ppt_x"/>
                                          </p:val>
                                        </p:tav>
                                      </p:tavLst>
                                    </p:anim>
                                    <p:anim calcmode="lin" valueType="num">
                                      <p:cBhvr>
                                        <p:cTn id="48" dur="1000" fill="hold"/>
                                        <p:tgtEl>
                                          <p:spTgt spid="103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34"/>
                                        </p:tgtEl>
                                        <p:attrNameLst>
                                          <p:attrName>style.visibility</p:attrName>
                                        </p:attrNameLst>
                                      </p:cBhvr>
                                      <p:to>
                                        <p:strVal val="visible"/>
                                      </p:to>
                                    </p:set>
                                    <p:animEffect transition="in" filter="fade">
                                      <p:cBhvr>
                                        <p:cTn id="51" dur="1000"/>
                                        <p:tgtEl>
                                          <p:spTgt spid="1034"/>
                                        </p:tgtEl>
                                      </p:cBhvr>
                                    </p:animEffect>
                                    <p:anim calcmode="lin" valueType="num">
                                      <p:cBhvr>
                                        <p:cTn id="52" dur="1000" fill="hold"/>
                                        <p:tgtEl>
                                          <p:spTgt spid="1034"/>
                                        </p:tgtEl>
                                        <p:attrNameLst>
                                          <p:attrName>ppt_x</p:attrName>
                                        </p:attrNameLst>
                                      </p:cBhvr>
                                      <p:tavLst>
                                        <p:tav tm="0">
                                          <p:val>
                                            <p:strVal val="#ppt_x"/>
                                          </p:val>
                                        </p:tav>
                                        <p:tav tm="100000">
                                          <p:val>
                                            <p:strVal val="#ppt_x"/>
                                          </p:val>
                                        </p:tav>
                                      </p:tavLst>
                                    </p:anim>
                                    <p:anim calcmode="lin" valueType="num">
                                      <p:cBhvr>
                                        <p:cTn id="53"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710485" y="1315792"/>
            <a:ext cx="7835098" cy="5169091"/>
          </a:xfrm>
          <a:prstGeom prst="flowChartConnector">
            <a:avLst/>
          </a:prstGeom>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15662" y="234016"/>
            <a:ext cx="7024744" cy="1143000"/>
          </a:xfrm>
        </p:spPr>
        <p:txBody>
          <a:bodyPr/>
          <a:lstStyle/>
          <a:p>
            <a:pPr algn="ctr"/>
            <a:r>
              <a:rPr lang="en-US" b="1" dirty="0" smtClean="0">
                <a:solidFill>
                  <a:schemeClr val="accent2"/>
                </a:solidFill>
                <a:effectLst>
                  <a:outerShdw blurRad="38100" dist="38100" dir="2700000" algn="tl">
                    <a:srgbClr val="000000">
                      <a:alpha val="43137"/>
                    </a:srgbClr>
                  </a:outerShdw>
                </a:effectLst>
              </a:rPr>
              <a:t>The Writing Standards</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7912" y="1608083"/>
            <a:ext cx="8229600" cy="4876800"/>
          </a:xfrm>
        </p:spPr>
        <p:txBody>
          <a:bodyPr/>
          <a:lstStyle/>
          <a:p>
            <a:pPr marL="0" indent="0">
              <a:buNone/>
            </a:pPr>
            <a:r>
              <a:rPr lang="en-US" dirty="0" smtClean="0"/>
              <a:t>. </a:t>
            </a:r>
            <a:endParaRPr lang="en-US" dirty="0"/>
          </a:p>
        </p:txBody>
      </p:sp>
      <p:graphicFrame>
        <p:nvGraphicFramePr>
          <p:cNvPr id="4" name="Diagram 3"/>
          <p:cNvGraphicFramePr/>
          <p:nvPr>
            <p:extLst>
              <p:ext uri="{D42A27DB-BD31-4B8C-83A1-F6EECF244321}">
                <p14:modId xmlns:p14="http://schemas.microsoft.com/office/powerpoint/2010/main" val="152301328"/>
              </p:ext>
            </p:extLst>
          </p:nvPr>
        </p:nvGraphicFramePr>
        <p:xfrm>
          <a:off x="1524000" y="1981200"/>
          <a:ext cx="60960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rved Right Arrow 6"/>
          <p:cNvSpPr/>
          <p:nvPr/>
        </p:nvSpPr>
        <p:spPr>
          <a:xfrm>
            <a:off x="685800" y="1981200"/>
            <a:ext cx="1143000" cy="3581400"/>
          </a:xfrm>
          <a:prstGeom prst="curv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405059" y="1828799"/>
            <a:ext cx="1165225" cy="368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293556" y="3412822"/>
            <a:ext cx="2285999" cy="461665"/>
          </a:xfrm>
          <a:prstGeom prst="rect">
            <a:avLst/>
          </a:prstGeom>
          <a:noFill/>
        </p:spPr>
        <p:txBody>
          <a:bodyPr wrap="square" rtlCol="0">
            <a:spAutoFit/>
          </a:bodyPr>
          <a:lstStyle/>
          <a:p>
            <a:r>
              <a:rPr lang="en-US" sz="2400" b="1" dirty="0" smtClean="0"/>
              <a:t>Standard #10</a:t>
            </a:r>
            <a:endParaRPr lang="en-US" sz="2400" b="1" dirty="0"/>
          </a:p>
        </p:txBody>
      </p:sp>
      <p:sp>
        <p:nvSpPr>
          <p:cNvPr id="9" name="TextBox 8"/>
          <p:cNvSpPr txBox="1"/>
          <p:nvPr/>
        </p:nvSpPr>
        <p:spPr>
          <a:xfrm rot="5400000">
            <a:off x="7245711" y="3541068"/>
            <a:ext cx="2468918" cy="461665"/>
          </a:xfrm>
          <a:prstGeom prst="rect">
            <a:avLst/>
          </a:prstGeom>
          <a:noFill/>
        </p:spPr>
        <p:txBody>
          <a:bodyPr wrap="square" rtlCol="0">
            <a:spAutoFit/>
          </a:bodyPr>
          <a:lstStyle/>
          <a:p>
            <a:r>
              <a:rPr lang="en-US" sz="2400" b="1" dirty="0" smtClean="0"/>
              <a:t>Standard #10</a:t>
            </a:r>
            <a:endParaRPr lang="en-US" sz="2400" b="1" dirty="0"/>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041" y="1973687"/>
            <a:ext cx="2573337" cy="2309813"/>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EB788BF1-8929-A543-AE20-D6BB6422DF8A}" type="slidenum">
              <a:rPr lang="en-US" smtClean="0"/>
              <a:pPr/>
              <a:t>75</a:t>
            </a:fld>
            <a:endParaRPr lang="en-US"/>
          </a:p>
        </p:txBody>
      </p:sp>
    </p:spTree>
    <p:extLst>
      <p:ext uri="{BB962C8B-B14F-4D97-AF65-F5344CB8AC3E}">
        <p14:creationId xmlns:p14="http://schemas.microsoft.com/office/powerpoint/2010/main" val="24239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543800" cy="808038"/>
          </a:xfrm>
        </p:spPr>
        <p:txBody>
          <a:bodyPr>
            <a:noAutofit/>
          </a:bodyPr>
          <a:lstStyle/>
          <a:p>
            <a:r>
              <a:rPr lang="en-US" sz="2400" dirty="0" smtClean="0"/>
              <a:t/>
            </a:r>
            <a:br>
              <a:rPr lang="en-US" sz="2400" dirty="0" smtClean="0"/>
            </a:br>
            <a:endParaRPr lang="en-US" sz="2400" dirty="0"/>
          </a:p>
        </p:txBody>
      </p:sp>
      <p:sp>
        <p:nvSpPr>
          <p:cNvPr id="5" name="Text Placeholder 4"/>
          <p:cNvSpPr>
            <a:spLocks noGrp="1"/>
          </p:cNvSpPr>
          <p:nvPr>
            <p:ph type="body" idx="1"/>
          </p:nvPr>
        </p:nvSpPr>
        <p:spPr>
          <a:xfrm>
            <a:off x="1412111" y="1395460"/>
            <a:ext cx="3057148" cy="639762"/>
          </a:xfrm>
        </p:spPr>
        <p:txBody>
          <a:bodyPr>
            <a:normAutofit fontScale="77500" lnSpcReduction="20000"/>
          </a:bodyPr>
          <a:lstStyle/>
          <a:p>
            <a:r>
              <a:rPr lang="en-US" dirty="0" smtClean="0">
                <a:solidFill>
                  <a:schemeClr val="tx1"/>
                </a:solidFill>
              </a:rPr>
              <a:t>     Grades K-2:  </a:t>
            </a:r>
          </a:p>
          <a:p>
            <a:r>
              <a:rPr lang="en-US" dirty="0" smtClean="0">
                <a:solidFill>
                  <a:schemeClr val="tx1"/>
                </a:solidFill>
              </a:rPr>
              <a:t>Shared Research</a:t>
            </a:r>
            <a:endParaRPr lang="en-US" dirty="0">
              <a:solidFill>
                <a:schemeClr val="tx1"/>
              </a:solidFill>
            </a:endParaRPr>
          </a:p>
        </p:txBody>
      </p:sp>
      <p:sp>
        <p:nvSpPr>
          <p:cNvPr id="3" name="Content Placeholder 2"/>
          <p:cNvSpPr>
            <a:spLocks noGrp="1"/>
          </p:cNvSpPr>
          <p:nvPr>
            <p:ph sz="half" idx="2"/>
          </p:nvPr>
        </p:nvSpPr>
        <p:spPr>
          <a:xfrm>
            <a:off x="1041721" y="3581400"/>
            <a:ext cx="3419856" cy="2835797"/>
          </a:xfrm>
        </p:spPr>
        <p:txBody>
          <a:bodyPr>
            <a:normAutofit fontScale="85000" lnSpcReduction="10000"/>
          </a:bodyPr>
          <a:lstStyle/>
          <a:p>
            <a:pPr marL="0" indent="0">
              <a:buNone/>
            </a:pPr>
            <a:r>
              <a:rPr lang="en-US" altLang="en-US" dirty="0" smtClean="0">
                <a:sym typeface="Verdana" pitchFamily="1" charset="0"/>
              </a:rPr>
              <a:t>K-1</a:t>
            </a:r>
            <a:r>
              <a:rPr lang="en-US" altLang="en-US" baseline="30000" dirty="0" smtClean="0">
                <a:sym typeface="Verdana" pitchFamily="1" charset="0"/>
              </a:rPr>
              <a:t>st</a:t>
            </a:r>
            <a:r>
              <a:rPr lang="en-US" altLang="en-US" dirty="0">
                <a:sym typeface="Verdana" pitchFamily="1" charset="0"/>
              </a:rPr>
              <a:t> </a:t>
            </a:r>
            <a:r>
              <a:rPr lang="en-US" altLang="en-US" dirty="0" smtClean="0">
                <a:sym typeface="Verdana" pitchFamily="1" charset="0"/>
              </a:rPr>
              <a:t>– With guidance and support, recall/gather information from provided sources to answer a question.</a:t>
            </a:r>
          </a:p>
          <a:p>
            <a:pPr marL="0" indent="0">
              <a:buNone/>
            </a:pPr>
            <a:endParaRPr lang="en-US" altLang="en-US" dirty="0" smtClean="0">
              <a:sym typeface="Verdana" pitchFamily="1" charset="0"/>
            </a:endParaRPr>
          </a:p>
          <a:p>
            <a:pPr marL="0" indent="0">
              <a:buNone/>
            </a:pPr>
            <a:r>
              <a:rPr lang="en-US" altLang="en-US" dirty="0" smtClean="0">
                <a:sym typeface="Verdana" pitchFamily="1" charset="0"/>
              </a:rPr>
              <a:t>2</a:t>
            </a:r>
            <a:r>
              <a:rPr lang="en-US" altLang="en-US" baseline="30000" dirty="0" smtClean="0">
                <a:sym typeface="Verdana" pitchFamily="1" charset="0"/>
              </a:rPr>
              <a:t>nd</a:t>
            </a:r>
            <a:r>
              <a:rPr lang="en-US" altLang="en-US" dirty="0" smtClean="0">
                <a:sym typeface="Verdana" pitchFamily="1" charset="0"/>
              </a:rPr>
              <a:t> – Same as above with scaffolds toward independence.</a:t>
            </a:r>
            <a:endParaRPr lang="en-US" altLang="en-US" dirty="0">
              <a:sym typeface="Verdana" pitchFamily="1" charset="0"/>
            </a:endParaRP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sz="2200" dirty="0"/>
          </a:p>
          <a:p>
            <a:pPr marL="0" indent="0">
              <a:buNone/>
            </a:pPr>
            <a:endParaRPr lang="en-US" sz="2200" dirty="0"/>
          </a:p>
          <a:p>
            <a:endParaRPr lang="en-US" dirty="0"/>
          </a:p>
        </p:txBody>
      </p:sp>
      <p:sp>
        <p:nvSpPr>
          <p:cNvPr id="6" name="Text Placeholder 5"/>
          <p:cNvSpPr>
            <a:spLocks noGrp="1"/>
          </p:cNvSpPr>
          <p:nvPr>
            <p:ph type="body" sz="quarter" idx="3"/>
          </p:nvPr>
        </p:nvSpPr>
        <p:spPr>
          <a:xfrm>
            <a:off x="5023501" y="1306431"/>
            <a:ext cx="3055717" cy="639762"/>
          </a:xfrm>
        </p:spPr>
        <p:txBody>
          <a:bodyPr/>
          <a:lstStyle/>
          <a:p>
            <a:r>
              <a:rPr lang="en-US" dirty="0" smtClean="0">
                <a:solidFill>
                  <a:schemeClr val="tx1"/>
                </a:solidFill>
              </a:rPr>
              <a:t>  Grades 3-5</a:t>
            </a:r>
          </a:p>
        </p:txBody>
      </p:sp>
      <p:sp>
        <p:nvSpPr>
          <p:cNvPr id="7" name="Content Placeholder 6"/>
          <p:cNvSpPr>
            <a:spLocks noGrp="1"/>
          </p:cNvSpPr>
          <p:nvPr>
            <p:ph sz="quarter" idx="4"/>
          </p:nvPr>
        </p:nvSpPr>
        <p:spPr>
          <a:xfrm>
            <a:off x="4622770" y="3581400"/>
            <a:ext cx="3419856" cy="2835797"/>
          </a:xfrm>
        </p:spPr>
        <p:txBody>
          <a:bodyPr>
            <a:normAutofit fontScale="92500" lnSpcReduction="10000"/>
          </a:bodyPr>
          <a:lstStyle/>
          <a:p>
            <a:pPr marL="68580" indent="0">
              <a:buNone/>
            </a:pPr>
            <a:r>
              <a:rPr lang="en-US" sz="2200" dirty="0" smtClean="0"/>
              <a:t>3</a:t>
            </a:r>
            <a:r>
              <a:rPr lang="en-US" sz="2200" baseline="30000" dirty="0" smtClean="0"/>
              <a:t>rd</a:t>
            </a:r>
            <a:r>
              <a:rPr lang="en-US" sz="2200" dirty="0" smtClean="0"/>
              <a:t> – Gather info. from sources, take notes, sort evidence.</a:t>
            </a:r>
          </a:p>
          <a:p>
            <a:pPr marL="68580" indent="0">
              <a:buNone/>
            </a:pPr>
            <a:r>
              <a:rPr lang="en-US" sz="2200" dirty="0" smtClean="0"/>
              <a:t>4</a:t>
            </a:r>
            <a:r>
              <a:rPr lang="en-US" sz="2200" baseline="30000" dirty="0" smtClean="0"/>
              <a:t>th</a:t>
            </a:r>
            <a:r>
              <a:rPr lang="en-US" sz="2200" dirty="0" smtClean="0"/>
              <a:t> – Take notes (draw evidence), categorize, list sources.</a:t>
            </a:r>
          </a:p>
          <a:p>
            <a:pPr marL="68580" indent="0">
              <a:buNone/>
            </a:pPr>
            <a:r>
              <a:rPr lang="en-US" sz="2200" dirty="0" smtClean="0"/>
              <a:t>5</a:t>
            </a:r>
            <a:r>
              <a:rPr lang="en-US" sz="2200" baseline="30000" dirty="0" smtClean="0"/>
              <a:t>th</a:t>
            </a:r>
            <a:r>
              <a:rPr lang="en-US" sz="2200" dirty="0" smtClean="0"/>
              <a:t> – Same as above with summarizing and paraphrasing.</a:t>
            </a:r>
          </a:p>
          <a:p>
            <a:endParaRPr lang="en-US" dirty="0"/>
          </a:p>
          <a:p>
            <a:endParaRPr lang="en-US" dirty="0" smtClean="0"/>
          </a:p>
          <a:p>
            <a:pPr marL="68580" indent="0">
              <a:buNone/>
            </a:pPr>
            <a:endParaRPr lang="en-US" dirty="0"/>
          </a:p>
          <a:p>
            <a:endParaRPr lang="en-US" dirty="0" smtClean="0"/>
          </a:p>
          <a:p>
            <a:endParaRPr lang="en-US" dirty="0"/>
          </a:p>
          <a:p>
            <a:pPr marL="0" indent="0">
              <a:buNone/>
            </a:pPr>
            <a:endParaRPr lang="en-US" sz="1400"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1" y="2193943"/>
            <a:ext cx="1934566" cy="129001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035222"/>
            <a:ext cx="1371600" cy="1371600"/>
          </a:xfrm>
          <a:prstGeom prst="rect">
            <a:avLst/>
          </a:prstGeom>
          <a:ln>
            <a:noFill/>
          </a:ln>
          <a:effectLst>
            <a:outerShdw blurRad="292100" dist="139700" dir="2700000" algn="tl" rotWithShape="0">
              <a:srgbClr val="333333">
                <a:alpha val="65000"/>
              </a:srgbClr>
            </a:outerShdw>
          </a:effec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54" y="473076"/>
            <a:ext cx="7559675"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p:cNvSpPr>
            <a:spLocks noGrp="1"/>
          </p:cNvSpPr>
          <p:nvPr>
            <p:ph type="sldNum" sz="quarter" idx="12"/>
          </p:nvPr>
        </p:nvSpPr>
        <p:spPr/>
        <p:txBody>
          <a:bodyPr/>
          <a:lstStyle/>
          <a:p>
            <a:fld id="{EB788BF1-8929-A543-AE20-D6BB6422DF8A}" type="slidenum">
              <a:rPr lang="en-US" smtClean="0"/>
              <a:pPr/>
              <a:t>76</a:t>
            </a:fld>
            <a:endParaRPr lang="en-US"/>
          </a:p>
        </p:txBody>
      </p:sp>
    </p:spTree>
    <p:extLst>
      <p:ext uri="{BB962C8B-B14F-4D97-AF65-F5344CB8AC3E}">
        <p14:creationId xmlns:p14="http://schemas.microsoft.com/office/powerpoint/2010/main" val="218693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06" y="427038"/>
            <a:ext cx="8647386" cy="1143000"/>
          </a:xfrm>
        </p:spPr>
        <p:txBody>
          <a:bodyPr>
            <a:noAutofit/>
          </a:bodyPr>
          <a:lstStyle/>
          <a:p>
            <a:r>
              <a:rPr lang="en-US" sz="3200" dirty="0" smtClean="0"/>
              <a:t>Standards #7- #9 </a:t>
            </a:r>
            <a:br>
              <a:rPr lang="en-US" sz="3200" dirty="0" smtClean="0"/>
            </a:br>
            <a:r>
              <a:rPr lang="en-US" sz="3200" dirty="0" smtClean="0"/>
              <a:t>Research to Build and Present Knowledge</a:t>
            </a:r>
            <a:endParaRPr lang="en-US" sz="3200" dirty="0"/>
          </a:p>
        </p:txBody>
      </p:sp>
      <p:sp>
        <p:nvSpPr>
          <p:cNvPr id="5" name="Text Placeholder 4"/>
          <p:cNvSpPr>
            <a:spLocks noGrp="1"/>
          </p:cNvSpPr>
          <p:nvPr>
            <p:ph type="body" idx="1"/>
          </p:nvPr>
        </p:nvSpPr>
        <p:spPr>
          <a:xfrm>
            <a:off x="457200" y="1570038"/>
            <a:ext cx="3931920" cy="483069"/>
          </a:xfrm>
        </p:spPr>
        <p:txBody>
          <a:bodyPr>
            <a:normAutofit/>
          </a:bodyPr>
          <a:lstStyle/>
          <a:p>
            <a:pPr algn="ctr"/>
            <a:r>
              <a:rPr lang="en-US" dirty="0" smtClean="0">
                <a:solidFill>
                  <a:schemeClr val="tx1"/>
                </a:solidFill>
              </a:rPr>
              <a:t>6</a:t>
            </a:r>
            <a:r>
              <a:rPr lang="en-US" baseline="30000" dirty="0" smtClean="0">
                <a:solidFill>
                  <a:schemeClr val="tx1"/>
                </a:solidFill>
              </a:rPr>
              <a:t>th</a:t>
            </a:r>
            <a:r>
              <a:rPr lang="en-US" dirty="0" smtClean="0">
                <a:solidFill>
                  <a:schemeClr val="tx1"/>
                </a:solidFill>
              </a:rPr>
              <a:t> -8</a:t>
            </a:r>
            <a:r>
              <a:rPr lang="en-US" baseline="30000" dirty="0" smtClean="0">
                <a:solidFill>
                  <a:schemeClr val="tx1"/>
                </a:solidFill>
              </a:rPr>
              <a:t>th</a:t>
            </a:r>
            <a:r>
              <a:rPr lang="en-US" dirty="0" smtClean="0">
                <a:solidFill>
                  <a:schemeClr val="tx1"/>
                </a:solidFill>
              </a:rPr>
              <a:t> Grades</a:t>
            </a:r>
            <a:endParaRPr lang="en-US" dirty="0">
              <a:solidFill>
                <a:schemeClr val="tx1"/>
              </a:solidFill>
            </a:endParaRPr>
          </a:p>
        </p:txBody>
      </p:sp>
      <p:sp>
        <p:nvSpPr>
          <p:cNvPr id="3" name="Content Placeholder 2"/>
          <p:cNvSpPr>
            <a:spLocks noGrp="1"/>
          </p:cNvSpPr>
          <p:nvPr>
            <p:ph sz="half" idx="2"/>
          </p:nvPr>
        </p:nvSpPr>
        <p:spPr>
          <a:xfrm>
            <a:off x="533400" y="2133600"/>
            <a:ext cx="4038600" cy="4374143"/>
          </a:xfrm>
        </p:spPr>
        <p:txBody>
          <a:bodyPr>
            <a:normAutofit fontScale="85000" lnSpcReduction="20000"/>
          </a:bodyPr>
          <a:lstStyle/>
          <a:p>
            <a:pPr indent="-342900"/>
            <a:r>
              <a:rPr lang="en-US" altLang="en-US" dirty="0" smtClean="0">
                <a:sym typeface="Verdana" pitchFamily="1" charset="0"/>
              </a:rPr>
              <a:t>Conduct short research projects to answer a question from several sources by drawing evidence </a:t>
            </a:r>
          </a:p>
          <a:p>
            <a:pPr indent="-342900"/>
            <a:r>
              <a:rPr lang="en-US" altLang="en-US" dirty="0" smtClean="0">
                <a:sym typeface="Verdana" pitchFamily="1" charset="0"/>
              </a:rPr>
              <a:t>Gather info from print and digital sources</a:t>
            </a:r>
          </a:p>
          <a:p>
            <a:pPr indent="-342900"/>
            <a:r>
              <a:rPr lang="en-US" altLang="en-US" dirty="0" smtClean="0">
                <a:sym typeface="Verdana" pitchFamily="1" charset="0"/>
              </a:rPr>
              <a:t>Assess credibility (accuracy 7</a:t>
            </a:r>
            <a:r>
              <a:rPr lang="en-US" altLang="en-US" baseline="30000" dirty="0" smtClean="0">
                <a:sym typeface="Verdana" pitchFamily="1" charset="0"/>
              </a:rPr>
              <a:t>th</a:t>
            </a:r>
            <a:r>
              <a:rPr lang="en-US" altLang="en-US" dirty="0" smtClean="0">
                <a:sym typeface="Verdana" pitchFamily="1" charset="0"/>
              </a:rPr>
              <a:t> – 8</a:t>
            </a:r>
            <a:r>
              <a:rPr lang="en-US" altLang="en-US" baseline="30000" dirty="0" smtClean="0">
                <a:sym typeface="Verdana" pitchFamily="1" charset="0"/>
              </a:rPr>
              <a:t>th</a:t>
            </a:r>
            <a:r>
              <a:rPr lang="en-US" altLang="en-US" dirty="0" smtClean="0">
                <a:sym typeface="Verdana" pitchFamily="1" charset="0"/>
              </a:rPr>
              <a:t> )of sources</a:t>
            </a:r>
          </a:p>
          <a:p>
            <a:pPr indent="-342900"/>
            <a:r>
              <a:rPr lang="en-US" altLang="en-US" dirty="0" smtClean="0">
                <a:sym typeface="Verdana" pitchFamily="1" charset="0"/>
              </a:rPr>
              <a:t>Quote or paraphrase info while avoiding plagiarism</a:t>
            </a:r>
          </a:p>
          <a:p>
            <a:pPr indent="-342900"/>
            <a:r>
              <a:rPr lang="en-US" altLang="en-US" dirty="0" smtClean="0">
                <a:sym typeface="Verdana" pitchFamily="1" charset="0"/>
              </a:rPr>
              <a:t>Provide basic bibliographic info. </a:t>
            </a:r>
          </a:p>
          <a:p>
            <a:pPr indent="-342900"/>
            <a:r>
              <a:rPr lang="en-US" altLang="en-US" dirty="0" smtClean="0">
                <a:sym typeface="Verdana" pitchFamily="1" charset="0"/>
              </a:rPr>
              <a:t>Use search terms effectively and a standard form of citation (7</a:t>
            </a:r>
            <a:r>
              <a:rPr lang="en-US" altLang="en-US" baseline="30000" dirty="0" smtClean="0">
                <a:sym typeface="Verdana" pitchFamily="1" charset="0"/>
              </a:rPr>
              <a:t>th</a:t>
            </a:r>
            <a:r>
              <a:rPr lang="en-US" altLang="en-US" dirty="0" smtClean="0">
                <a:sym typeface="Verdana" pitchFamily="1" charset="0"/>
              </a:rPr>
              <a:t> – 8</a:t>
            </a:r>
            <a:r>
              <a:rPr lang="en-US" altLang="en-US" baseline="30000" dirty="0" smtClean="0">
                <a:sym typeface="Verdana" pitchFamily="1" charset="0"/>
              </a:rPr>
              <a:t>th</a:t>
            </a:r>
            <a:r>
              <a:rPr lang="en-US" altLang="en-US" dirty="0" smtClean="0">
                <a:sym typeface="Verdana" pitchFamily="1" charset="0"/>
              </a:rPr>
              <a:t> )</a:t>
            </a:r>
            <a:endParaRPr lang="en-US" altLang="en-US" dirty="0">
              <a:sym typeface="Verdana" pitchFamily="1" charset="0"/>
            </a:endParaRP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2200" dirty="0"/>
          </a:p>
          <a:p>
            <a:pPr marL="0" indent="0">
              <a:buNone/>
            </a:pPr>
            <a:endParaRPr lang="en-US" sz="2200" dirty="0"/>
          </a:p>
          <a:p>
            <a:endParaRPr lang="en-US" dirty="0"/>
          </a:p>
        </p:txBody>
      </p:sp>
      <p:sp>
        <p:nvSpPr>
          <p:cNvPr id="6" name="Text Placeholder 5"/>
          <p:cNvSpPr>
            <a:spLocks noGrp="1"/>
          </p:cNvSpPr>
          <p:nvPr>
            <p:ph type="body" sz="quarter" idx="3"/>
          </p:nvPr>
        </p:nvSpPr>
        <p:spPr>
          <a:xfrm>
            <a:off x="4754880" y="1570038"/>
            <a:ext cx="3931920" cy="487362"/>
          </a:xfrm>
        </p:spPr>
        <p:txBody>
          <a:bodyPr/>
          <a:lstStyle/>
          <a:p>
            <a:pPr algn="ctr"/>
            <a:r>
              <a:rPr lang="en-US" dirty="0" smtClean="0">
                <a:solidFill>
                  <a:schemeClr val="tx1"/>
                </a:solidFill>
              </a:rPr>
              <a:t>9</a:t>
            </a:r>
            <a:r>
              <a:rPr lang="en-US" baseline="30000" dirty="0" smtClean="0">
                <a:solidFill>
                  <a:schemeClr val="tx1"/>
                </a:solidFill>
              </a:rPr>
              <a:t>th</a:t>
            </a:r>
            <a:r>
              <a:rPr lang="en-US" dirty="0" smtClean="0">
                <a:solidFill>
                  <a:schemeClr val="tx1"/>
                </a:solidFill>
              </a:rPr>
              <a:t> -12</a:t>
            </a:r>
            <a:r>
              <a:rPr lang="en-US" baseline="30000" dirty="0" smtClean="0">
                <a:solidFill>
                  <a:schemeClr val="tx1"/>
                </a:solidFill>
              </a:rPr>
              <a:t>th</a:t>
            </a:r>
            <a:r>
              <a:rPr lang="en-US" dirty="0" smtClean="0">
                <a:solidFill>
                  <a:schemeClr val="tx1"/>
                </a:solidFill>
              </a:rPr>
              <a:t> Grades</a:t>
            </a:r>
            <a:endParaRPr lang="en-US" dirty="0">
              <a:solidFill>
                <a:schemeClr val="tx1"/>
              </a:solidFill>
            </a:endParaRPr>
          </a:p>
        </p:txBody>
      </p:sp>
      <p:sp>
        <p:nvSpPr>
          <p:cNvPr id="7" name="Content Placeholder 6"/>
          <p:cNvSpPr>
            <a:spLocks noGrp="1"/>
          </p:cNvSpPr>
          <p:nvPr>
            <p:ph sz="quarter" idx="4"/>
          </p:nvPr>
        </p:nvSpPr>
        <p:spPr>
          <a:xfrm>
            <a:off x="4754880" y="2209800"/>
            <a:ext cx="3779520" cy="4297944"/>
          </a:xfrm>
        </p:spPr>
        <p:txBody>
          <a:bodyPr>
            <a:normAutofit fontScale="92500" lnSpcReduction="10000"/>
          </a:bodyPr>
          <a:lstStyle/>
          <a:p>
            <a:r>
              <a:rPr lang="en-US" dirty="0" smtClean="0"/>
              <a:t>Same as 6</a:t>
            </a:r>
            <a:r>
              <a:rPr lang="en-US" baseline="30000" dirty="0" smtClean="0"/>
              <a:t>th</a:t>
            </a:r>
            <a:r>
              <a:rPr lang="en-US" dirty="0" smtClean="0"/>
              <a:t> – 8</a:t>
            </a:r>
            <a:r>
              <a:rPr lang="en-US" baseline="30000" dirty="0" smtClean="0"/>
              <a:t>th</a:t>
            </a:r>
            <a:r>
              <a:rPr lang="en-US" dirty="0" smtClean="0"/>
              <a:t>  </a:t>
            </a:r>
            <a:r>
              <a:rPr lang="en-US" b="1" i="1" dirty="0" smtClean="0"/>
              <a:t>plus</a:t>
            </a:r>
            <a:endParaRPr lang="en-US" b="1" i="1" dirty="0"/>
          </a:p>
          <a:p>
            <a:r>
              <a:rPr lang="en-US" dirty="0" smtClean="0"/>
              <a:t>Conduct more sustained research projects.</a:t>
            </a:r>
          </a:p>
          <a:p>
            <a:r>
              <a:rPr lang="en-US" dirty="0" smtClean="0"/>
              <a:t>Synthesize multiple and more authoritative sources</a:t>
            </a:r>
          </a:p>
          <a:p>
            <a:r>
              <a:rPr lang="en-US" dirty="0" smtClean="0"/>
              <a:t>Integrate information into the text selectively to maintain the flow of ideas</a:t>
            </a:r>
          </a:p>
          <a:p>
            <a:r>
              <a:rPr lang="en-US" dirty="0" smtClean="0"/>
              <a:t>Use advanced searches effectively</a:t>
            </a:r>
          </a:p>
          <a:p>
            <a:endParaRPr lang="en-US" dirty="0"/>
          </a:p>
          <a:p>
            <a:endParaRPr lang="en-US" dirty="0" smtClean="0"/>
          </a:p>
          <a:p>
            <a:endParaRPr lang="en-US" dirty="0"/>
          </a:p>
          <a:p>
            <a:pPr marL="0" indent="0">
              <a:buNone/>
            </a:pPr>
            <a:endParaRPr lang="en-US" sz="1400" dirty="0" smtClean="0"/>
          </a:p>
          <a:p>
            <a:pPr marL="0" indent="0">
              <a:buNone/>
            </a:pPr>
            <a:endParaRPr lang="en-US" sz="1400" dirty="0" smtClean="0"/>
          </a:p>
        </p:txBody>
      </p:sp>
      <p:sp>
        <p:nvSpPr>
          <p:cNvPr id="4" name="Slide Number Placeholder 3"/>
          <p:cNvSpPr>
            <a:spLocks noGrp="1"/>
          </p:cNvSpPr>
          <p:nvPr>
            <p:ph type="sldNum" sz="quarter" idx="12"/>
          </p:nvPr>
        </p:nvSpPr>
        <p:spPr/>
        <p:txBody>
          <a:bodyPr/>
          <a:lstStyle/>
          <a:p>
            <a:fld id="{EB788BF1-8929-A543-AE20-D6BB6422DF8A}" type="slidenum">
              <a:rPr lang="en-US" smtClean="0"/>
              <a:pPr/>
              <a:t>77</a:t>
            </a:fld>
            <a:endParaRPr lang="en-US"/>
          </a:p>
        </p:txBody>
      </p:sp>
    </p:spTree>
    <p:extLst>
      <p:ext uri="{BB962C8B-B14F-4D97-AF65-F5344CB8AC3E}">
        <p14:creationId xmlns:p14="http://schemas.microsoft.com/office/powerpoint/2010/main" val="7336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6053959" cy="30506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a:xfrm>
            <a:off x="1046456" y="762000"/>
            <a:ext cx="7024744" cy="1143000"/>
          </a:xfrm>
        </p:spPr>
        <p:txBody>
          <a:bodyPr>
            <a:normAutofit fontScale="90000"/>
          </a:bodyPr>
          <a:lstStyle/>
          <a:p>
            <a:r>
              <a:rPr lang="en-US" dirty="0" smtClean="0"/>
              <a:t>Research Resources</a:t>
            </a:r>
            <a:r>
              <a:rPr lang="en-US" dirty="0"/>
              <a:t/>
            </a:r>
            <a:br>
              <a:rPr lang="en-US" dirty="0"/>
            </a:br>
            <a:r>
              <a:rPr lang="en-US" sz="3100" dirty="0" smtClean="0">
                <a:hlinkClick r:id="rId4"/>
              </a:rPr>
              <a:t>www.allaboutexplorers.com</a:t>
            </a:r>
            <a:endParaRPr lang="en-US" sz="3100" dirty="0"/>
          </a:p>
        </p:txBody>
      </p:sp>
      <p:sp>
        <p:nvSpPr>
          <p:cNvPr id="2" name="Slide Number Placeholder 1"/>
          <p:cNvSpPr>
            <a:spLocks noGrp="1"/>
          </p:cNvSpPr>
          <p:nvPr>
            <p:ph type="sldNum" sz="quarter" idx="12"/>
          </p:nvPr>
        </p:nvSpPr>
        <p:spPr/>
        <p:txBody>
          <a:bodyPr/>
          <a:lstStyle/>
          <a:p>
            <a:fld id="{EB788BF1-8929-A543-AE20-D6BB6422DF8A}" type="slidenum">
              <a:rPr lang="en-US" smtClean="0"/>
              <a:pPr/>
              <a:t>78</a:t>
            </a:fld>
            <a:endParaRPr lang="en-US"/>
          </a:p>
        </p:txBody>
      </p:sp>
    </p:spTree>
    <p:extLst>
      <p:ext uri="{BB962C8B-B14F-4D97-AF65-F5344CB8AC3E}">
        <p14:creationId xmlns:p14="http://schemas.microsoft.com/office/powerpoint/2010/main" val="27688015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692" y="838200"/>
            <a:ext cx="7024744" cy="838200"/>
          </a:xfrm>
        </p:spPr>
        <p:txBody>
          <a:bodyPr/>
          <a:lstStyle/>
          <a:p>
            <a:r>
              <a:rPr lang="en-US" dirty="0" smtClean="0"/>
              <a:t>Research Resource</a:t>
            </a:r>
            <a:endParaRPr lang="en-US" dirty="0"/>
          </a:p>
        </p:txBody>
      </p:sp>
      <p:sp>
        <p:nvSpPr>
          <p:cNvPr id="3" name="Content Placeholder 2"/>
          <p:cNvSpPr>
            <a:spLocks noGrp="1"/>
          </p:cNvSpPr>
          <p:nvPr>
            <p:ph idx="1"/>
          </p:nvPr>
        </p:nvSpPr>
        <p:spPr>
          <a:xfrm>
            <a:off x="1030692" y="1653409"/>
            <a:ext cx="6777317" cy="3508977"/>
          </a:xfrm>
        </p:spPr>
        <p:txBody>
          <a:bodyPr/>
          <a:lstStyle/>
          <a:p>
            <a:pPr marL="68580" indent="0">
              <a:buNone/>
            </a:pPr>
            <a:r>
              <a:rPr lang="en-US" dirty="0">
                <a:hlinkClick r:id="rId3"/>
              </a:rPr>
              <a:t>http://zapatopi.net/treeoctopus</a:t>
            </a:r>
            <a:r>
              <a:rPr lang="en-US" dirty="0" smtClean="0">
                <a:hlinkClick r:id="rId3"/>
              </a:rPr>
              <a:t>/</a:t>
            </a:r>
            <a:endParaRPr lang="en-US" dirty="0" smtClean="0"/>
          </a:p>
          <a:p>
            <a:pPr marL="68580" indent="0">
              <a:buNone/>
            </a:pP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362200"/>
            <a:ext cx="3848100" cy="30003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B788BF1-8929-A543-AE20-D6BB6422DF8A}" type="slidenum">
              <a:rPr lang="en-US" smtClean="0"/>
              <a:pPr/>
              <a:t>79</a:t>
            </a:fld>
            <a:endParaRPr lang="en-US"/>
          </a:p>
        </p:txBody>
      </p:sp>
    </p:spTree>
    <p:extLst>
      <p:ext uri="{BB962C8B-B14F-4D97-AF65-F5344CB8AC3E}">
        <p14:creationId xmlns:p14="http://schemas.microsoft.com/office/powerpoint/2010/main" val="2297156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846296"/>
            <a:ext cx="3223710" cy="3925336"/>
          </a:xfrm>
        </p:spPr>
        <p:txBody>
          <a:bodyPr>
            <a:normAutofit/>
          </a:bodyPr>
          <a:lstStyle/>
          <a:p>
            <a:r>
              <a:rPr lang="en-US" dirty="0" smtClean="0"/>
              <a:t>Progression </a:t>
            </a:r>
            <a:br>
              <a:rPr lang="en-US" dirty="0" smtClean="0"/>
            </a:br>
            <a:r>
              <a:rPr lang="en-US" dirty="0" smtClean="0"/>
              <a:t>Activity</a:t>
            </a:r>
            <a:endParaRPr lang="en-US" dirty="0"/>
          </a:p>
        </p:txBody>
      </p:sp>
      <p:pic>
        <p:nvPicPr>
          <p:cNvPr id="1028" name="Picture 4" descr="C:\Users\jbrown\AppData\Local\Microsoft\Windows\Temporary Internet Files\Content.IE5\AUTW77N7\spiral_stai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762000"/>
            <a:ext cx="4171950" cy="55626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8</a:t>
            </a:fld>
            <a:endParaRPr lang="en-US"/>
          </a:p>
        </p:txBody>
      </p:sp>
    </p:spTree>
    <p:extLst>
      <p:ext uri="{BB962C8B-B14F-4D97-AF65-F5344CB8AC3E}">
        <p14:creationId xmlns:p14="http://schemas.microsoft.com/office/powerpoint/2010/main" val="15574352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710485" y="1315792"/>
            <a:ext cx="7519115" cy="51612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9713" y="462453"/>
            <a:ext cx="7024744" cy="914399"/>
          </a:xfrm>
        </p:spPr>
        <p:txBody>
          <a:bodyPr/>
          <a:lstStyle/>
          <a:p>
            <a:pPr algn="ctr"/>
            <a:r>
              <a:rPr lang="en-US" b="1" dirty="0" smtClean="0">
                <a:solidFill>
                  <a:schemeClr val="accent2"/>
                </a:solidFill>
                <a:effectLst>
                  <a:outerShdw blurRad="38100" dist="38100" dir="2700000" algn="tl">
                    <a:srgbClr val="000000">
                      <a:alpha val="43137"/>
                    </a:srgbClr>
                  </a:outerShdw>
                </a:effectLst>
              </a:rPr>
              <a:t>The Writing Standards</a:t>
            </a:r>
            <a:endParaRPr lang="en-US" b="1" dirty="0">
              <a:solidFill>
                <a:schemeClr val="accent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19099" y="1600200"/>
            <a:ext cx="8229600" cy="4876800"/>
          </a:xfrm>
        </p:spPr>
        <p:txBody>
          <a:bodyPr/>
          <a:lstStyle/>
          <a:p>
            <a:pPr marL="0" indent="0">
              <a:buNone/>
            </a:pPr>
            <a:r>
              <a:rPr lang="en-US" dirty="0" smtClean="0"/>
              <a:t>. </a:t>
            </a:r>
            <a:endParaRPr lang="en-US" dirty="0"/>
          </a:p>
        </p:txBody>
      </p:sp>
      <p:graphicFrame>
        <p:nvGraphicFramePr>
          <p:cNvPr id="4" name="Diagram 3"/>
          <p:cNvGraphicFramePr/>
          <p:nvPr>
            <p:extLst>
              <p:ext uri="{D42A27DB-BD31-4B8C-83A1-F6EECF244321}">
                <p14:modId xmlns:p14="http://schemas.microsoft.com/office/powerpoint/2010/main" val="2779691956"/>
              </p:ext>
            </p:extLst>
          </p:nvPr>
        </p:nvGraphicFramePr>
        <p:xfrm>
          <a:off x="1524000" y="1981200"/>
          <a:ext cx="6096000" cy="401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rved Right Arrow 6"/>
          <p:cNvSpPr/>
          <p:nvPr/>
        </p:nvSpPr>
        <p:spPr>
          <a:xfrm>
            <a:off x="710485" y="1970690"/>
            <a:ext cx="1143000" cy="3581400"/>
          </a:xfrm>
          <a:prstGeom prst="curved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7162800" y="1981200"/>
            <a:ext cx="1165225" cy="368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327962" y="3040511"/>
            <a:ext cx="2285999" cy="461665"/>
          </a:xfrm>
          <a:prstGeom prst="rect">
            <a:avLst/>
          </a:prstGeom>
          <a:solidFill>
            <a:schemeClr val="bg1"/>
          </a:solidFill>
        </p:spPr>
        <p:txBody>
          <a:bodyPr wrap="square" rtlCol="0">
            <a:spAutoFit/>
          </a:bodyPr>
          <a:lstStyle/>
          <a:p>
            <a:r>
              <a:rPr lang="en-US" sz="2400" b="1" dirty="0" smtClean="0"/>
              <a:t>Standard #10</a:t>
            </a:r>
            <a:endParaRPr lang="en-US" sz="2400" b="1" dirty="0"/>
          </a:p>
        </p:txBody>
      </p:sp>
      <p:sp>
        <p:nvSpPr>
          <p:cNvPr id="9" name="TextBox 8"/>
          <p:cNvSpPr txBox="1"/>
          <p:nvPr/>
        </p:nvSpPr>
        <p:spPr>
          <a:xfrm rot="5400000">
            <a:off x="7301018" y="3216241"/>
            <a:ext cx="2440367" cy="461665"/>
          </a:xfrm>
          <a:prstGeom prst="rect">
            <a:avLst/>
          </a:prstGeom>
          <a:noFill/>
        </p:spPr>
        <p:txBody>
          <a:bodyPr wrap="square" rtlCol="0">
            <a:spAutoFit/>
          </a:bodyPr>
          <a:lstStyle/>
          <a:p>
            <a:r>
              <a:rPr lang="en-US" sz="2400" b="1" dirty="0" smtClean="0"/>
              <a:t>Standard #10</a:t>
            </a:r>
            <a:endParaRPr lang="en-US" sz="2400" b="1" dirty="0"/>
          </a:p>
        </p:txBody>
      </p:sp>
      <p:sp>
        <p:nvSpPr>
          <p:cNvPr id="5" name="Frame 4"/>
          <p:cNvSpPr/>
          <p:nvPr/>
        </p:nvSpPr>
        <p:spPr>
          <a:xfrm>
            <a:off x="522614" y="2155330"/>
            <a:ext cx="522219" cy="2362201"/>
          </a:xfrm>
          <a:prstGeom prst="frame">
            <a:avLst/>
          </a:prstGeom>
          <a:solidFill>
            <a:srgbClr val="D283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2128344"/>
            <a:ext cx="549275"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12"/>
          </p:nvPr>
        </p:nvSpPr>
        <p:spPr/>
        <p:txBody>
          <a:bodyPr/>
          <a:lstStyle/>
          <a:p>
            <a:fld id="{EB788BF1-8929-A543-AE20-D6BB6422DF8A}" type="slidenum">
              <a:rPr lang="en-US" smtClean="0"/>
              <a:pPr/>
              <a:t>80</a:t>
            </a:fld>
            <a:endParaRPr lang="en-US"/>
          </a:p>
        </p:txBody>
      </p:sp>
    </p:spTree>
    <p:extLst>
      <p:ext uri="{BB962C8B-B14F-4D97-AF65-F5344CB8AC3E}">
        <p14:creationId xmlns:p14="http://schemas.microsoft.com/office/powerpoint/2010/main" val="35201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7024744" cy="1143000"/>
          </a:xfrm>
        </p:spPr>
        <p:txBody>
          <a:bodyPr>
            <a:normAutofit fontScale="90000"/>
          </a:bodyPr>
          <a:lstStyle/>
          <a:p>
            <a:r>
              <a:rPr lang="en-US" dirty="0" smtClean="0"/>
              <a:t>Standard #10: Range of Writing </a:t>
            </a:r>
            <a:br>
              <a:rPr lang="en-US" dirty="0" smtClean="0"/>
            </a:br>
            <a:r>
              <a:rPr lang="en-US" dirty="0" smtClean="0"/>
              <a:t>A Balanced and Generous Diet of Writing</a:t>
            </a:r>
            <a:endParaRPr lang="en-US" dirty="0"/>
          </a:p>
        </p:txBody>
      </p:sp>
      <p:sp>
        <p:nvSpPr>
          <p:cNvPr id="3" name="Content Placeholder 2"/>
          <p:cNvSpPr>
            <a:spLocks noGrp="1"/>
          </p:cNvSpPr>
          <p:nvPr>
            <p:ph idx="1"/>
          </p:nvPr>
        </p:nvSpPr>
        <p:spPr>
          <a:xfrm>
            <a:off x="457200" y="3276600"/>
            <a:ext cx="8229600" cy="3429000"/>
          </a:xfrm>
        </p:spPr>
        <p:txBody>
          <a:bodyPr>
            <a:normAutofit/>
          </a:bodyPr>
          <a:lstStyle/>
          <a:p>
            <a:pPr marL="0" indent="0">
              <a:buNone/>
            </a:pPr>
            <a:r>
              <a:rPr lang="en-US" sz="2900" b="1" i="1" dirty="0" smtClean="0"/>
              <a:t>Grades 3-8:    </a:t>
            </a:r>
          </a:p>
          <a:p>
            <a:pPr marL="0" indent="0">
              <a:buNone/>
            </a:pPr>
            <a:r>
              <a:rPr lang="en-US" sz="2900" i="1" dirty="0" smtClean="0"/>
              <a:t>Write routinely over extended time frames (a time for research, reflection, and revision) and shorter time frames (a single sitting or a day or two for a range of </a:t>
            </a:r>
            <a:r>
              <a:rPr lang="en-US" sz="2900" b="1" i="1" dirty="0" smtClean="0"/>
              <a:t>discipline-specific tasks, purposes, and audiences.</a:t>
            </a:r>
          </a:p>
          <a:p>
            <a:pPr marL="0" indent="0">
              <a:buNone/>
            </a:pPr>
            <a:endParaRPr lang="en-US" sz="2900" b="1" i="1" dirty="0"/>
          </a:p>
          <a:p>
            <a:pPr marL="0" indent="0">
              <a:buNone/>
            </a:pPr>
            <a:endParaRPr lang="en-US" i="1" dirty="0" smtClean="0">
              <a:solidFill>
                <a:srgbClr val="C00000"/>
              </a:solidFill>
            </a:endParaRPr>
          </a:p>
          <a:p>
            <a:pPr marL="0" indent="0">
              <a:buNone/>
            </a:pPr>
            <a:endParaRPr lang="en-US" i="1" dirty="0">
              <a:solidFill>
                <a:srgbClr val="C00000"/>
              </a:solidFill>
            </a:endParaRPr>
          </a:p>
        </p:txBody>
      </p:sp>
      <p:sp>
        <p:nvSpPr>
          <p:cNvPr id="4" name="Slide Number Placeholder 3"/>
          <p:cNvSpPr>
            <a:spLocks noGrp="1"/>
          </p:cNvSpPr>
          <p:nvPr>
            <p:ph type="sldNum" sz="quarter" idx="12"/>
          </p:nvPr>
        </p:nvSpPr>
        <p:spPr/>
        <p:txBody>
          <a:bodyPr/>
          <a:lstStyle/>
          <a:p>
            <a:fld id="{EB788BF1-8929-A543-AE20-D6BB6422DF8A}" type="slidenum">
              <a:rPr lang="en-US" smtClean="0"/>
              <a:pPr/>
              <a:t>81</a:t>
            </a:fld>
            <a:endParaRPr lang="en-US"/>
          </a:p>
        </p:txBody>
      </p:sp>
    </p:spTree>
    <p:extLst>
      <p:ext uri="{BB962C8B-B14F-4D97-AF65-F5344CB8AC3E}">
        <p14:creationId xmlns:p14="http://schemas.microsoft.com/office/powerpoint/2010/main" val="111761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228" y="1828800"/>
            <a:ext cx="7024744" cy="1143000"/>
          </a:xfrm>
        </p:spPr>
        <p:txBody>
          <a:bodyPr>
            <a:normAutofit fontScale="90000"/>
          </a:bodyPr>
          <a:lstStyle/>
          <a:p>
            <a:r>
              <a:rPr lang="en-US" dirty="0" smtClean="0"/>
              <a:t>Standard #10: Range of Writing </a:t>
            </a:r>
            <a:br>
              <a:rPr lang="en-US" dirty="0" smtClean="0"/>
            </a:br>
            <a:r>
              <a:rPr lang="en-US" dirty="0" smtClean="0"/>
              <a:t>A Balanced and Generous Diet of Writing</a:t>
            </a:r>
            <a:endParaRPr lang="en-US" dirty="0"/>
          </a:p>
        </p:txBody>
      </p:sp>
      <p:sp>
        <p:nvSpPr>
          <p:cNvPr id="3" name="Content Placeholder 2"/>
          <p:cNvSpPr>
            <a:spLocks noGrp="1"/>
          </p:cNvSpPr>
          <p:nvPr>
            <p:ph idx="1"/>
          </p:nvPr>
        </p:nvSpPr>
        <p:spPr>
          <a:xfrm>
            <a:off x="457200" y="3352800"/>
            <a:ext cx="8229600" cy="3124200"/>
          </a:xfrm>
        </p:spPr>
        <p:txBody>
          <a:bodyPr>
            <a:normAutofit/>
          </a:bodyPr>
          <a:lstStyle/>
          <a:p>
            <a:pPr marL="0" indent="0">
              <a:buNone/>
            </a:pPr>
            <a:r>
              <a:rPr lang="en-US" sz="2900" b="1" i="1" dirty="0" smtClean="0"/>
              <a:t>Grades 9-12:  </a:t>
            </a:r>
          </a:p>
          <a:p>
            <a:pPr marL="0" indent="0">
              <a:buNone/>
            </a:pPr>
            <a:r>
              <a:rPr lang="en-US" sz="2900" i="1" dirty="0" smtClean="0"/>
              <a:t>Write routinely over extended time frames (time for research, reflection, and revision) and shorter time frames (a single sitting or a day or two) for a range of </a:t>
            </a:r>
            <a:r>
              <a:rPr lang="en-US" sz="2900" b="1" i="1" dirty="0" smtClean="0"/>
              <a:t>tasks, purpose, and audiences.  </a:t>
            </a:r>
          </a:p>
          <a:p>
            <a:pPr marL="0" indent="0">
              <a:buNone/>
            </a:pPr>
            <a:endParaRPr lang="en-US" sz="2600" b="1" i="1" dirty="0"/>
          </a:p>
          <a:p>
            <a:pPr marL="0" indent="0">
              <a:buNone/>
            </a:pPr>
            <a:endParaRPr lang="en-US" i="1" dirty="0" smtClean="0">
              <a:solidFill>
                <a:srgbClr val="C00000"/>
              </a:solidFill>
            </a:endParaRPr>
          </a:p>
          <a:p>
            <a:pPr marL="0" indent="0">
              <a:buNone/>
            </a:pPr>
            <a:endParaRPr lang="en-US" i="1" dirty="0">
              <a:solidFill>
                <a:srgbClr val="C00000"/>
              </a:solidFill>
            </a:endParaRPr>
          </a:p>
        </p:txBody>
      </p:sp>
      <p:sp>
        <p:nvSpPr>
          <p:cNvPr id="4" name="Slide Number Placeholder 3"/>
          <p:cNvSpPr>
            <a:spLocks noGrp="1"/>
          </p:cNvSpPr>
          <p:nvPr>
            <p:ph type="sldNum" sz="quarter" idx="12"/>
          </p:nvPr>
        </p:nvSpPr>
        <p:spPr/>
        <p:txBody>
          <a:bodyPr/>
          <a:lstStyle/>
          <a:p>
            <a:fld id="{EB788BF1-8929-A543-AE20-D6BB6422DF8A}" type="slidenum">
              <a:rPr lang="en-US" smtClean="0"/>
              <a:pPr/>
              <a:t>82</a:t>
            </a:fld>
            <a:endParaRPr lang="en-US"/>
          </a:p>
        </p:txBody>
      </p:sp>
    </p:spTree>
    <p:extLst>
      <p:ext uri="{BB962C8B-B14F-4D97-AF65-F5344CB8AC3E}">
        <p14:creationId xmlns:p14="http://schemas.microsoft.com/office/powerpoint/2010/main" val="142581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43490" y="762000"/>
            <a:ext cx="7024744" cy="4953000"/>
          </a:xfrm>
        </p:spPr>
        <p:txBody>
          <a:bodyPr>
            <a:normAutofit/>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endParaRPr lang="en-US"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068235" y="391804"/>
            <a:ext cx="905536" cy="979796"/>
          </a:xfrm>
          <a:prstGeom prst="rect">
            <a:avLst/>
          </a:prstGeom>
          <a:solidFill>
            <a:schemeClr val="bg1">
              <a:lumMod val="95000"/>
            </a:schemeClr>
          </a:solidFill>
          <a:ln>
            <a:noFill/>
          </a:ln>
          <a:effectLst/>
          <a:extLst/>
        </p:spPr>
      </p:pic>
      <p:sp>
        <p:nvSpPr>
          <p:cNvPr id="6" name="TextBox 5"/>
          <p:cNvSpPr txBox="1"/>
          <p:nvPr/>
        </p:nvSpPr>
        <p:spPr>
          <a:xfrm rot="21016315">
            <a:off x="5867400" y="1905000"/>
            <a:ext cx="2743200" cy="3600986"/>
          </a:xfrm>
          <a:prstGeom prst="rect">
            <a:avLst/>
          </a:prstGeom>
          <a:noFill/>
        </p:spPr>
        <p:txBody>
          <a:bodyPr wrap="square" rtlCol="0">
            <a:spAutoFit/>
          </a:bodyPr>
          <a:lstStyle/>
          <a:p>
            <a:pPr algn="ctr"/>
            <a:r>
              <a:rPr lang="en-US" sz="4400" b="1" dirty="0" smtClean="0"/>
              <a:t>Writing Task Activity</a:t>
            </a:r>
          </a:p>
          <a:p>
            <a:pPr algn="ctr"/>
            <a:r>
              <a:rPr lang="en-US" sz="3200" dirty="0" smtClean="0"/>
              <a:t>Classroom</a:t>
            </a:r>
          </a:p>
          <a:p>
            <a:pPr algn="ctr"/>
            <a:r>
              <a:rPr lang="en-US" sz="3200" dirty="0"/>
              <a:t>&amp;</a:t>
            </a:r>
            <a:r>
              <a:rPr lang="en-US" sz="3200" dirty="0" smtClean="0"/>
              <a:t> PARCC Writing</a:t>
            </a:r>
            <a:endParaRPr lang="en-US" sz="3200" dirty="0"/>
          </a:p>
        </p:txBody>
      </p:sp>
      <p:sp>
        <p:nvSpPr>
          <p:cNvPr id="3" name="Slide Number Placeholder 2"/>
          <p:cNvSpPr>
            <a:spLocks noGrp="1"/>
          </p:cNvSpPr>
          <p:nvPr>
            <p:ph type="sldNum" sz="quarter" idx="12"/>
          </p:nvPr>
        </p:nvSpPr>
        <p:spPr/>
        <p:txBody>
          <a:bodyPr/>
          <a:lstStyle/>
          <a:p>
            <a:fld id="{EB788BF1-8929-A543-AE20-D6BB6422DF8A}" type="slidenum">
              <a:rPr lang="en-US" smtClean="0"/>
              <a:pPr/>
              <a:t>83</a:t>
            </a:fld>
            <a:endParaRPr lang="en-US"/>
          </a:p>
        </p:txBody>
      </p:sp>
    </p:spTree>
    <p:extLst>
      <p:ext uri="{BB962C8B-B14F-4D97-AF65-F5344CB8AC3E}">
        <p14:creationId xmlns:p14="http://schemas.microsoft.com/office/powerpoint/2010/main" val="41234856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smtClean="0"/>
              <a:t>Group Activity</a:t>
            </a:r>
            <a:endParaRPr lang="en-US" sz="5400" b="1"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2800" y="2819400"/>
            <a:ext cx="21336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84</a:t>
            </a:fld>
            <a:endParaRPr lang="en-US"/>
          </a:p>
        </p:txBody>
      </p:sp>
    </p:spTree>
    <p:extLst>
      <p:ext uri="{BB962C8B-B14F-4D97-AF65-F5344CB8AC3E}">
        <p14:creationId xmlns:p14="http://schemas.microsoft.com/office/powerpoint/2010/main" val="254681450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212" y="481721"/>
            <a:ext cx="7024744" cy="619607"/>
          </a:xfrm>
        </p:spPr>
        <p:txBody>
          <a:bodyPr>
            <a:normAutofit fontScale="90000"/>
          </a:bodyPr>
          <a:lstStyle/>
          <a:p>
            <a:r>
              <a:rPr lang="en-US" dirty="0" smtClean="0"/>
              <a:t>Step #1</a:t>
            </a:r>
            <a:endParaRPr lang="en-US" dirty="0"/>
          </a:p>
        </p:txBody>
      </p:sp>
      <p:sp>
        <p:nvSpPr>
          <p:cNvPr id="3" name="Content Placeholder 2"/>
          <p:cNvSpPr>
            <a:spLocks noGrp="1"/>
          </p:cNvSpPr>
          <p:nvPr>
            <p:ph idx="1"/>
          </p:nvPr>
        </p:nvSpPr>
        <p:spPr>
          <a:xfrm>
            <a:off x="702212" y="1130406"/>
            <a:ext cx="6777317" cy="4631458"/>
          </a:xfrm>
        </p:spPr>
        <p:txBody>
          <a:bodyPr/>
          <a:lstStyle/>
          <a:p>
            <a:pPr marL="68580" indent="0">
              <a:buNone/>
            </a:pPr>
            <a:r>
              <a:rPr lang="en-US" dirty="0" smtClean="0"/>
              <a:t>Write down the types of writing happening in your classroom over the course of the year.</a:t>
            </a:r>
          </a:p>
          <a:p>
            <a:pPr marL="68580" indent="0">
              <a:buNone/>
            </a:pPr>
            <a:endParaRPr lang="en-US" dirty="0"/>
          </a:p>
          <a:p>
            <a:pPr marL="68580" indent="0">
              <a:buNone/>
            </a:pPr>
            <a:endParaRPr lang="en-US" dirty="0"/>
          </a:p>
        </p:txBody>
      </p:sp>
      <p:sp>
        <p:nvSpPr>
          <p:cNvPr id="4" name="Rectangle 3"/>
          <p:cNvSpPr/>
          <p:nvPr/>
        </p:nvSpPr>
        <p:spPr>
          <a:xfrm rot="20432112">
            <a:off x="2503736" y="5312738"/>
            <a:ext cx="3174267" cy="769441"/>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Summaries</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5" name="Rectangle 4"/>
          <p:cNvSpPr/>
          <p:nvPr/>
        </p:nvSpPr>
        <p:spPr>
          <a:xfrm rot="550842">
            <a:off x="5096090" y="4185991"/>
            <a:ext cx="3488455"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Book Report</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rot="1078082">
            <a:off x="847456" y="2345415"/>
            <a:ext cx="2098651"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Notes</a:t>
            </a:r>
            <a:endParaRPr lang="en-US" sz="5400" b="1" cap="none" spc="0" dirty="0">
              <a:ln w="50800"/>
              <a:solidFill>
                <a:schemeClr val="bg1">
                  <a:shade val="50000"/>
                </a:schemeClr>
              </a:solidFill>
              <a:effectLst/>
            </a:endParaRPr>
          </a:p>
        </p:txBody>
      </p:sp>
      <p:sp>
        <p:nvSpPr>
          <p:cNvPr id="8" name="Rectangle 7"/>
          <p:cNvSpPr/>
          <p:nvPr/>
        </p:nvSpPr>
        <p:spPr>
          <a:xfrm rot="736903">
            <a:off x="4389080" y="2255471"/>
            <a:ext cx="4011034" cy="707886"/>
          </a:xfrm>
          <a:prstGeom prst="rect">
            <a:avLst/>
          </a:prstGeom>
          <a:noFill/>
        </p:spPr>
        <p:txBody>
          <a:bodyPr wrap="none" lIns="91440" tIns="45720" rIns="91440" bIns="45720">
            <a:spAutoFit/>
          </a:bodyPr>
          <a:lstStyle/>
          <a:p>
            <a:pPr algn="ctr"/>
            <a:r>
              <a:rPr lang="en-US" sz="4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Travel Brochure</a:t>
            </a:r>
            <a:endParaRPr lang="en-US" sz="40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9" name="Rectangle 8"/>
          <p:cNvSpPr/>
          <p:nvPr/>
        </p:nvSpPr>
        <p:spPr>
          <a:xfrm rot="21283889">
            <a:off x="648843" y="4562038"/>
            <a:ext cx="391325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Journal Writing</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rot="20783719">
            <a:off x="876378" y="3277143"/>
            <a:ext cx="4177746" cy="523220"/>
          </a:xfrm>
          <a:prstGeom prst="rect">
            <a:avLst/>
          </a:prstGeom>
          <a:noFill/>
        </p:spPr>
        <p:txBody>
          <a:bodyPr wrap="none" lIns="91440" tIns="45720" rIns="91440" bIns="45720">
            <a:spAutoFit/>
          </a:bodyPr>
          <a:lstStyle/>
          <a:p>
            <a:pPr algn="ctr"/>
            <a:r>
              <a:rPr lang="en-US"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Essay on Chapter Book</a:t>
            </a:r>
            <a:endParaRPr lang="en-US" sz="28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Rectangle 10"/>
          <p:cNvSpPr/>
          <p:nvPr/>
        </p:nvSpPr>
        <p:spPr>
          <a:xfrm>
            <a:off x="6394597" y="5595332"/>
            <a:ext cx="2169863" cy="707886"/>
          </a:xfrm>
          <a:prstGeom prst="rect">
            <a:avLst/>
          </a:prstGeom>
          <a:noFill/>
        </p:spPr>
        <p:txBody>
          <a:bodyPr wrap="squar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Poetry</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rot="195399">
            <a:off x="3825715" y="3390714"/>
            <a:ext cx="4821713" cy="707886"/>
          </a:xfrm>
          <a:prstGeom prst="rect">
            <a:avLst/>
          </a:prstGeom>
          <a:noFill/>
        </p:spPr>
        <p:txBody>
          <a:bodyPr wrap="square" lIns="91440" tIns="45720" rIns="91440" bIns="45720">
            <a:spAutoFit/>
          </a:bodyPr>
          <a:lstStyle/>
          <a:p>
            <a:pPr algn="ctr"/>
            <a:r>
              <a:rPr lang="en-US" sz="4000" b="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Research Paper</a:t>
            </a:r>
            <a:endParaRPr lang="en-US" sz="4000" b="1"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
        <p:nvSpPr>
          <p:cNvPr id="13" name="Slide Number Placeholder 12"/>
          <p:cNvSpPr>
            <a:spLocks noGrp="1"/>
          </p:cNvSpPr>
          <p:nvPr>
            <p:ph type="sldNum" sz="quarter" idx="12"/>
          </p:nvPr>
        </p:nvSpPr>
        <p:spPr/>
        <p:txBody>
          <a:bodyPr/>
          <a:lstStyle/>
          <a:p>
            <a:fld id="{EB788BF1-8929-A543-AE20-D6BB6422DF8A}" type="slidenum">
              <a:rPr lang="en-US" smtClean="0"/>
              <a:pPr/>
              <a:t>85</a:t>
            </a:fld>
            <a:endParaRPr lang="en-US"/>
          </a:p>
        </p:txBody>
      </p:sp>
    </p:spTree>
    <p:extLst>
      <p:ext uri="{BB962C8B-B14F-4D97-AF65-F5344CB8AC3E}">
        <p14:creationId xmlns:p14="http://schemas.microsoft.com/office/powerpoint/2010/main" val="221136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4340"/>
            <a:ext cx="7024744" cy="648736"/>
          </a:xfrm>
        </p:spPr>
        <p:txBody>
          <a:bodyPr>
            <a:noAutofit/>
          </a:bodyPr>
          <a:lstStyle/>
          <a:p>
            <a:r>
              <a:rPr lang="en-US" dirty="0" smtClean="0"/>
              <a:t/>
            </a:r>
            <a:br>
              <a:rPr lang="en-US" dirty="0" smtClean="0"/>
            </a:br>
            <a:r>
              <a:rPr lang="en-US" dirty="0" smtClean="0"/>
              <a:t>Step #2</a:t>
            </a:r>
            <a:endParaRPr lang="en-US" dirty="0"/>
          </a:p>
        </p:txBody>
      </p:sp>
      <p:sp>
        <p:nvSpPr>
          <p:cNvPr id="3" name="Content Placeholder 2"/>
          <p:cNvSpPr>
            <a:spLocks noGrp="1"/>
          </p:cNvSpPr>
          <p:nvPr>
            <p:ph idx="1"/>
          </p:nvPr>
        </p:nvSpPr>
        <p:spPr>
          <a:xfrm>
            <a:off x="838200" y="1447800"/>
            <a:ext cx="7467600" cy="4800600"/>
          </a:xfrm>
        </p:spPr>
        <p:txBody>
          <a:bodyPr>
            <a:normAutofit fontScale="85000" lnSpcReduction="20000"/>
          </a:bodyPr>
          <a:lstStyle/>
          <a:p>
            <a:pPr marL="68580" indent="0">
              <a:buNone/>
            </a:pPr>
            <a:r>
              <a:rPr lang="en-US" sz="3500" dirty="0" smtClean="0"/>
              <a:t>Place standard number next to each type to indicate targeted standard.</a:t>
            </a:r>
          </a:p>
          <a:p>
            <a:pPr marL="68580" indent="0">
              <a:buNone/>
            </a:pPr>
            <a:endParaRPr lang="en-US" dirty="0" smtClean="0"/>
          </a:p>
          <a:p>
            <a:pPr marL="68580" indent="0">
              <a:buNone/>
            </a:pPr>
            <a:endParaRPr lang="en-US" sz="3200" b="1" dirty="0" smtClean="0">
              <a:solidFill>
                <a:srgbClr val="C00000"/>
              </a:solidFill>
            </a:endParaRPr>
          </a:p>
          <a:p>
            <a:pPr marL="68580" indent="0">
              <a:buNone/>
            </a:pPr>
            <a:r>
              <a:rPr lang="en-US" sz="3200" b="1" dirty="0" smtClean="0">
                <a:solidFill>
                  <a:schemeClr val="tx1"/>
                </a:solidFill>
              </a:rPr>
              <a:t>Examples:</a:t>
            </a:r>
          </a:p>
          <a:p>
            <a:pPr marL="68580" indent="0">
              <a:buNone/>
            </a:pPr>
            <a:r>
              <a:rPr lang="en-US" sz="3200" b="1" dirty="0" smtClean="0">
                <a:solidFill>
                  <a:srgbClr val="C00000"/>
                </a:solidFill>
              </a:rPr>
              <a:t>  </a:t>
            </a:r>
          </a:p>
          <a:p>
            <a:pPr marL="68580" indent="0">
              <a:buNone/>
            </a:pPr>
            <a:r>
              <a:rPr lang="en-US" sz="3200" b="1" dirty="0" smtClean="0">
                <a:solidFill>
                  <a:srgbClr val="C00000"/>
                </a:solidFill>
              </a:rPr>
              <a:t>Poetry – W.3, W.10</a:t>
            </a:r>
          </a:p>
          <a:p>
            <a:pPr marL="68580" indent="0">
              <a:buNone/>
            </a:pPr>
            <a:endParaRPr lang="en-US" sz="3200" dirty="0"/>
          </a:p>
          <a:p>
            <a:pPr marL="68580" indent="0">
              <a:buNone/>
            </a:pPr>
            <a:r>
              <a:rPr lang="en-US" sz="3200" b="1" dirty="0" smtClean="0">
                <a:solidFill>
                  <a:srgbClr val="C00000"/>
                </a:solidFill>
              </a:rPr>
              <a:t>Notes – W.9, W.10</a:t>
            </a:r>
          </a:p>
          <a:p>
            <a:pPr marL="68580" indent="0">
              <a:buNone/>
            </a:pPr>
            <a:endParaRPr lang="en-US" sz="3200" dirty="0"/>
          </a:p>
          <a:p>
            <a:pPr marL="68580" indent="0">
              <a:buNone/>
            </a:pPr>
            <a:r>
              <a:rPr lang="en-US" sz="3200" b="1" dirty="0" smtClean="0">
                <a:solidFill>
                  <a:srgbClr val="C00000"/>
                </a:solidFill>
              </a:rPr>
              <a:t>Travel Brochure – W.2, W.4-6, W.7, W.10</a:t>
            </a:r>
            <a:endParaRPr lang="en-US" sz="3200" b="1" dirty="0">
              <a:solidFill>
                <a:srgbClr val="C00000"/>
              </a:solidFill>
            </a:endParaRPr>
          </a:p>
          <a:p>
            <a:pPr marL="68580" indent="0">
              <a:buNone/>
            </a:pPr>
            <a:endParaRPr lang="en-US" dirty="0"/>
          </a:p>
        </p:txBody>
      </p:sp>
      <p:sp>
        <p:nvSpPr>
          <p:cNvPr id="4" name="Slide Number Placeholder 3"/>
          <p:cNvSpPr>
            <a:spLocks noGrp="1"/>
          </p:cNvSpPr>
          <p:nvPr>
            <p:ph type="sldNum" sz="quarter" idx="12"/>
          </p:nvPr>
        </p:nvSpPr>
        <p:spPr/>
        <p:txBody>
          <a:bodyPr/>
          <a:lstStyle/>
          <a:p>
            <a:fld id="{EB788BF1-8929-A543-AE20-D6BB6422DF8A}" type="slidenum">
              <a:rPr lang="en-US" smtClean="0"/>
              <a:pPr/>
              <a:t>86</a:t>
            </a:fld>
            <a:endParaRPr lang="en-US"/>
          </a:p>
        </p:txBody>
      </p:sp>
    </p:spTree>
    <p:extLst>
      <p:ext uri="{BB962C8B-B14F-4D97-AF65-F5344CB8AC3E}">
        <p14:creationId xmlns:p14="http://schemas.microsoft.com/office/powerpoint/2010/main" val="80782936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Writing on the PARCC Assessment</a:t>
            </a:r>
            <a:endParaRPr lang="en-US" dirty="0"/>
          </a:p>
        </p:txBody>
      </p:sp>
      <p:sp>
        <p:nvSpPr>
          <p:cNvPr id="3" name="Content Placeholder 2"/>
          <p:cNvSpPr>
            <a:spLocks noGrp="1"/>
          </p:cNvSpPr>
          <p:nvPr>
            <p:ph idx="1"/>
          </p:nvPr>
        </p:nvSpPr>
        <p:spPr>
          <a:xfrm>
            <a:off x="1043492" y="2323652"/>
            <a:ext cx="7024742" cy="3772348"/>
          </a:xfrm>
        </p:spPr>
        <p:txBody>
          <a:bodyPr>
            <a:normAutofit/>
          </a:bodyPr>
          <a:lstStyle/>
          <a:p>
            <a:pPr marL="68580" indent="0">
              <a:buNone/>
            </a:pPr>
            <a:r>
              <a:rPr lang="en-US" sz="3200" dirty="0" smtClean="0"/>
              <a:t>Students will write three responses as part of the Performance Based Assessment (PBA).</a:t>
            </a:r>
          </a:p>
          <a:p>
            <a:pPr lvl="1"/>
            <a:r>
              <a:rPr lang="en-US" sz="2800" dirty="0" smtClean="0"/>
              <a:t>A literary analysis task (LAT)</a:t>
            </a:r>
          </a:p>
          <a:p>
            <a:pPr lvl="1"/>
            <a:r>
              <a:rPr lang="en-US" sz="2800" dirty="0" smtClean="0"/>
              <a:t>A narrative task (NT)</a:t>
            </a:r>
          </a:p>
          <a:p>
            <a:pPr lvl="1"/>
            <a:r>
              <a:rPr lang="en-US" sz="2800" dirty="0" smtClean="0"/>
              <a:t>A research simulation task (RST)</a:t>
            </a:r>
          </a:p>
          <a:p>
            <a:pPr marL="68580" indent="0">
              <a:buNone/>
            </a:pPr>
            <a:endParaRPr lang="en-US" dirty="0" smtClean="0"/>
          </a:p>
        </p:txBody>
      </p:sp>
      <p:sp>
        <p:nvSpPr>
          <p:cNvPr id="4" name="Slide Number Placeholder 3"/>
          <p:cNvSpPr>
            <a:spLocks noGrp="1"/>
          </p:cNvSpPr>
          <p:nvPr>
            <p:ph type="sldNum" sz="quarter" idx="12"/>
          </p:nvPr>
        </p:nvSpPr>
        <p:spPr/>
        <p:txBody>
          <a:bodyPr/>
          <a:lstStyle/>
          <a:p>
            <a:fld id="{EB788BF1-8929-A543-AE20-D6BB6422DF8A}" type="slidenum">
              <a:rPr lang="en-US" smtClean="0"/>
              <a:pPr/>
              <a:t>87</a:t>
            </a:fld>
            <a:endParaRPr lang="en-US"/>
          </a:p>
        </p:txBody>
      </p:sp>
    </p:spTree>
    <p:extLst>
      <p:ext uri="{BB962C8B-B14F-4D97-AF65-F5344CB8AC3E}">
        <p14:creationId xmlns:p14="http://schemas.microsoft.com/office/powerpoint/2010/main" val="12112063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4787" y="223264"/>
            <a:ext cx="8248618" cy="2057152"/>
          </a:xfrm>
        </p:spPr>
        <p:txBody>
          <a:bodyPr>
            <a:normAutofit fontScale="90000"/>
          </a:bodyPr>
          <a:lstStyle/>
          <a:p>
            <a:r>
              <a:rPr lang="en-US" dirty="0" smtClean="0"/>
              <a:t/>
            </a:r>
            <a:br>
              <a:rPr lang="en-US" dirty="0" smtClean="0"/>
            </a:br>
            <a:r>
              <a:rPr lang="en-US" dirty="0" smtClean="0"/>
              <a:t/>
            </a:r>
            <a:br>
              <a:rPr lang="en-US" dirty="0" smtClean="0"/>
            </a:br>
            <a:r>
              <a:rPr lang="en-US" sz="3100" dirty="0" smtClean="0"/>
              <a:t>A Great Resource for Assessing Our Standards</a:t>
            </a:r>
            <a:br>
              <a:rPr lang="en-US" sz="3100" dirty="0" smtClean="0"/>
            </a:br>
            <a:r>
              <a:rPr lang="en-US" sz="3100" dirty="0" smtClean="0"/>
              <a:t/>
            </a:r>
            <a:br>
              <a:rPr lang="en-US" sz="3100" dirty="0" smtClean="0"/>
            </a:br>
            <a:endParaRPr lang="en-US" dirty="0"/>
          </a:p>
        </p:txBody>
      </p:sp>
      <p:sp>
        <p:nvSpPr>
          <p:cNvPr id="2" name="Slide Number Placeholder 1"/>
          <p:cNvSpPr>
            <a:spLocks noGrp="1"/>
          </p:cNvSpPr>
          <p:nvPr>
            <p:ph type="sldNum" sz="quarter" idx="12"/>
          </p:nvPr>
        </p:nvSpPr>
        <p:spPr/>
        <p:txBody>
          <a:bodyPr/>
          <a:lstStyle/>
          <a:p>
            <a:r>
              <a:rPr lang="en-US" dirty="0" smtClean="0"/>
              <a:t>88</a:t>
            </a:r>
            <a:endParaRPr lang="en-US" dirty="0"/>
          </a:p>
        </p:txBody>
      </p:sp>
      <p:sp>
        <p:nvSpPr>
          <p:cNvPr id="10" name="TextBox 9"/>
          <p:cNvSpPr txBox="1"/>
          <p:nvPr/>
        </p:nvSpPr>
        <p:spPr>
          <a:xfrm>
            <a:off x="560843" y="4560788"/>
            <a:ext cx="8009613" cy="1754326"/>
          </a:xfrm>
          <a:prstGeom prst="rect">
            <a:avLst/>
          </a:prstGeom>
          <a:noFill/>
        </p:spPr>
        <p:txBody>
          <a:bodyPr wrap="square" rtlCol="0">
            <a:spAutoFit/>
          </a:bodyPr>
          <a:lstStyle/>
          <a:p>
            <a:pPr marL="342900" indent="-342900">
              <a:buAutoNum type="arabicPeriod"/>
            </a:pPr>
            <a:r>
              <a:rPr lang="en-US" dirty="0" smtClean="0"/>
              <a:t>Click on a grade level button.</a:t>
            </a:r>
          </a:p>
          <a:p>
            <a:pPr marL="342900" indent="-342900">
              <a:buAutoNum type="arabicPeriod"/>
            </a:pPr>
            <a:r>
              <a:rPr lang="en-US" dirty="0" smtClean="0"/>
              <a:t>Click on “Guidance for Literacy Task Design”(top document).</a:t>
            </a:r>
          </a:p>
          <a:p>
            <a:endParaRPr lang="en-US" dirty="0" smtClean="0"/>
          </a:p>
          <a:p>
            <a:r>
              <a:rPr lang="en-US" dirty="0" smtClean="0"/>
              <a:t>This document includes the “must haves” for designing literacy tasks that will resemble PARCC writing and are aligned to the Standards.</a:t>
            </a:r>
          </a:p>
          <a:p>
            <a:r>
              <a:rPr lang="en-US" dirty="0" smtClean="0"/>
              <a:t>    </a:t>
            </a:r>
            <a:endParaRPr lang="en-US" dirty="0"/>
          </a:p>
        </p:txBody>
      </p:sp>
      <p:pic>
        <p:nvPicPr>
          <p:cNvPr id="5" name="Content Placeholder 4"/>
          <p:cNvPicPr>
            <a:picLocks noGrp="1" noChangeAspect="1"/>
          </p:cNvPicPr>
          <p:nvPr>
            <p:ph idx="1"/>
          </p:nvPr>
        </p:nvPicPr>
        <p:blipFill>
          <a:blip r:embed="rId3"/>
          <a:stretch>
            <a:fillRect/>
          </a:stretch>
        </p:blipFill>
        <p:spPr>
          <a:xfrm>
            <a:off x="762000" y="1385945"/>
            <a:ext cx="7286527" cy="3174843"/>
          </a:xfrm>
          <a:prstGeom prst="rect">
            <a:avLst/>
          </a:prstGeom>
        </p:spPr>
      </p:pic>
      <p:sp>
        <p:nvSpPr>
          <p:cNvPr id="7" name="Donut 6"/>
          <p:cNvSpPr/>
          <p:nvPr/>
        </p:nvSpPr>
        <p:spPr>
          <a:xfrm>
            <a:off x="3048000" y="3062097"/>
            <a:ext cx="3581400" cy="381000"/>
          </a:xfrm>
          <a:prstGeom prst="don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Up Arrow 13"/>
          <p:cNvSpPr/>
          <p:nvPr/>
        </p:nvSpPr>
        <p:spPr>
          <a:xfrm rot="16200000">
            <a:off x="6077439" y="3130134"/>
            <a:ext cx="1828800" cy="1364782"/>
          </a:xfrm>
          <a:prstGeom prst="bentUpArrow">
            <a:avLst>
              <a:gd name="adj1" fmla="val 11497"/>
              <a:gd name="adj2" fmla="val 25000"/>
              <a:gd name="adj3" fmla="val 182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3791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118" y="568595"/>
            <a:ext cx="7024744" cy="457200"/>
          </a:xfrm>
        </p:spPr>
        <p:txBody>
          <a:bodyPr>
            <a:normAutofit fontScale="90000"/>
          </a:bodyPr>
          <a:lstStyle/>
          <a:p>
            <a:r>
              <a:rPr lang="en-US" dirty="0" smtClean="0"/>
              <a:t>Rubrics</a:t>
            </a:r>
            <a:endParaRPr lang="en-US" dirty="0"/>
          </a:p>
        </p:txBody>
      </p:sp>
      <p:sp>
        <p:nvSpPr>
          <p:cNvPr id="4" name="Rectangle 3"/>
          <p:cNvSpPr/>
          <p:nvPr/>
        </p:nvSpPr>
        <p:spPr>
          <a:xfrm>
            <a:off x="457200" y="1025795"/>
            <a:ext cx="8229600" cy="5632311"/>
          </a:xfrm>
          <a:prstGeom prst="rect">
            <a:avLst/>
          </a:prstGeom>
        </p:spPr>
        <p:txBody>
          <a:bodyPr wrap="square">
            <a:spAutoFit/>
          </a:bodyPr>
          <a:lstStyle/>
          <a:p>
            <a:pPr marL="365760" lvl="1" defTabSz="914400">
              <a:spcBef>
                <a:spcPct val="20000"/>
              </a:spcBef>
              <a:buClr>
                <a:srgbClr val="4F81BD"/>
              </a:buClr>
              <a:buSzPct val="76000"/>
              <a:defRPr/>
            </a:pPr>
            <a:r>
              <a:rPr lang="en-US" sz="2400" b="1" dirty="0">
                <a:solidFill>
                  <a:srgbClr val="1F497D"/>
                </a:solidFill>
              </a:rPr>
              <a:t>Grade </a:t>
            </a:r>
            <a:r>
              <a:rPr lang="en-US" sz="2400" b="1" dirty="0" smtClean="0">
                <a:solidFill>
                  <a:srgbClr val="1F497D"/>
                </a:solidFill>
              </a:rPr>
              <a:t>3</a:t>
            </a:r>
          </a:p>
          <a:p>
            <a:pPr marL="640080" lvl="1" indent="-274320" defTabSz="914400">
              <a:spcBef>
                <a:spcPct val="20000"/>
              </a:spcBef>
              <a:buClr>
                <a:srgbClr val="4F81BD"/>
              </a:buClr>
              <a:buSzPct val="76000"/>
              <a:buFont typeface="Wingdings 2" pitchFamily="18" charset="2"/>
              <a:buChar char=""/>
              <a:defRPr/>
            </a:pPr>
            <a:r>
              <a:rPr lang="en-US" dirty="0" smtClean="0">
                <a:solidFill>
                  <a:srgbClr val="1F497D"/>
                </a:solidFill>
              </a:rPr>
              <a:t>Literacy Analysis Task/Research Simulation Task Rubric</a:t>
            </a:r>
          </a:p>
          <a:p>
            <a:pPr marL="640080" lvl="1" indent="-274320" defTabSz="914400">
              <a:spcBef>
                <a:spcPct val="20000"/>
              </a:spcBef>
              <a:buClr>
                <a:srgbClr val="4F81BD"/>
              </a:buClr>
              <a:buSzPct val="76000"/>
              <a:buFont typeface="Wingdings 2" pitchFamily="18" charset="2"/>
              <a:buChar char=""/>
              <a:defRPr/>
            </a:pPr>
            <a:r>
              <a:rPr lang="en-US" dirty="0" smtClean="0">
                <a:solidFill>
                  <a:srgbClr val="1F497D"/>
                </a:solidFill>
              </a:rPr>
              <a:t>Narrative Task Rubric</a:t>
            </a:r>
            <a:endParaRPr lang="en-US" dirty="0">
              <a:solidFill>
                <a:srgbClr val="1F497D"/>
              </a:solidFill>
            </a:endParaRPr>
          </a:p>
          <a:p>
            <a:pPr marL="365760" lvl="1" defTabSz="914400">
              <a:spcBef>
                <a:spcPct val="20000"/>
              </a:spcBef>
              <a:buClr>
                <a:srgbClr val="4F81BD"/>
              </a:buClr>
              <a:buSzPct val="76000"/>
              <a:defRPr/>
            </a:pPr>
            <a:r>
              <a:rPr lang="en-US" sz="2400" b="1" dirty="0">
                <a:solidFill>
                  <a:srgbClr val="1F497D"/>
                </a:solidFill>
              </a:rPr>
              <a:t>Grades 4-5 </a:t>
            </a:r>
            <a:endParaRPr lang="en-US" sz="2400" b="1" dirty="0" smtClean="0">
              <a:solidFill>
                <a:srgbClr val="1F497D"/>
              </a:solidFill>
            </a:endParaRPr>
          </a:p>
          <a:p>
            <a:pPr marL="640080" lvl="1" indent="-274320" defTabSz="914400">
              <a:spcBef>
                <a:spcPct val="20000"/>
              </a:spcBef>
              <a:buClr>
                <a:srgbClr val="4F81BD"/>
              </a:buClr>
              <a:buSzPct val="76000"/>
              <a:buFont typeface="Wingdings 2" pitchFamily="18" charset="2"/>
              <a:buChar char=""/>
              <a:defRPr/>
            </a:pPr>
            <a:r>
              <a:rPr lang="en-US" dirty="0">
                <a:solidFill>
                  <a:srgbClr val="1F497D"/>
                </a:solidFill>
              </a:rPr>
              <a:t>Literacy Analysis Task/Research Simulation Task Rubric</a:t>
            </a:r>
          </a:p>
          <a:p>
            <a:pPr marL="640080" lvl="1" indent="-274320" defTabSz="914400">
              <a:spcBef>
                <a:spcPct val="20000"/>
              </a:spcBef>
              <a:buClr>
                <a:srgbClr val="4F81BD"/>
              </a:buClr>
              <a:buSzPct val="76000"/>
              <a:buFont typeface="Wingdings 2" pitchFamily="18" charset="2"/>
              <a:buChar char=""/>
              <a:defRPr/>
            </a:pPr>
            <a:r>
              <a:rPr lang="en-US" dirty="0">
                <a:solidFill>
                  <a:srgbClr val="1F497D"/>
                </a:solidFill>
              </a:rPr>
              <a:t>Narrative </a:t>
            </a:r>
            <a:r>
              <a:rPr lang="en-US" dirty="0" smtClean="0">
                <a:solidFill>
                  <a:srgbClr val="1F497D"/>
                </a:solidFill>
              </a:rPr>
              <a:t>Task Rubric</a:t>
            </a:r>
            <a:endParaRPr lang="en-US" sz="2400" b="1" dirty="0" smtClean="0">
              <a:solidFill>
                <a:srgbClr val="1F497D"/>
              </a:solidFill>
            </a:endParaRPr>
          </a:p>
          <a:p>
            <a:pPr marL="365760" lvl="1" defTabSz="914400">
              <a:spcBef>
                <a:spcPct val="20000"/>
              </a:spcBef>
              <a:buClr>
                <a:srgbClr val="4F81BD"/>
              </a:buClr>
              <a:buSzPct val="76000"/>
              <a:defRPr/>
            </a:pPr>
            <a:r>
              <a:rPr lang="en-US" sz="2400" b="1" dirty="0" smtClean="0">
                <a:solidFill>
                  <a:srgbClr val="1F497D"/>
                </a:solidFill>
              </a:rPr>
              <a:t>Grades 6-8 </a:t>
            </a:r>
          </a:p>
          <a:p>
            <a:pPr marL="640080" lvl="1" indent="-274320" defTabSz="914400">
              <a:spcBef>
                <a:spcPct val="20000"/>
              </a:spcBef>
              <a:buClr>
                <a:srgbClr val="4F81BD"/>
              </a:buClr>
              <a:buSzPct val="76000"/>
              <a:buFont typeface="Wingdings 2" pitchFamily="18" charset="2"/>
              <a:buChar char=""/>
              <a:defRPr/>
            </a:pPr>
            <a:r>
              <a:rPr lang="en-US" dirty="0">
                <a:solidFill>
                  <a:srgbClr val="1F497D"/>
                </a:solidFill>
              </a:rPr>
              <a:t>Literacy Analysis Task/Research Simulation Task Rubric</a:t>
            </a:r>
          </a:p>
          <a:p>
            <a:pPr marL="640080" lvl="1" indent="-274320" defTabSz="914400">
              <a:spcBef>
                <a:spcPct val="20000"/>
              </a:spcBef>
              <a:buClr>
                <a:srgbClr val="4F81BD"/>
              </a:buClr>
              <a:buSzPct val="76000"/>
              <a:buFont typeface="Wingdings 2" pitchFamily="18" charset="2"/>
              <a:buChar char=""/>
              <a:defRPr/>
            </a:pPr>
            <a:r>
              <a:rPr lang="en-US" dirty="0">
                <a:solidFill>
                  <a:srgbClr val="1F497D"/>
                </a:solidFill>
              </a:rPr>
              <a:t>Narrative </a:t>
            </a:r>
            <a:r>
              <a:rPr lang="en-US" dirty="0" smtClean="0">
                <a:solidFill>
                  <a:srgbClr val="1F497D"/>
                </a:solidFill>
              </a:rPr>
              <a:t>Task Rubric</a:t>
            </a:r>
          </a:p>
          <a:p>
            <a:pPr marL="365760" lvl="1" defTabSz="914400">
              <a:spcBef>
                <a:spcPct val="20000"/>
              </a:spcBef>
              <a:buClr>
                <a:srgbClr val="4F81BD"/>
              </a:buClr>
              <a:buSzPct val="76000"/>
              <a:defRPr/>
            </a:pPr>
            <a:r>
              <a:rPr lang="en-US" sz="2400" b="1" dirty="0" smtClean="0">
                <a:solidFill>
                  <a:srgbClr val="1F497D"/>
                </a:solidFill>
              </a:rPr>
              <a:t>Grades 9-12</a:t>
            </a:r>
          </a:p>
          <a:p>
            <a:pPr marL="365760" lvl="1" defTabSz="914400">
              <a:spcBef>
                <a:spcPct val="20000"/>
              </a:spcBef>
              <a:buClr>
                <a:srgbClr val="4F81BD"/>
              </a:buClr>
              <a:buSzPct val="76000"/>
              <a:defRPr/>
            </a:pPr>
            <a:r>
              <a:rPr lang="en-US" sz="2000" dirty="0" smtClean="0">
                <a:solidFill>
                  <a:srgbClr val="1F497D"/>
                </a:solidFill>
              </a:rPr>
              <a:t>The SAT Rubric is located on the 11</a:t>
            </a:r>
            <a:r>
              <a:rPr lang="en-US" sz="2000" baseline="30000" dirty="0" smtClean="0">
                <a:solidFill>
                  <a:srgbClr val="1F497D"/>
                </a:solidFill>
              </a:rPr>
              <a:t>th</a:t>
            </a:r>
            <a:r>
              <a:rPr lang="en-US" sz="2000" dirty="0" smtClean="0">
                <a:solidFill>
                  <a:srgbClr val="1F497D"/>
                </a:solidFill>
              </a:rPr>
              <a:t> Grade Page.</a:t>
            </a:r>
            <a:endParaRPr lang="en-US" sz="2400" dirty="0" smtClean="0">
              <a:solidFill>
                <a:srgbClr val="1F497D"/>
              </a:solidFill>
            </a:endParaRPr>
          </a:p>
          <a:p>
            <a:pPr marL="68580" lvl="0" defTabSz="914400">
              <a:spcBef>
                <a:spcPct val="20000"/>
              </a:spcBef>
              <a:buClr>
                <a:srgbClr val="4F81BD"/>
              </a:buClr>
              <a:buSzPct val="76000"/>
            </a:pPr>
            <a:endParaRPr lang="en-US" sz="1100" dirty="0" smtClean="0">
              <a:solidFill>
                <a:srgbClr val="1F497D"/>
              </a:solidFill>
            </a:endParaRPr>
          </a:p>
          <a:p>
            <a:pPr marL="68580" lvl="0" defTabSz="914400">
              <a:spcBef>
                <a:spcPct val="20000"/>
              </a:spcBef>
              <a:buClr>
                <a:srgbClr val="4F81BD"/>
              </a:buClr>
              <a:buSzPct val="76000"/>
            </a:pPr>
            <a:r>
              <a:rPr lang="en-US" sz="1600" dirty="0" smtClean="0">
                <a:solidFill>
                  <a:srgbClr val="1F497D"/>
                </a:solidFill>
              </a:rPr>
              <a:t>All </a:t>
            </a:r>
            <a:r>
              <a:rPr lang="en-US" sz="1600" dirty="0">
                <a:solidFill>
                  <a:srgbClr val="1F497D"/>
                </a:solidFill>
              </a:rPr>
              <a:t>rubrics can be found </a:t>
            </a:r>
            <a:r>
              <a:rPr lang="en-US" sz="1600" dirty="0" smtClean="0">
                <a:solidFill>
                  <a:srgbClr val="1F497D"/>
                </a:solidFill>
              </a:rPr>
              <a:t>on:</a:t>
            </a:r>
            <a:r>
              <a:rPr lang="en-US" sz="1600" dirty="0">
                <a:solidFill>
                  <a:srgbClr val="1F497D"/>
                </a:solidFill>
              </a:rPr>
              <a:t> </a:t>
            </a:r>
            <a:r>
              <a:rPr lang="en-US" sz="1600" dirty="0" smtClean="0">
                <a:solidFill>
                  <a:srgbClr val="1F497D"/>
                </a:solidFill>
              </a:rPr>
              <a:t> </a:t>
            </a:r>
            <a:r>
              <a:rPr lang="en-US" sz="1600" dirty="0" smtClean="0">
                <a:solidFill>
                  <a:srgbClr val="1F497D"/>
                </a:solidFill>
                <a:hlinkClick r:id="rId3"/>
              </a:rPr>
              <a:t>www.illinoisliteracyinaction.org</a:t>
            </a:r>
            <a:endParaRPr lang="en-US" sz="1600" dirty="0" smtClean="0">
              <a:solidFill>
                <a:srgbClr val="1F497D"/>
              </a:solidFill>
            </a:endParaRPr>
          </a:p>
          <a:p>
            <a:pPr marL="354330" lvl="0" indent="-285750" defTabSz="914400">
              <a:spcBef>
                <a:spcPct val="20000"/>
              </a:spcBef>
              <a:buClr>
                <a:srgbClr val="4F81BD"/>
              </a:buClr>
              <a:buSzPct val="76000"/>
              <a:buFont typeface="Arial" panose="020B0604020202020204" pitchFamily="34" charset="0"/>
              <a:buChar char="•"/>
            </a:pPr>
            <a:r>
              <a:rPr lang="en-US" sz="1600" dirty="0" smtClean="0">
                <a:solidFill>
                  <a:srgbClr val="1F497D"/>
                </a:solidFill>
              </a:rPr>
              <a:t>Select a grade level button on the home page.</a:t>
            </a:r>
          </a:p>
          <a:p>
            <a:pPr marL="354330" lvl="0" indent="-285750" defTabSz="914400">
              <a:spcBef>
                <a:spcPct val="20000"/>
              </a:spcBef>
              <a:buClr>
                <a:srgbClr val="4F81BD"/>
              </a:buClr>
              <a:buSzPct val="76000"/>
              <a:buFont typeface="Arial" panose="020B0604020202020204" pitchFamily="34" charset="0"/>
              <a:buChar char="•"/>
            </a:pPr>
            <a:r>
              <a:rPr lang="en-US" sz="1600" dirty="0" smtClean="0">
                <a:solidFill>
                  <a:srgbClr val="1F497D"/>
                </a:solidFill>
              </a:rPr>
              <a:t>Choose the writing button.</a:t>
            </a:r>
          </a:p>
          <a:p>
            <a:pPr marL="354330" lvl="0" indent="-285750" defTabSz="914400">
              <a:spcBef>
                <a:spcPct val="20000"/>
              </a:spcBef>
              <a:buClr>
                <a:srgbClr val="4F81BD"/>
              </a:buClr>
              <a:buSzPct val="76000"/>
              <a:buFont typeface="Arial" panose="020B0604020202020204" pitchFamily="34" charset="0"/>
              <a:buChar char="•"/>
            </a:pPr>
            <a:r>
              <a:rPr lang="en-US" sz="1600" dirty="0" smtClean="0">
                <a:solidFill>
                  <a:srgbClr val="1F497D"/>
                </a:solidFill>
              </a:rPr>
              <a:t>Scroll halfway down the page and select PARCC/SAT and/or Rubrics.</a:t>
            </a:r>
          </a:p>
        </p:txBody>
      </p:sp>
      <p:sp>
        <p:nvSpPr>
          <p:cNvPr id="3" name="Slide Number Placeholder 2"/>
          <p:cNvSpPr>
            <a:spLocks noGrp="1"/>
          </p:cNvSpPr>
          <p:nvPr>
            <p:ph type="sldNum" sz="quarter" idx="12"/>
          </p:nvPr>
        </p:nvSpPr>
        <p:spPr/>
        <p:txBody>
          <a:bodyPr/>
          <a:lstStyle/>
          <a:p>
            <a:fld id="{EB788BF1-8929-A543-AE20-D6BB6422DF8A}" type="slidenum">
              <a:rPr lang="en-US" smtClean="0"/>
              <a:pPr/>
              <a:t>89</a:t>
            </a:fld>
            <a:endParaRPr lang="en-US"/>
          </a:p>
        </p:txBody>
      </p:sp>
    </p:spTree>
    <p:extLst>
      <p:ext uri="{BB962C8B-B14F-4D97-AF65-F5344CB8AC3E}">
        <p14:creationId xmlns:p14="http://schemas.microsoft.com/office/powerpoint/2010/main" val="2149408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534296" y="589616"/>
            <a:ext cx="8229600" cy="1299618"/>
          </a:xfrm>
        </p:spPr>
        <p:txBody>
          <a:bodyPr>
            <a:normAutofit/>
          </a:bodyPr>
          <a:lstStyle/>
          <a:p>
            <a:r>
              <a:rPr lang="en-US" altLang="en-US" dirty="0" smtClean="0">
                <a:hlinkClick r:id="rId3"/>
              </a:rPr>
              <a:t>www.illinoisliteracyinaction.org</a:t>
            </a:r>
            <a:endParaRPr lang="en-US" altLang="en-US" dirty="0" smtClean="0"/>
          </a:p>
        </p:txBody>
      </p:sp>
      <p:sp>
        <p:nvSpPr>
          <p:cNvPr id="20483" name="Content Placeholder 2"/>
          <p:cNvSpPr>
            <a:spLocks noGrp="1"/>
          </p:cNvSpPr>
          <p:nvPr>
            <p:ph idx="1"/>
          </p:nvPr>
        </p:nvSpPr>
        <p:spPr>
          <a:xfrm>
            <a:off x="457200" y="1143000"/>
            <a:ext cx="8001000" cy="5105400"/>
          </a:xfrm>
        </p:spPr>
        <p:txBody>
          <a:bodyPr/>
          <a:lstStyle/>
          <a:p>
            <a:pPr marL="0" indent="0">
              <a:buFont typeface="Arial" charset="0"/>
              <a:buNone/>
              <a:defRPr/>
            </a:pPr>
            <a:endParaRPr lang="en-US" sz="2400" dirty="0" smtClean="0"/>
          </a:p>
          <a:p>
            <a:pPr marL="0" indent="0">
              <a:buFont typeface="Arial" charset="0"/>
              <a:buNone/>
              <a:defRPr/>
            </a:pPr>
            <a:endParaRPr lang="en-US" dirty="0"/>
          </a:p>
          <a:p>
            <a:pPr marL="0" indent="0">
              <a:buNone/>
              <a:defRPr/>
            </a:pPr>
            <a:endParaRPr lang="en-US" altLang="en-US" dirty="0" smtClean="0"/>
          </a:p>
        </p:txBody>
      </p:sp>
      <p:sp>
        <p:nvSpPr>
          <p:cNvPr id="4" name="Slide Number Placeholder 3"/>
          <p:cNvSpPr>
            <a:spLocks noGrp="1"/>
          </p:cNvSpPr>
          <p:nvPr>
            <p:ph type="sldNum" sz="quarter" idx="12"/>
          </p:nvPr>
        </p:nvSpPr>
        <p:spPr/>
        <p:txBody>
          <a:bodyPr/>
          <a:lstStyle/>
          <a:p>
            <a:fld id="{EB788BF1-8929-A543-AE20-D6BB6422DF8A}" type="slidenum">
              <a:rPr lang="en-US" smtClean="0"/>
              <a:pPr/>
              <a:t>9</a:t>
            </a:fld>
            <a:endParaRPr lang="en-US"/>
          </a:p>
        </p:txBody>
      </p:sp>
      <p:pic>
        <p:nvPicPr>
          <p:cNvPr id="2" name="Picture 1"/>
          <p:cNvPicPr>
            <a:picLocks noChangeAspect="1"/>
          </p:cNvPicPr>
          <p:nvPr/>
        </p:nvPicPr>
        <p:blipFill>
          <a:blip r:embed="rId4"/>
          <a:stretch>
            <a:fillRect/>
          </a:stretch>
        </p:blipFill>
        <p:spPr>
          <a:xfrm>
            <a:off x="688614" y="2424225"/>
            <a:ext cx="7538172" cy="3505200"/>
          </a:xfrm>
          <a:prstGeom prst="rect">
            <a:avLst/>
          </a:prstGeom>
        </p:spPr>
      </p:pic>
    </p:spTree>
    <p:extLst>
      <p:ext uri="{BB962C8B-B14F-4D97-AF65-F5344CB8AC3E}">
        <p14:creationId xmlns:p14="http://schemas.microsoft.com/office/powerpoint/2010/main" val="33857945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323652"/>
            <a:ext cx="6777317" cy="4077148"/>
          </a:xfrm>
        </p:spPr>
        <p:txBody>
          <a:bodyPr>
            <a:normAutofit/>
          </a:bodyPr>
          <a:lstStyle/>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pPr marL="68580" indent="0">
              <a:buNone/>
            </a:pPr>
            <a:endParaRPr lang="en-US" dirty="0" smtClean="0">
              <a:hlinkClick r:id="rId3"/>
            </a:endParaRPr>
          </a:p>
        </p:txBody>
      </p:sp>
      <p:sp>
        <p:nvSpPr>
          <p:cNvPr id="5" name="Rectangle 4"/>
          <p:cNvSpPr/>
          <p:nvPr/>
        </p:nvSpPr>
        <p:spPr>
          <a:xfrm>
            <a:off x="1043492" y="1676400"/>
            <a:ext cx="2233108" cy="28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A</a:t>
            </a:r>
          </a:p>
          <a:p>
            <a:pPr algn="ctr"/>
            <a:r>
              <a:rPr lang="en-US" sz="2800" b="1" dirty="0" smtClean="0">
                <a:solidFill>
                  <a:schemeClr val="tx1"/>
                </a:solidFill>
              </a:rPr>
              <a:t>Literary Analysis</a:t>
            </a:r>
            <a:endParaRPr lang="en-US" sz="2800" b="1" dirty="0">
              <a:solidFill>
                <a:schemeClr val="tx1"/>
              </a:solidFill>
            </a:endParaRPr>
          </a:p>
        </p:txBody>
      </p:sp>
      <p:sp>
        <p:nvSpPr>
          <p:cNvPr id="6" name="Rectangle 5"/>
          <p:cNvSpPr/>
          <p:nvPr/>
        </p:nvSpPr>
        <p:spPr>
          <a:xfrm>
            <a:off x="3612776" y="1676400"/>
            <a:ext cx="1981199" cy="28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B</a:t>
            </a:r>
          </a:p>
          <a:p>
            <a:pPr algn="ctr"/>
            <a:r>
              <a:rPr lang="en-US" sz="2800" b="1" dirty="0" smtClean="0">
                <a:solidFill>
                  <a:schemeClr val="tx1"/>
                </a:solidFill>
              </a:rPr>
              <a:t>Narrative Task</a:t>
            </a:r>
            <a:endParaRPr lang="en-US" sz="2800" b="1" dirty="0">
              <a:solidFill>
                <a:schemeClr val="tx1"/>
              </a:solidFill>
            </a:endParaRPr>
          </a:p>
        </p:txBody>
      </p:sp>
      <p:sp>
        <p:nvSpPr>
          <p:cNvPr id="7" name="Rectangle 6"/>
          <p:cNvSpPr/>
          <p:nvPr/>
        </p:nvSpPr>
        <p:spPr>
          <a:xfrm>
            <a:off x="5925672" y="1676400"/>
            <a:ext cx="2115668" cy="28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rPr>
              <a:t>C</a:t>
            </a:r>
          </a:p>
          <a:p>
            <a:pPr algn="ctr"/>
            <a:r>
              <a:rPr lang="en-US" sz="2800" b="1" dirty="0" smtClean="0">
                <a:solidFill>
                  <a:schemeClr val="tx1"/>
                </a:solidFill>
              </a:rPr>
              <a:t>Research Simulation</a:t>
            </a:r>
            <a:endParaRPr lang="en-US" sz="2800" b="1" dirty="0">
              <a:solidFill>
                <a:schemeClr val="tx1"/>
              </a:solidFill>
            </a:endParaRPr>
          </a:p>
        </p:txBody>
      </p:sp>
      <p:sp>
        <p:nvSpPr>
          <p:cNvPr id="4" name="Slide Number Placeholder 3"/>
          <p:cNvSpPr>
            <a:spLocks noGrp="1"/>
          </p:cNvSpPr>
          <p:nvPr>
            <p:ph type="sldNum" sz="quarter" idx="12"/>
          </p:nvPr>
        </p:nvSpPr>
        <p:spPr/>
        <p:txBody>
          <a:bodyPr/>
          <a:lstStyle/>
          <a:p>
            <a:fld id="{EB788BF1-8929-A543-AE20-D6BB6422DF8A}" type="slidenum">
              <a:rPr lang="en-US" smtClean="0"/>
              <a:pPr/>
              <a:t>90</a:t>
            </a:fld>
            <a:endParaRPr lang="en-US"/>
          </a:p>
        </p:txBody>
      </p:sp>
    </p:spTree>
    <p:extLst>
      <p:ext uri="{BB962C8B-B14F-4D97-AF65-F5344CB8AC3E}">
        <p14:creationId xmlns:p14="http://schemas.microsoft.com/office/powerpoint/2010/main" val="21646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1715536"/>
          </a:xfrm>
        </p:spPr>
        <p:txBody>
          <a:bodyPr>
            <a:normAutofit fontScale="90000"/>
          </a:bodyPr>
          <a:lstStyle/>
          <a:p>
            <a:r>
              <a:rPr lang="en-US" dirty="0" smtClean="0"/>
              <a:t>Step #3</a:t>
            </a:r>
            <a:br>
              <a:rPr lang="en-US" dirty="0" smtClean="0"/>
            </a:br>
            <a:r>
              <a:rPr lang="en-US" sz="3100" dirty="0" smtClean="0"/>
              <a:t>Next to each writing task, place an A,B or C to indicate PARCC </a:t>
            </a:r>
            <a:r>
              <a:rPr lang="en-US" sz="3100" dirty="0"/>
              <a:t>t</a:t>
            </a:r>
            <a:r>
              <a:rPr lang="en-US" sz="3100" dirty="0" smtClean="0"/>
              <a:t>ask preparation.</a:t>
            </a:r>
            <a:endParaRPr lang="en-US" sz="3100"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5000" y="2949238"/>
            <a:ext cx="2667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ctr_krhodus\AppData\Local\Microsoft\Windows\Temporary Internet Files\Content.IE5\3NPTPUU6\MC90043482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995929"/>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653825">
            <a:off x="5829185" y="4360524"/>
            <a:ext cx="838200" cy="6858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a:t>
            </a:r>
            <a:endParaRPr lang="en-US" sz="4400" dirty="0">
              <a:solidFill>
                <a:schemeClr val="tx1"/>
              </a:solidFill>
            </a:endParaRPr>
          </a:p>
        </p:txBody>
      </p:sp>
      <p:sp>
        <p:nvSpPr>
          <p:cNvPr id="3" name="Slide Number Placeholder 2"/>
          <p:cNvSpPr>
            <a:spLocks noGrp="1"/>
          </p:cNvSpPr>
          <p:nvPr>
            <p:ph type="sldNum" sz="quarter" idx="12"/>
          </p:nvPr>
        </p:nvSpPr>
        <p:spPr/>
        <p:txBody>
          <a:bodyPr/>
          <a:lstStyle/>
          <a:p>
            <a:fld id="{EB788BF1-8929-A543-AE20-D6BB6422DF8A}" type="slidenum">
              <a:rPr lang="en-US" smtClean="0"/>
              <a:pPr/>
              <a:t>91</a:t>
            </a:fld>
            <a:endParaRPr lang="en-US"/>
          </a:p>
        </p:txBody>
      </p:sp>
    </p:spTree>
    <p:extLst>
      <p:ext uri="{BB962C8B-B14F-4D97-AF65-F5344CB8AC3E}">
        <p14:creationId xmlns:p14="http://schemas.microsoft.com/office/powerpoint/2010/main" val="22740418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65060"/>
            <a:ext cx="7772400" cy="3734719"/>
          </a:xfrm>
        </p:spPr>
        <p:txBody>
          <a:bodyPr>
            <a:normAutofit fontScale="90000"/>
          </a:bodyPr>
          <a:lstStyle/>
          <a:p>
            <a:r>
              <a:rPr lang="en-US" dirty="0" smtClean="0"/>
              <a:t>Step #4</a:t>
            </a:r>
            <a:br>
              <a:rPr lang="en-US" dirty="0" smtClean="0"/>
            </a:br>
            <a:r>
              <a:rPr lang="en-US" dirty="0" smtClean="0"/>
              <a:t>Discuss in group:</a:t>
            </a:r>
            <a:br>
              <a:rPr lang="en-US" dirty="0" smtClean="0"/>
            </a:br>
            <a:r>
              <a:rPr lang="en-US" dirty="0" smtClean="0"/>
              <a:t/>
            </a:r>
            <a:br>
              <a:rPr lang="en-US" dirty="0" smtClean="0"/>
            </a:br>
            <a:r>
              <a:rPr lang="en-US" dirty="0" smtClean="0"/>
              <a:t>1. Are all my classroom tasks  </a:t>
            </a:r>
            <a:br>
              <a:rPr lang="en-US" dirty="0" smtClean="0"/>
            </a:br>
            <a:r>
              <a:rPr lang="en-US" dirty="0"/>
              <a:t> </a:t>
            </a:r>
            <a:r>
              <a:rPr lang="en-US" dirty="0" smtClean="0"/>
              <a:t>   meeting the standards? </a:t>
            </a:r>
            <a:br>
              <a:rPr lang="en-US" dirty="0" smtClean="0"/>
            </a:br>
            <a:r>
              <a:rPr lang="en-US" dirty="0" smtClean="0"/>
              <a:t>2. Which ones may need more </a:t>
            </a:r>
            <a:br>
              <a:rPr lang="en-US" dirty="0" smtClean="0"/>
            </a:br>
            <a:r>
              <a:rPr lang="en-US" dirty="0"/>
              <a:t> </a:t>
            </a:r>
            <a:r>
              <a:rPr lang="en-US" dirty="0" smtClean="0"/>
              <a:t>   attention?</a:t>
            </a:r>
            <a:br>
              <a:rPr lang="en-US" dirty="0" smtClean="0"/>
            </a:br>
            <a:r>
              <a:rPr lang="en-US" dirty="0" smtClean="0"/>
              <a:t>3. How might I better align my    </a:t>
            </a:r>
            <a:br>
              <a:rPr lang="en-US" dirty="0" smtClean="0"/>
            </a:br>
            <a:r>
              <a:rPr lang="en-US" dirty="0"/>
              <a:t> </a:t>
            </a:r>
            <a:r>
              <a:rPr lang="en-US" dirty="0" smtClean="0"/>
              <a:t>   classroom tasks?</a:t>
            </a:r>
            <a:endParaRPr lang="en-US" sz="3100"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73462" y="4610744"/>
            <a:ext cx="1295400" cy="166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7073462" y="5062501"/>
            <a:ext cx="762000" cy="762000"/>
            <a:chOff x="5473187" y="5114195"/>
            <a:chExt cx="762000" cy="762000"/>
          </a:xfrm>
        </p:grpSpPr>
        <p:pic>
          <p:nvPicPr>
            <p:cNvPr id="3074" name="Picture 2" descr="C:\Users\ctr_krhodus\AppData\Local\Microsoft\Windows\Temporary Internet Files\Content.IE5\3NPTPUU6\MC90043482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187" y="511419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653825">
              <a:off x="5644637" y="5272051"/>
              <a:ext cx="419100" cy="3429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chemeClr val="tx1"/>
                  </a:solidFill>
                </a:rPr>
                <a:t>A</a:t>
              </a:r>
              <a:endParaRPr lang="en-US" sz="4400" dirty="0">
                <a:solidFill>
                  <a:schemeClr val="tx1"/>
                </a:solidFill>
              </a:endParaRPr>
            </a:p>
          </p:txBody>
        </p:sp>
      </p:grpSp>
      <p:sp>
        <p:nvSpPr>
          <p:cNvPr id="6" name="Slide Number Placeholder 5"/>
          <p:cNvSpPr>
            <a:spLocks noGrp="1"/>
          </p:cNvSpPr>
          <p:nvPr>
            <p:ph type="sldNum" sz="quarter" idx="12"/>
          </p:nvPr>
        </p:nvSpPr>
        <p:spPr/>
        <p:txBody>
          <a:bodyPr/>
          <a:lstStyle/>
          <a:p>
            <a:fld id="{EB788BF1-8929-A543-AE20-D6BB6422DF8A}" type="slidenum">
              <a:rPr lang="en-US" smtClean="0"/>
              <a:pPr/>
              <a:t>92</a:t>
            </a:fld>
            <a:endParaRPr lang="en-US"/>
          </a:p>
        </p:txBody>
      </p:sp>
    </p:spTree>
    <p:extLst>
      <p:ext uri="{BB962C8B-B14F-4D97-AF65-F5344CB8AC3E}">
        <p14:creationId xmlns:p14="http://schemas.microsoft.com/office/powerpoint/2010/main" val="37932577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589616"/>
            <a:ext cx="8001000" cy="5734984"/>
          </a:xfrm>
        </p:spPr>
        <p:txBody>
          <a:bodyPr>
            <a:normAutofit/>
          </a:bodyPr>
          <a:lstStyle/>
          <a:p>
            <a:pPr marL="68580" indent="0">
              <a:buNone/>
            </a:pPr>
            <a:r>
              <a:rPr lang="en-US" sz="2800" dirty="0" smtClean="0"/>
              <a:t>A Closer Look:  </a:t>
            </a:r>
          </a:p>
          <a:p>
            <a:pPr marL="68580" indent="0">
              <a:buNone/>
            </a:pPr>
            <a:r>
              <a:rPr lang="en-US" sz="2800" dirty="0" smtClean="0"/>
              <a:t>Guidance for Literacy Task Design</a:t>
            </a:r>
            <a:r>
              <a:rPr lang="en-US" sz="2800" dirty="0" smtClean="0">
                <a:hlinkClick r:id="rId3"/>
              </a:rPr>
              <a:t> </a:t>
            </a:r>
            <a:endParaRPr lang="en-US" sz="2800" dirty="0" smtClean="0"/>
          </a:p>
          <a:p>
            <a:pPr marL="365760" lvl="1" indent="0">
              <a:buNone/>
            </a:pPr>
            <a:r>
              <a:rPr lang="en-US" sz="2400" b="1" dirty="0" smtClean="0"/>
              <a:t>Where to find:</a:t>
            </a:r>
          </a:p>
          <a:p>
            <a:pPr lvl="1"/>
            <a:r>
              <a:rPr lang="en-US" sz="2400" dirty="0" smtClean="0"/>
              <a:t>Click on a grade level on the home page.</a:t>
            </a:r>
          </a:p>
          <a:p>
            <a:pPr lvl="1"/>
            <a:r>
              <a:rPr lang="en-US" sz="2400" dirty="0" smtClean="0"/>
              <a:t>It is at the top of the each grade level home page.</a:t>
            </a:r>
          </a:p>
          <a:p>
            <a:pPr marL="365760" lvl="1" indent="0">
              <a:buNone/>
            </a:pPr>
            <a:endParaRPr lang="en-US" sz="2400" dirty="0"/>
          </a:p>
          <a:p>
            <a:pPr marL="365760" lvl="1" indent="0">
              <a:buNone/>
            </a:pPr>
            <a:r>
              <a:rPr lang="en-US" sz="2400" b="1" dirty="0" smtClean="0"/>
              <a:t>Purpose:</a:t>
            </a:r>
          </a:p>
          <a:p>
            <a:pPr marL="365760" lvl="1" indent="0">
              <a:buNone/>
            </a:pPr>
            <a:r>
              <a:rPr lang="en-US" sz="2400" dirty="0"/>
              <a:t>Provides example tasks and resources and necessary components of literacy tasks.</a:t>
            </a:r>
          </a:p>
          <a:p>
            <a:pPr marL="365760" lvl="1" indent="0">
              <a:buNone/>
            </a:pPr>
            <a:endParaRPr lang="en-US" sz="2400" dirty="0" smtClean="0"/>
          </a:p>
          <a:p>
            <a:pPr marL="365760" lvl="1" indent="0">
              <a:buNone/>
            </a:pPr>
            <a:r>
              <a:rPr lang="en-US" sz="2400" dirty="0" smtClean="0"/>
              <a:t>Outlines the types of writing required for the Illinois Learning Standards and PARCC/SAT.</a:t>
            </a:r>
          </a:p>
          <a:p>
            <a:pPr marL="365760" lvl="1" indent="0">
              <a:buNone/>
            </a:pPr>
            <a:endParaRPr lang="en-US" sz="1200" dirty="0"/>
          </a:p>
          <a:p>
            <a:pPr lvl="1"/>
            <a:endParaRPr lang="en-US" dirty="0"/>
          </a:p>
        </p:txBody>
      </p:sp>
      <p:sp>
        <p:nvSpPr>
          <p:cNvPr id="2" name="Slide Number Placeholder 1"/>
          <p:cNvSpPr>
            <a:spLocks noGrp="1"/>
          </p:cNvSpPr>
          <p:nvPr>
            <p:ph type="sldNum" sz="quarter" idx="12"/>
          </p:nvPr>
        </p:nvSpPr>
        <p:spPr/>
        <p:txBody>
          <a:bodyPr/>
          <a:lstStyle/>
          <a:p>
            <a:fld id="{EB788BF1-8929-A543-AE20-D6BB6422DF8A}" type="slidenum">
              <a:rPr lang="en-US" smtClean="0"/>
              <a:pPr/>
              <a:t>93</a:t>
            </a:fld>
            <a:endParaRPr lang="en-US"/>
          </a:p>
        </p:txBody>
      </p:sp>
    </p:spTree>
    <p:extLst>
      <p:ext uri="{BB962C8B-B14F-4D97-AF65-F5344CB8AC3E}">
        <p14:creationId xmlns:p14="http://schemas.microsoft.com/office/powerpoint/2010/main" val="25270229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900" y="1104900"/>
            <a:ext cx="7024744" cy="685800"/>
          </a:xfrm>
        </p:spPr>
        <p:txBody>
          <a:bodyPr>
            <a:normAutofit fontScale="90000"/>
          </a:bodyPr>
          <a:lstStyle/>
          <a:p>
            <a:pPr algn="ctr"/>
            <a:r>
              <a:rPr lang="en-US" i="1" dirty="0" smtClean="0">
                <a:solidFill>
                  <a:srgbClr val="C00000"/>
                </a:solidFill>
              </a:rPr>
              <a:t/>
            </a:r>
            <a:br>
              <a:rPr lang="en-US" i="1" dirty="0" smtClean="0">
                <a:solidFill>
                  <a:srgbClr val="C00000"/>
                </a:solidFill>
              </a:rPr>
            </a:br>
            <a:r>
              <a:rPr lang="en-US" i="1" dirty="0" smtClean="0">
                <a:solidFill>
                  <a:schemeClr val="tx2">
                    <a:lumMod val="60000"/>
                    <a:lumOff val="40000"/>
                  </a:schemeClr>
                </a:solidFill>
              </a:rPr>
              <a:t>Did </a:t>
            </a:r>
            <a:r>
              <a:rPr lang="en-US" i="1" dirty="0">
                <a:solidFill>
                  <a:schemeClr val="tx2">
                    <a:lumMod val="60000"/>
                    <a:lumOff val="40000"/>
                  </a:schemeClr>
                </a:solidFill>
              </a:rPr>
              <a:t>You Know</a:t>
            </a:r>
            <a:r>
              <a:rPr lang="en-US" i="1" dirty="0" smtClean="0">
                <a:solidFill>
                  <a:schemeClr val="tx2">
                    <a:lumMod val="60000"/>
                    <a:lumOff val="40000"/>
                  </a:schemeClr>
                </a:solidFill>
              </a:rPr>
              <a:t>?</a:t>
            </a:r>
            <a:r>
              <a:rPr lang="en-US" i="1" dirty="0">
                <a:solidFill>
                  <a:schemeClr val="tx2">
                    <a:lumMod val="60000"/>
                    <a:lumOff val="40000"/>
                  </a:schemeClr>
                </a:solidFill>
              </a:rPr>
              <a:t/>
            </a:r>
            <a:br>
              <a:rPr lang="en-US" i="1" dirty="0">
                <a:solidFill>
                  <a:schemeClr val="tx2">
                    <a:lumMod val="60000"/>
                    <a:lumOff val="40000"/>
                  </a:schemeClr>
                </a:solidFill>
              </a:rPr>
            </a:br>
            <a:endParaRPr lang="en-US" dirty="0">
              <a:solidFill>
                <a:schemeClr val="tx2">
                  <a:lumMod val="60000"/>
                  <a:lumOff val="40000"/>
                </a:schemeClr>
              </a:solidFill>
            </a:endParaRPr>
          </a:p>
        </p:txBody>
      </p:sp>
      <p:sp>
        <p:nvSpPr>
          <p:cNvPr id="3" name="Content Placeholder 2"/>
          <p:cNvSpPr>
            <a:spLocks noGrp="1"/>
          </p:cNvSpPr>
          <p:nvPr>
            <p:ph sz="quarter" idx="13"/>
          </p:nvPr>
        </p:nvSpPr>
        <p:spPr>
          <a:xfrm>
            <a:off x="762000" y="1524000"/>
            <a:ext cx="4495800" cy="4876800"/>
          </a:xfrm>
        </p:spPr>
        <p:txBody>
          <a:bodyPr>
            <a:normAutofit lnSpcReduction="10000"/>
          </a:bodyPr>
          <a:lstStyle/>
          <a:p>
            <a:pPr marL="0" indent="0">
              <a:buNone/>
            </a:pPr>
            <a:r>
              <a:rPr lang="en-US" i="1" dirty="0" smtClean="0">
                <a:solidFill>
                  <a:srgbClr val="C00000"/>
                </a:solidFill>
              </a:rPr>
              <a:t>When </a:t>
            </a:r>
            <a:r>
              <a:rPr lang="en-US" i="1" dirty="0">
                <a:solidFill>
                  <a:srgbClr val="C00000"/>
                </a:solidFill>
              </a:rPr>
              <a:t>students write about the texts they read, </a:t>
            </a:r>
            <a:r>
              <a:rPr lang="en-US" b="1" i="1" dirty="0">
                <a:solidFill>
                  <a:srgbClr val="C00000"/>
                </a:solidFill>
                <a:effectLst>
                  <a:outerShdw blurRad="38100" dist="38100" dir="2700000" algn="tl">
                    <a:srgbClr val="000000">
                      <a:alpha val="43137"/>
                    </a:srgbClr>
                  </a:outerShdw>
                </a:effectLst>
              </a:rPr>
              <a:t>their reading and writing improve.</a:t>
            </a:r>
          </a:p>
          <a:p>
            <a:pPr marL="0" indent="0">
              <a:buNone/>
            </a:pPr>
            <a:endParaRPr lang="en-US" i="1" dirty="0"/>
          </a:p>
          <a:p>
            <a:pPr marL="0" indent="0">
              <a:buNone/>
            </a:pPr>
            <a:r>
              <a:rPr lang="en-US" i="1" dirty="0">
                <a:solidFill>
                  <a:srgbClr val="C00000"/>
                </a:solidFill>
              </a:rPr>
              <a:t>When students learn and engage in the writing process behind creating texts, </a:t>
            </a:r>
            <a:r>
              <a:rPr lang="en-US" b="1" i="1" dirty="0">
                <a:solidFill>
                  <a:srgbClr val="C00000"/>
                </a:solidFill>
                <a:effectLst>
                  <a:outerShdw blurRad="38100" dist="38100" dir="2700000" algn="tl">
                    <a:srgbClr val="000000">
                      <a:alpha val="43137"/>
                    </a:srgbClr>
                  </a:outerShdw>
                </a:effectLst>
              </a:rPr>
              <a:t>their reading and writing improve</a:t>
            </a:r>
            <a:r>
              <a:rPr lang="en-US" b="1" i="1" dirty="0">
                <a:solidFill>
                  <a:schemeClr val="bg1">
                    <a:lumMod val="50000"/>
                  </a:schemeClr>
                </a:solidFill>
                <a:effectLst>
                  <a:outerShdw blurRad="38100" dist="38100" dir="2700000" algn="tl">
                    <a:srgbClr val="000000">
                      <a:alpha val="43137"/>
                    </a:srgbClr>
                  </a:outerShdw>
                </a:effectLst>
              </a:rPr>
              <a:t>.</a:t>
            </a:r>
          </a:p>
          <a:p>
            <a:pPr marL="0" indent="0">
              <a:buNone/>
            </a:pPr>
            <a:endParaRPr lang="en-US" b="1" i="1" dirty="0"/>
          </a:p>
          <a:p>
            <a:pPr marL="0" indent="0">
              <a:buNone/>
            </a:pPr>
            <a:r>
              <a:rPr lang="en-US" i="1" dirty="0">
                <a:solidFill>
                  <a:srgbClr val="C00000"/>
                </a:solidFill>
              </a:rPr>
              <a:t>When students write their own texts </a:t>
            </a:r>
            <a:r>
              <a:rPr lang="en-US" i="1" dirty="0" smtClean="0">
                <a:solidFill>
                  <a:srgbClr val="C00000"/>
                </a:solidFill>
              </a:rPr>
              <a:t>frequently, </a:t>
            </a:r>
            <a:r>
              <a:rPr lang="en-US" b="1" i="1" dirty="0" smtClean="0">
                <a:solidFill>
                  <a:srgbClr val="C00000"/>
                </a:solidFill>
                <a:effectLst>
                  <a:outerShdw blurRad="38100" dist="38100" dir="2700000" algn="tl">
                    <a:srgbClr val="000000">
                      <a:alpha val="43137"/>
                    </a:srgbClr>
                  </a:outerShdw>
                </a:effectLst>
              </a:rPr>
              <a:t>their reading and writing improve</a:t>
            </a:r>
            <a:r>
              <a:rPr lang="en-US" b="1" i="1" dirty="0" smtClean="0">
                <a:solidFill>
                  <a:srgbClr val="C00000"/>
                </a:solidFill>
              </a:rPr>
              <a:t>.  </a:t>
            </a:r>
          </a:p>
          <a:p>
            <a:pPr marL="0" indent="0">
              <a:buNone/>
            </a:pPr>
            <a:endParaRPr lang="en-US" i="1" dirty="0"/>
          </a:p>
        </p:txBody>
      </p:sp>
      <p:pic>
        <p:nvPicPr>
          <p:cNvPr id="3074" name="Picture 2" descr="C:\Users\ctr_krhodus\AppData\Local\Microsoft\Windows\Temporary Internet Files\Content.IE5\FRAAR7XZ\MP900442319[1].jpg"/>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486400" y="2133600"/>
            <a:ext cx="2895600" cy="2652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5410200"/>
            <a:ext cx="3124200" cy="461665"/>
          </a:xfrm>
          <a:prstGeom prst="rect">
            <a:avLst/>
          </a:prstGeom>
          <a:noFill/>
        </p:spPr>
        <p:txBody>
          <a:bodyPr wrap="square" rtlCol="0">
            <a:spAutoFit/>
          </a:bodyPr>
          <a:lstStyle/>
          <a:p>
            <a:r>
              <a:rPr lang="en-US" sz="2400" dirty="0" smtClean="0">
                <a:solidFill>
                  <a:schemeClr val="accent1"/>
                </a:solidFill>
              </a:rPr>
              <a:t>Kelly Gallagher</a:t>
            </a:r>
            <a:endParaRPr lang="en-US" sz="2400" dirty="0">
              <a:solidFill>
                <a:schemeClr val="accent1"/>
              </a:solidFill>
            </a:endParaRPr>
          </a:p>
        </p:txBody>
      </p:sp>
      <p:sp>
        <p:nvSpPr>
          <p:cNvPr id="5" name="Slide Number Placeholder 4"/>
          <p:cNvSpPr>
            <a:spLocks noGrp="1"/>
          </p:cNvSpPr>
          <p:nvPr>
            <p:ph type="sldNum" sz="quarter" idx="12"/>
          </p:nvPr>
        </p:nvSpPr>
        <p:spPr/>
        <p:txBody>
          <a:bodyPr/>
          <a:lstStyle/>
          <a:p>
            <a:fld id="{EB788BF1-8929-A543-AE20-D6BB6422DF8A}" type="slidenum">
              <a:rPr lang="en-US" smtClean="0"/>
              <a:pPr/>
              <a:t>94</a:t>
            </a:fld>
            <a:endParaRPr lang="en-US"/>
          </a:p>
        </p:txBody>
      </p:sp>
    </p:spTree>
    <p:extLst>
      <p:ext uri="{BB962C8B-B14F-4D97-AF65-F5344CB8AC3E}">
        <p14:creationId xmlns:p14="http://schemas.microsoft.com/office/powerpoint/2010/main" val="33500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Reflection Time</a:t>
            </a:r>
            <a:br>
              <a:rPr lang="en-US" dirty="0" smtClean="0"/>
            </a:br>
            <a:endParaRPr lang="en-US" dirty="0"/>
          </a:p>
        </p:txBody>
      </p:sp>
      <p:pic>
        <p:nvPicPr>
          <p:cNvPr id="1030" name="Picture 6" descr="C:\Users\ctr_krhodus\AppData\Local\Microsoft\Windows\Temporary Internet Files\Content.IE5\AXBSD0X0\stoplight[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99556" y="1907627"/>
            <a:ext cx="3543300" cy="42195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343400" y="2667000"/>
            <a:ext cx="533400" cy="584775"/>
          </a:xfrm>
          <a:prstGeom prst="rect">
            <a:avLst/>
          </a:prstGeom>
          <a:noFill/>
        </p:spPr>
        <p:txBody>
          <a:bodyPr wrap="square" rtlCol="0">
            <a:spAutoFit/>
          </a:bodyPr>
          <a:lstStyle/>
          <a:p>
            <a:r>
              <a:rPr lang="en-US" sz="3200" b="1" dirty="0" smtClean="0">
                <a:solidFill>
                  <a:schemeClr val="bg1"/>
                </a:solidFill>
              </a:rPr>
              <a:t>1</a:t>
            </a:r>
            <a:endParaRPr lang="en-US" sz="3200" b="1" dirty="0">
              <a:solidFill>
                <a:schemeClr val="bg1"/>
              </a:solidFill>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356" y="5029200"/>
            <a:ext cx="7254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EB788BF1-8929-A543-AE20-D6BB6422DF8A}" type="slidenum">
              <a:rPr lang="en-US" smtClean="0"/>
              <a:pPr/>
              <a:t>95</a:t>
            </a:fld>
            <a:endParaRPr lang="en-US"/>
          </a:p>
        </p:txBody>
      </p:sp>
    </p:spTree>
    <p:extLst>
      <p:ext uri="{BB962C8B-B14F-4D97-AF65-F5344CB8AC3E}">
        <p14:creationId xmlns:p14="http://schemas.microsoft.com/office/powerpoint/2010/main" val="37499459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219200"/>
            <a:ext cx="6777317" cy="4613429"/>
          </a:xfrm>
        </p:spPr>
        <p:txBody>
          <a:bodyPr>
            <a:normAutofit/>
          </a:bodyPr>
          <a:lstStyle/>
          <a:p>
            <a:pPr marL="68580" indent="0" algn="ctr">
              <a:buNone/>
            </a:pPr>
            <a:r>
              <a:rPr lang="en-US" sz="4000" dirty="0" smtClean="0"/>
              <a:t>The following slides are optional additional components that the can be added to the discretion of the presenter.  </a:t>
            </a:r>
            <a:endParaRPr lang="en-US" sz="4000" dirty="0"/>
          </a:p>
          <a:p>
            <a:pPr marL="68580" indent="0">
              <a:buNone/>
            </a:pPr>
            <a:endParaRPr lang="en-US" sz="4000" dirty="0"/>
          </a:p>
        </p:txBody>
      </p:sp>
      <p:sp>
        <p:nvSpPr>
          <p:cNvPr id="2" name="Slide Number Placeholder 1"/>
          <p:cNvSpPr>
            <a:spLocks noGrp="1"/>
          </p:cNvSpPr>
          <p:nvPr>
            <p:ph type="sldNum" sz="quarter" idx="12"/>
          </p:nvPr>
        </p:nvSpPr>
        <p:spPr/>
        <p:txBody>
          <a:bodyPr/>
          <a:lstStyle/>
          <a:p>
            <a:fld id="{EB788BF1-8929-A543-AE20-D6BB6422DF8A}" type="slidenum">
              <a:rPr lang="en-US" smtClean="0"/>
              <a:pPr/>
              <a:t>96</a:t>
            </a:fld>
            <a:endParaRPr lang="en-US"/>
          </a:p>
        </p:txBody>
      </p:sp>
    </p:spTree>
    <p:extLst>
      <p:ext uri="{BB962C8B-B14F-4D97-AF65-F5344CB8AC3E}">
        <p14:creationId xmlns:p14="http://schemas.microsoft.com/office/powerpoint/2010/main" val="131412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40" y="838200"/>
            <a:ext cx="7024744" cy="838200"/>
          </a:xfrm>
        </p:spPr>
        <p:txBody>
          <a:bodyPr/>
          <a:lstStyle/>
          <a:p>
            <a:r>
              <a:rPr lang="en-US" b="1" dirty="0" smtClean="0"/>
              <a:t>Mentor Text Activity</a:t>
            </a:r>
            <a:endParaRPr lang="en-US" b="1" dirty="0"/>
          </a:p>
        </p:txBody>
      </p:sp>
      <p:sp>
        <p:nvSpPr>
          <p:cNvPr id="3" name="Content Placeholder 2"/>
          <p:cNvSpPr>
            <a:spLocks noGrp="1"/>
          </p:cNvSpPr>
          <p:nvPr>
            <p:ph idx="1"/>
          </p:nvPr>
        </p:nvSpPr>
        <p:spPr>
          <a:xfrm>
            <a:off x="1043492" y="3200400"/>
            <a:ext cx="7262308" cy="2632229"/>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a:p>
        </p:txBody>
      </p:sp>
      <p:sp>
        <p:nvSpPr>
          <p:cNvPr id="4" name="TextBox 3"/>
          <p:cNvSpPr txBox="1"/>
          <p:nvPr/>
        </p:nvSpPr>
        <p:spPr>
          <a:xfrm>
            <a:off x="1043492" y="1755993"/>
            <a:ext cx="7238660" cy="1815882"/>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endParaRPr lang="en-US" sz="2800" dirty="0" smtClean="0"/>
          </a:p>
          <a:p>
            <a:endParaRPr lang="en-US" sz="2800" dirty="0" smtClean="0"/>
          </a:p>
          <a:p>
            <a:pPr marL="457200" indent="-457200">
              <a:buFont typeface="Arial" panose="020B0604020202020204" pitchFamily="34" charset="0"/>
              <a:buChar char="•"/>
            </a:pPr>
            <a:endParaRPr lang="en-US" sz="28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167" y="894624"/>
            <a:ext cx="1447800" cy="1421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58000" y="5832629"/>
            <a:ext cx="1676400" cy="568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Handouts</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86" y="3826595"/>
            <a:ext cx="1517251" cy="204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1626" y="1796182"/>
            <a:ext cx="2309813"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4438" y="3773368"/>
            <a:ext cx="2111709" cy="253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349240"/>
            <a:ext cx="241458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66" y="3826595"/>
            <a:ext cx="1486930" cy="121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302" y="2014248"/>
            <a:ext cx="1709809" cy="194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9301" y="6116714"/>
            <a:ext cx="3287231" cy="369332"/>
          </a:xfrm>
          <a:prstGeom prst="rect">
            <a:avLst/>
          </a:prstGeom>
          <a:noFill/>
        </p:spPr>
        <p:txBody>
          <a:bodyPr wrap="square" rtlCol="0">
            <a:spAutoFit/>
          </a:bodyPr>
          <a:lstStyle/>
          <a:p>
            <a:r>
              <a:rPr lang="en-US" dirty="0" smtClean="0">
                <a:hlinkClick r:id="rId10"/>
              </a:rPr>
              <a:t>www.storylineonline.net</a:t>
            </a:r>
            <a:r>
              <a:rPr lang="en-US" dirty="0" smtClean="0"/>
              <a:t> </a:t>
            </a:r>
            <a:endParaRPr lang="en-US" dirty="0"/>
          </a:p>
        </p:txBody>
      </p:sp>
      <p:sp>
        <p:nvSpPr>
          <p:cNvPr id="8" name="Slide Number Placeholder 7"/>
          <p:cNvSpPr>
            <a:spLocks noGrp="1"/>
          </p:cNvSpPr>
          <p:nvPr>
            <p:ph type="sldNum" sz="quarter" idx="12"/>
          </p:nvPr>
        </p:nvSpPr>
        <p:spPr/>
        <p:txBody>
          <a:bodyPr/>
          <a:lstStyle/>
          <a:p>
            <a:fld id="{EB788BF1-8929-A543-AE20-D6BB6422DF8A}" type="slidenum">
              <a:rPr lang="en-US" smtClean="0"/>
              <a:pPr/>
              <a:t>97</a:t>
            </a:fld>
            <a:endParaRPr lang="en-US"/>
          </a:p>
        </p:txBody>
      </p:sp>
    </p:spTree>
    <p:extLst>
      <p:ext uri="{BB962C8B-B14F-4D97-AF65-F5344CB8AC3E}">
        <p14:creationId xmlns:p14="http://schemas.microsoft.com/office/powerpoint/2010/main" val="42450395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140" y="838200"/>
            <a:ext cx="7024744" cy="838200"/>
          </a:xfrm>
        </p:spPr>
        <p:txBody>
          <a:bodyPr/>
          <a:lstStyle/>
          <a:p>
            <a:r>
              <a:rPr lang="en-US" b="1" dirty="0" smtClean="0"/>
              <a:t>Additional Components</a:t>
            </a:r>
            <a:endParaRPr lang="en-US" b="1" dirty="0"/>
          </a:p>
        </p:txBody>
      </p:sp>
      <p:sp>
        <p:nvSpPr>
          <p:cNvPr id="3" name="Content Placeholder 2"/>
          <p:cNvSpPr>
            <a:spLocks noGrp="1"/>
          </p:cNvSpPr>
          <p:nvPr>
            <p:ph idx="1"/>
          </p:nvPr>
        </p:nvSpPr>
        <p:spPr>
          <a:xfrm>
            <a:off x="1043492" y="3200400"/>
            <a:ext cx="7262308" cy="2632229"/>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endParaRPr lang="en-US" dirty="0"/>
          </a:p>
        </p:txBody>
      </p:sp>
      <p:sp>
        <p:nvSpPr>
          <p:cNvPr id="4" name="TextBox 3"/>
          <p:cNvSpPr txBox="1"/>
          <p:nvPr/>
        </p:nvSpPr>
        <p:spPr>
          <a:xfrm>
            <a:off x="1043492" y="1755993"/>
            <a:ext cx="7238660" cy="5262979"/>
          </a:xfrm>
          <a:prstGeom prst="rect">
            <a:avLst/>
          </a:prstGeom>
          <a:noFill/>
        </p:spPr>
        <p:txBody>
          <a:bodyPr wrap="square" rtlCol="0">
            <a:spAutoFit/>
          </a:bodyPr>
          <a:lstStyle/>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err="1" smtClean="0"/>
              <a:t>EQuIP</a:t>
            </a:r>
            <a:r>
              <a:rPr lang="en-US" sz="2800" dirty="0" smtClean="0"/>
              <a:t> Rubric</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PARCC Model Content Frameworks</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Implementation Guides</a:t>
            </a:r>
          </a:p>
          <a:p>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5993"/>
            <a:ext cx="1219777" cy="121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63939"/>
            <a:ext cx="914400"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1925" y="2628900"/>
            <a:ext cx="8572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5850826"/>
            <a:ext cx="169545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EB788BF1-8929-A543-AE20-D6BB6422DF8A}" type="slidenum">
              <a:rPr lang="en-US" smtClean="0"/>
              <a:pPr/>
              <a:t>98</a:t>
            </a:fld>
            <a:endParaRPr lang="en-US"/>
          </a:p>
        </p:txBody>
      </p:sp>
    </p:spTree>
    <p:extLst>
      <p:ext uri="{BB962C8B-B14F-4D97-AF65-F5344CB8AC3E}">
        <p14:creationId xmlns:p14="http://schemas.microsoft.com/office/powerpoint/2010/main" val="16336754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171851" cy="470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EB788BF1-8929-A543-AE20-D6BB6422DF8A}" type="slidenum">
              <a:rPr lang="en-US" smtClean="0"/>
              <a:pPr/>
              <a:t>99</a:t>
            </a:fld>
            <a:endParaRPr lang="en-US"/>
          </a:p>
        </p:txBody>
      </p:sp>
    </p:spTree>
    <p:extLst>
      <p:ext uri="{BB962C8B-B14F-4D97-AF65-F5344CB8AC3E}">
        <p14:creationId xmlns:p14="http://schemas.microsoft.com/office/powerpoint/2010/main" val="41619234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ISB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SB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68329</TotalTime>
  <Words>12403</Words>
  <Application>Microsoft Office PowerPoint</Application>
  <PresentationFormat>On-screen Show (4:3)</PresentationFormat>
  <Paragraphs>1451</Paragraphs>
  <Slides>100</Slides>
  <Notes>98</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100</vt:i4>
      </vt:variant>
    </vt:vector>
  </HeadingPairs>
  <TitlesOfParts>
    <vt:vector size="111" baseType="lpstr">
      <vt:lpstr>ＭＳ Ｐゴシック</vt:lpstr>
      <vt:lpstr>Arial</vt:lpstr>
      <vt:lpstr>Calibri</vt:lpstr>
      <vt:lpstr>Century Gothic</vt:lpstr>
      <vt:lpstr>Kristen ITC</vt:lpstr>
      <vt:lpstr>Times</vt:lpstr>
      <vt:lpstr>Verdana</vt:lpstr>
      <vt:lpstr>Wingdings</vt:lpstr>
      <vt:lpstr>Wingdings 2</vt:lpstr>
      <vt:lpstr>Austin</vt:lpstr>
      <vt:lpstr>ISBEtemplate</vt:lpstr>
      <vt:lpstr>This PowerPoint was updated on  6-1-2017 with the following revisions: </vt:lpstr>
      <vt:lpstr>PowerPoint Presentation</vt:lpstr>
      <vt:lpstr>Writing  Matters  </vt:lpstr>
      <vt:lpstr>Writing Matters:   Year 2  ELA Foundational Services</vt:lpstr>
      <vt:lpstr>Connections from 2014</vt:lpstr>
      <vt:lpstr>Today’s Agenda</vt:lpstr>
      <vt:lpstr>PowerPoint Presentation</vt:lpstr>
      <vt:lpstr>Progression  Activity</vt:lpstr>
      <vt:lpstr>www.illinoisliteracyinaction.org</vt:lpstr>
      <vt:lpstr>The Writing Standards</vt:lpstr>
      <vt:lpstr>PowerPoint Presentation</vt:lpstr>
      <vt:lpstr>The sudden release of responsibility</vt:lpstr>
      <vt:lpstr>DIY School</vt:lpstr>
      <vt:lpstr>PowerPoint Presentation</vt:lpstr>
      <vt:lpstr>Shared Writing</vt:lpstr>
      <vt:lpstr>Shared Writing</vt:lpstr>
      <vt:lpstr>Guided Writing</vt:lpstr>
      <vt:lpstr>The Writing Standards</vt:lpstr>
      <vt:lpstr>Long before students begin  writing they need to: </vt:lpstr>
      <vt:lpstr>Opinion (K-5) and Argument (6-12)</vt:lpstr>
      <vt:lpstr>What is Opinion Writing?</vt:lpstr>
      <vt:lpstr>Mentor Texts for Opinion Writing</vt:lpstr>
      <vt:lpstr> Record and Post Opinion Language from Mentor Texts</vt:lpstr>
      <vt:lpstr>Graphic Organizers Sentence/Paragraph  Frames</vt:lpstr>
      <vt:lpstr>Which Cookie Do You Like Best?</vt:lpstr>
      <vt:lpstr>Kindergarten Grade Opinion Graphic Organizer</vt:lpstr>
      <vt:lpstr>1st &amp; 2nd Grade Opinion Graphic Organizer</vt:lpstr>
      <vt:lpstr>3rd Grade Opinion Graphic Organizer</vt:lpstr>
      <vt:lpstr>4th Grade Opinion Graphic Organizer</vt:lpstr>
      <vt:lpstr>5th Grade Opinion Graphic Organizer</vt:lpstr>
      <vt:lpstr>Would You Rather…</vt:lpstr>
      <vt:lpstr>Would you rather….</vt:lpstr>
      <vt:lpstr>Would you rather…</vt:lpstr>
      <vt:lpstr>Would you rather…</vt:lpstr>
      <vt:lpstr>Would You Rather…</vt:lpstr>
      <vt:lpstr>Would You Rather…</vt:lpstr>
      <vt:lpstr> Opinion Strategies on Illinois Literacy in Action</vt:lpstr>
      <vt:lpstr>Argument Writing: Grades 6-12 and Content Area</vt:lpstr>
      <vt:lpstr> What is Argument  Writing?</vt:lpstr>
      <vt:lpstr>Terms in Argument Writing Standards</vt:lpstr>
      <vt:lpstr>Mentor Texts for Argument Writing</vt:lpstr>
      <vt:lpstr>Should Animals be Used for Scientific Testing?</vt:lpstr>
      <vt:lpstr>                Annotating/Coding Writing Samples</vt:lpstr>
      <vt:lpstr>Argument Writing Sample</vt:lpstr>
      <vt:lpstr>Graphic Organizers Sentence/Paragraph  Frames</vt:lpstr>
      <vt:lpstr>Would you rather…</vt:lpstr>
      <vt:lpstr>Argument Strategies on Illinois Literacy in Action </vt:lpstr>
      <vt:lpstr>Informative/Explanatory Writing</vt:lpstr>
      <vt:lpstr>Informative/Explanatory</vt:lpstr>
      <vt:lpstr>Mentor Texts for Informative/Explanatory</vt:lpstr>
      <vt:lpstr>Also use mentor texts to model…</vt:lpstr>
      <vt:lpstr>Mentor Texts for Informative/Explanatory</vt:lpstr>
      <vt:lpstr>Graphic Organizers Sentence/Paragraph  Frames</vt:lpstr>
      <vt:lpstr>Sample Paragraph Frame</vt:lpstr>
      <vt:lpstr>PowerPoint Presentation</vt:lpstr>
      <vt:lpstr>PowerPoint Presentation</vt:lpstr>
      <vt:lpstr>PowerPoint Presentation</vt:lpstr>
      <vt:lpstr> Informative/Explanatory Strategies on Illinois Literacy in Action</vt:lpstr>
      <vt:lpstr>Narrative Writing</vt:lpstr>
      <vt:lpstr>Narrative Writing </vt:lpstr>
      <vt:lpstr>Elements of Narrative</vt:lpstr>
      <vt:lpstr>PowerPoint Presentation</vt:lpstr>
      <vt:lpstr>Narrative Mentor Texts</vt:lpstr>
      <vt:lpstr>Narrative Mentor Texts</vt:lpstr>
      <vt:lpstr>Graphic Organizers Sentence/Paragraph  Frames</vt:lpstr>
      <vt:lpstr>PowerPoint Presentation</vt:lpstr>
      <vt:lpstr>PowerPoint Presentation</vt:lpstr>
      <vt:lpstr>PowerPoint Presentation</vt:lpstr>
      <vt:lpstr> Narrative Strategies on  Illinois Literacy in Action</vt:lpstr>
      <vt:lpstr>Lunch</vt:lpstr>
      <vt:lpstr>PowerPoint Presentation</vt:lpstr>
      <vt:lpstr>The Writing Standards</vt:lpstr>
      <vt:lpstr>  Standards #4 - #6 Production and Distribution of Writing </vt:lpstr>
      <vt:lpstr>“App”etizers for writing</vt:lpstr>
      <vt:lpstr>The Writing Standards</vt:lpstr>
      <vt:lpstr> </vt:lpstr>
      <vt:lpstr>Standards #7- #9  Research to Build and Present Knowledge</vt:lpstr>
      <vt:lpstr>Research Resources www.allaboutexplorers.com</vt:lpstr>
      <vt:lpstr>Research Resource</vt:lpstr>
      <vt:lpstr>The Writing Standards</vt:lpstr>
      <vt:lpstr>Standard #10: Range of Writing  A Balanced and Generous Diet of Writing</vt:lpstr>
      <vt:lpstr>Standard #10: Range of Writing  A Balanced and Generous Diet of Writing</vt:lpstr>
      <vt:lpstr>      </vt:lpstr>
      <vt:lpstr>Group Activity</vt:lpstr>
      <vt:lpstr>Step #1</vt:lpstr>
      <vt:lpstr> Step #2</vt:lpstr>
      <vt:lpstr>Writing on the PARCC Assessment</vt:lpstr>
      <vt:lpstr>  A Great Resource for Assessing Our Standards  </vt:lpstr>
      <vt:lpstr>Rubrics</vt:lpstr>
      <vt:lpstr>PowerPoint Presentation</vt:lpstr>
      <vt:lpstr>Step #3 Next to each writing task, place an A,B or C to indicate PARCC task preparation.</vt:lpstr>
      <vt:lpstr>Step #4 Discuss in group:  1. Are all my classroom tasks       meeting the standards?  2. Which ones may need more      attention? 3. How might I better align my         classroom tasks?</vt:lpstr>
      <vt:lpstr>PowerPoint Presentation</vt:lpstr>
      <vt:lpstr> Did You Know? </vt:lpstr>
      <vt:lpstr>Reflection Time </vt:lpstr>
      <vt:lpstr>PowerPoint Presentation</vt:lpstr>
      <vt:lpstr>Mentor Text Activity</vt:lpstr>
      <vt:lpstr>Additional Components</vt:lpstr>
      <vt:lpstr>PowerPoint Presentation</vt:lpstr>
      <vt:lpstr>Contact us!</vt:lpstr>
    </vt:vector>
  </TitlesOfParts>
  <Company>Susan Pimentel,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Pook</dc:creator>
  <cp:lastModifiedBy>deess@roe17.org</cp:lastModifiedBy>
  <cp:revision>1015</cp:revision>
  <cp:lastPrinted>2015-02-21T02:43:19Z</cp:lastPrinted>
  <dcterms:created xsi:type="dcterms:W3CDTF">2011-07-10T01:57:21Z</dcterms:created>
  <dcterms:modified xsi:type="dcterms:W3CDTF">2017-06-05T21:13:23Z</dcterms:modified>
</cp:coreProperties>
</file>