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64" r:id="rId2"/>
    <p:sldMasterId id="2147483661" r:id="rId3"/>
    <p:sldMasterId id="2147483694" r:id="rId4"/>
    <p:sldMasterId id="2147483700" r:id="rId5"/>
    <p:sldMasterId id="2147483706" r:id="rId6"/>
    <p:sldMasterId id="2147483711" r:id="rId7"/>
    <p:sldMasterId id="2147484015" r:id="rId8"/>
  </p:sldMasterIdLst>
  <p:notesMasterIdLst>
    <p:notesMasterId r:id="rId29"/>
  </p:notesMasterIdLst>
  <p:handoutMasterIdLst>
    <p:handoutMasterId r:id="rId30"/>
  </p:handoutMasterIdLst>
  <p:sldIdLst>
    <p:sldId id="1024" r:id="rId9"/>
    <p:sldId id="1025" r:id="rId10"/>
    <p:sldId id="1026" r:id="rId11"/>
    <p:sldId id="1027" r:id="rId12"/>
    <p:sldId id="1028" r:id="rId13"/>
    <p:sldId id="1029" r:id="rId14"/>
    <p:sldId id="1030" r:id="rId15"/>
    <p:sldId id="1031" r:id="rId16"/>
    <p:sldId id="1032" r:id="rId17"/>
    <p:sldId id="1033" r:id="rId18"/>
    <p:sldId id="1034" r:id="rId19"/>
    <p:sldId id="1035" r:id="rId20"/>
    <p:sldId id="1036" r:id="rId21"/>
    <p:sldId id="1037" r:id="rId22"/>
    <p:sldId id="1038" r:id="rId23"/>
    <p:sldId id="1039" r:id="rId24"/>
    <p:sldId id="1040" r:id="rId25"/>
    <p:sldId id="1041" r:id="rId26"/>
    <p:sldId id="1042" r:id="rId27"/>
    <p:sldId id="1043" r:id="rId28"/>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Calibri"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5pPr>
    <a:lvl6pPr marL="2286000" algn="l" defTabSz="914400" rtl="0" eaLnBrk="1" latinLnBrk="0" hangingPunct="1">
      <a:defRPr kern="1200">
        <a:solidFill>
          <a:schemeClr val="tx1"/>
        </a:solidFill>
        <a:latin typeface="Calibri" pitchFamily="34" charset="0"/>
        <a:ea typeface="ヒラギノ角ゴ Pro W3" charset="-128"/>
        <a:cs typeface="+mn-cs"/>
      </a:defRPr>
    </a:lvl6pPr>
    <a:lvl7pPr marL="2743200" algn="l" defTabSz="914400" rtl="0" eaLnBrk="1" latinLnBrk="0" hangingPunct="1">
      <a:defRPr kern="1200">
        <a:solidFill>
          <a:schemeClr val="tx1"/>
        </a:solidFill>
        <a:latin typeface="Calibri" pitchFamily="34" charset="0"/>
        <a:ea typeface="ヒラギノ角ゴ Pro W3" charset="-128"/>
        <a:cs typeface="+mn-cs"/>
      </a:defRPr>
    </a:lvl7pPr>
    <a:lvl8pPr marL="3200400" algn="l" defTabSz="914400" rtl="0" eaLnBrk="1" latinLnBrk="0" hangingPunct="1">
      <a:defRPr kern="1200">
        <a:solidFill>
          <a:schemeClr val="tx1"/>
        </a:solidFill>
        <a:latin typeface="Calibri" pitchFamily="34" charset="0"/>
        <a:ea typeface="ヒラギノ角ゴ Pro W3" charset="-128"/>
        <a:cs typeface="+mn-cs"/>
      </a:defRPr>
    </a:lvl8pPr>
    <a:lvl9pPr marL="3657600" algn="l" defTabSz="914400" rtl="0" eaLnBrk="1" latinLnBrk="0" hangingPunct="1">
      <a:defRPr kern="1200">
        <a:solidFill>
          <a:schemeClr val="tx1"/>
        </a:solidFill>
        <a:latin typeface="Calibri"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e Forgione" initials="" lastIdx="2" clrIdx="0"/>
  <p:cmAuthor id="1" name="Neemesha Brown" initials="" lastIdx="3" clrIdx="1"/>
  <p:cmAuthor id="2" name="Jennifer Taylor" initials="JT" lastIdx="13" clrIdx="2"/>
  <p:cmAuthor id="3" name="Molly Ewing" initials="ME"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4F81BD"/>
    <a:srgbClr val="9BBB59"/>
    <a:srgbClr val="0BD0D9"/>
    <a:srgbClr val="FF6600"/>
    <a:srgbClr val="007FC5"/>
    <a:srgbClr val="004CE2"/>
    <a:srgbClr val="D2F0C8"/>
    <a:srgbClr val="F7E9E7"/>
    <a:srgbClr val="F6C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979" autoAdjust="0"/>
    <p:restoredTop sz="70330" autoAdjust="0"/>
  </p:normalViewPr>
  <p:slideViewPr>
    <p:cSldViewPr snapToGrid="0" snapToObjects="1">
      <p:cViewPr varScale="1">
        <p:scale>
          <a:sx n="47" d="100"/>
          <a:sy n="47" d="100"/>
        </p:scale>
        <p:origin x="408" y="48"/>
      </p:cViewPr>
      <p:guideLst>
        <p:guide orient="horz" pos="2160"/>
        <p:guide pos="2880"/>
      </p:guideLst>
    </p:cSldViewPr>
  </p:slideViewPr>
  <p:outlineViewPr>
    <p:cViewPr>
      <p:scale>
        <a:sx n="33" d="100"/>
        <a:sy n="33" d="100"/>
      </p:scale>
      <p:origin x="0" y="18562"/>
    </p:cViewPr>
  </p:outlineViewPr>
  <p:notesTextViewPr>
    <p:cViewPr>
      <p:scale>
        <a:sx n="75" d="100"/>
        <a:sy n="75" d="100"/>
      </p:scale>
      <p:origin x="0" y="0"/>
    </p:cViewPr>
  </p:notesTextViewPr>
  <p:sorterViewPr>
    <p:cViewPr>
      <p:scale>
        <a:sx n="50" d="100"/>
        <a:sy n="50" d="100"/>
      </p:scale>
      <p:origin x="0" y="0"/>
    </p:cViewPr>
  </p:sorterViewPr>
  <p:notesViewPr>
    <p:cSldViewPr snapToGrid="0" snapToObjects="1">
      <p:cViewPr varScale="1">
        <p:scale>
          <a:sx n="66" d="100"/>
          <a:sy n="66" d="100"/>
        </p:scale>
        <p:origin x="-3010" y="-101"/>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FADBD8E-B1D0-5645-9BB1-64CE0963B623}" type="datetimeFigureOut">
              <a:rPr lang="en-US" smtClean="0"/>
              <a:pPr/>
              <a:t>11/12/2016</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BC96AF9-91B6-A441-9AA0-6BF9E6846154}" type="slidenum">
              <a:rPr lang="en-US" smtClean="0"/>
              <a:pPr/>
              <a:t>‹#›</a:t>
            </a:fld>
            <a:endParaRPr lang="en-US" dirty="0"/>
          </a:p>
        </p:txBody>
      </p:sp>
    </p:spTree>
    <p:extLst>
      <p:ext uri="{BB962C8B-B14F-4D97-AF65-F5344CB8AC3E}">
        <p14:creationId xmlns:p14="http://schemas.microsoft.com/office/powerpoint/2010/main" val="122179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4AD4311-208E-44F7-AEA0-18A5D53BB0A0}" type="datetimeFigureOut">
              <a:rPr lang="en-US" smtClean="0"/>
              <a:pPr/>
              <a:t>11/12/2016</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4A1092D-7F82-4AA0-B936-D8C9FEC0F8BE}" type="slidenum">
              <a:rPr lang="en-US" smtClean="0"/>
              <a:pPr/>
              <a:t>‹#›</a:t>
            </a:fld>
            <a:endParaRPr lang="en-US" dirty="0"/>
          </a:p>
        </p:txBody>
      </p:sp>
    </p:spTree>
    <p:extLst>
      <p:ext uri="{BB962C8B-B14F-4D97-AF65-F5344CB8AC3E}">
        <p14:creationId xmlns:p14="http://schemas.microsoft.com/office/powerpoint/2010/main" val="206224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eacherstryscience.org/l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a:t>
            </a:r>
            <a:r>
              <a:rPr lang="en-US" b="1" baseline="0" dirty="0" smtClean="0"/>
              <a:t>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If time allows, go through each of the slides to share the resources and relevant uses.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If time</a:t>
            </a:r>
            <a:r>
              <a:rPr lang="en-US" b="0" baseline="0" dirty="0" smtClean="0"/>
              <a:t> does not allow, ensure participants know where to locate this PowerPoint on: FoundationalSevices.org</a:t>
            </a:r>
            <a:endParaRPr lang="en-US" b="0" dirty="0" smtClean="0"/>
          </a:p>
          <a:p>
            <a:endParaRPr lang="en-US" dirty="0">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80933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6761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6761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67618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F7ED6-0F9D-483E-B850-3B8BD202792F}"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8688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F7ED6-0F9D-483E-B850-3B8BD202792F}"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8688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Talking Points:</a:t>
            </a:r>
          </a:p>
          <a:p>
            <a:pPr marL="171758" indent="-171758">
              <a:buFont typeface="Arial" panose="020B0604020202020204" pitchFamily="34" charset="0"/>
              <a:buChar char="•"/>
            </a:pPr>
            <a:r>
              <a:rPr lang="en-US" dirty="0" smtClean="0"/>
              <a:t>Teachers often ask about “vetted” materials.</a:t>
            </a:r>
            <a:r>
              <a:rPr lang="en-US" baseline="0" dirty="0" smtClean="0"/>
              <a:t>  Both NSTA and Achieve are working to vet materials.   </a:t>
            </a:r>
          </a:p>
          <a:p>
            <a:pPr marL="629778" lvl="1" indent="-171758">
              <a:buFont typeface="Arial" panose="020B0604020202020204" pitchFamily="34" charset="0"/>
              <a:buChar char="•"/>
            </a:pPr>
            <a:endParaRPr lang="en-US" dirty="0" smtClean="0"/>
          </a:p>
          <a:p>
            <a:pPr marL="629778" lvl="1" indent="-171758">
              <a:buFont typeface="Arial" panose="020B0604020202020204" pitchFamily="34" charset="0"/>
              <a:buChar char="•"/>
            </a:pPr>
            <a:r>
              <a:rPr lang="en-US" dirty="0" smtClean="0"/>
              <a:t>Mike </a:t>
            </a:r>
            <a:r>
              <a:rPr lang="en-US" dirty="0" err="1" smtClean="0"/>
              <a:t>Fumagalli</a:t>
            </a:r>
            <a:r>
              <a:rPr lang="en-US" dirty="0" smtClean="0"/>
              <a:t>, Illinois teacher who works with Achieve to provide EQuIP trainings: "The 7 EQuIP trainers were given lessons from the New York Hall of Science.   These lessons were evaluated and feedback was provided by filling in the rubric.  The lessons were then revised informed by evidence, feedback and guidance using the rubric.  All of those artifacts are posted on the Teachers Try Science website linked here </a:t>
            </a:r>
            <a:r>
              <a:rPr lang="en-US" dirty="0" smtClean="0">
                <a:hlinkClick r:id="rId3"/>
              </a:rPr>
              <a:t>http://www.teacherstryscience.org/</a:t>
            </a:r>
            <a:r>
              <a:rPr lang="en-US" dirty="0" err="1" smtClean="0">
                <a:hlinkClick r:id="rId3"/>
              </a:rPr>
              <a:t>lp</a:t>
            </a:r>
            <a:r>
              <a:rPr lang="en-US" dirty="0" smtClean="0"/>
              <a:t>.“</a:t>
            </a:r>
          </a:p>
          <a:p>
            <a:pPr marL="629778" lvl="1" indent="-171758">
              <a:buFont typeface="Arial" panose="020B0604020202020204" pitchFamily="34" charset="0"/>
              <a:buChar char="•"/>
            </a:pPr>
            <a:endParaRPr lang="en-US" dirty="0" smtClean="0"/>
          </a:p>
          <a:p>
            <a:pPr marL="629778" lvl="1" indent="-171758">
              <a:buFont typeface="Arial" panose="020B0604020202020204" pitchFamily="34" charset="0"/>
              <a:buChar char="•"/>
            </a:pPr>
            <a:r>
              <a:rPr lang="en-US" dirty="0" smtClean="0"/>
              <a:t>Ted Willard, Program Director for NSTA recommends checking out the classroom resources tab on the NGSS@NSTA hub.  NSTA has a group of 55 curators (one for every topic in NGSS) who are working to identify lessons and other resources that support specific PEs, practices, core ideas, and crosscutting concepts in NGSS. The curators have been trained in use of the EQuIP rubric, but they aren’t necessarily taking each resource through a full evaluation. Instead, they are writing tips to explain how using the resource can support the goal in question. In some cases, that involves using the resource as originally described by the developer, but in most cases, the curators are making recommendations on how teachers can modify the resource during instruction.  As you can imagine, the curators have had trouble identifying good resources, so we expect the work to evolve over time." </a:t>
            </a:r>
          </a:p>
          <a:p>
            <a:pPr marL="171758" indent="-17175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AE1F7ED6-0F9D-483E-B850-3B8BD202792F}"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8688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F7ED6-0F9D-483E-B850-3B8BD202792F}"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86881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p>
          <a:p>
            <a:pPr marL="171758" indent="-171758">
              <a:buFont typeface="Arial" panose="020B0604020202020204" pitchFamily="34" charset="0"/>
              <a:buChar char="•"/>
            </a:pPr>
            <a:r>
              <a:rPr lang="en-US" dirty="0" smtClean="0"/>
              <a:t>During the presentation, we have used some of the ideas presented in the Talk Science Primer and on the Talk Science Project</a:t>
            </a:r>
            <a:r>
              <a:rPr lang="en-US" baseline="0" dirty="0" smtClean="0"/>
              <a:t> </a:t>
            </a:r>
            <a:r>
              <a:rPr lang="en-US" dirty="0" smtClean="0"/>
              <a:t>for group work in Science.  </a:t>
            </a:r>
          </a:p>
          <a:p>
            <a:pPr marL="171758" indent="-17175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E1F7ED6-0F9D-483E-B850-3B8BD202792F}"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8688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spcAft>
                <a:spcPts val="600"/>
              </a:spcAft>
              <a:buFont typeface="Arial" panose="020B0604020202020204" pitchFamily="34" charset="0"/>
              <a:buChar char="•"/>
            </a:pPr>
            <a:r>
              <a:rPr lang="en-US" dirty="0"/>
              <a:t>Please see most up-to-date Assessment Talking Points. </a:t>
            </a:r>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6761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These expectations informed the development of new standards for K-12 science education and, subsequently, revisions to curriculum, instruction, assessment, and professional development for educators. </a:t>
            </a:r>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standards are rich in content and practice and arranged in a coherent manner across disciplines and grades to provide all students an internationally benchmarked science education.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This is consisting of assessments designed to support classroom instruction, assessments designed to monitor science learning on a broader scale, and indicators designed to track opportunity to learn. </a:t>
            </a:r>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Professional learning</a:t>
            </a:r>
            <a:r>
              <a:rPr lang="en-US" sz="1200" baseline="0" dirty="0" smtClean="0"/>
              <a:t> should be </a:t>
            </a:r>
            <a:r>
              <a:rPr lang="en-US" sz="1200" dirty="0" smtClean="0"/>
              <a:t>focused on reinforcing and expanding teacher knowledge of the major ideas and concepts in science, instructional strategies, and the skills to implement those strategies in the classroom. </a:t>
            </a:r>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12777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3021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888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38628" y="267895"/>
            <a:ext cx="1753567" cy="1128489"/>
          </a:xfrm>
          <a:prstGeom prst="rect">
            <a:avLst/>
          </a:prstGeom>
          <a:noFill/>
          <a:ln w="9525">
            <a:solidFill>
              <a:srgbClr val="303A96"/>
            </a:solidFill>
            <a:miter lim="800000"/>
            <a:headEnd/>
            <a:tailEnd/>
          </a:ln>
        </p:spPr>
      </p:pic>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4" name="Content Placeholder 2"/>
          <p:cNvSpPr>
            <a:spLocks noGrp="1"/>
          </p:cNvSpPr>
          <p:nvPr>
            <p:ph idx="1"/>
          </p:nvPr>
        </p:nvSpPr>
        <p:spPr>
          <a:xfrm>
            <a:off x="533400" y="1600206"/>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2284717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7"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1973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139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9EF6318-B809-4E7A-B90B-7245859BDCF5}" type="datetimeFigureOut">
              <a:rPr lang="en-US"/>
              <a:pPr/>
              <a:t>11/12/2016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3024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C381C7-67C9-4EDA-9ED0-0FF22389B0B8}" type="datetimeFigureOut">
              <a:rPr lang="en-US" smtClean="0"/>
              <a:pPr/>
              <a:t>11/12/2016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4698D-4F9C-49FE-A9A0-7447A0A00FE1}" type="slidenum">
              <a:rPr lang="en-US" smtClean="0"/>
              <a:pPr/>
              <a:t>‹#›</a:t>
            </a:fld>
            <a:endParaRPr lang="en-US" dirty="0"/>
          </a:p>
        </p:txBody>
      </p:sp>
    </p:spTree>
    <p:extLst>
      <p:ext uri="{BB962C8B-B14F-4D97-AF65-F5344CB8AC3E}">
        <p14:creationId xmlns:p14="http://schemas.microsoft.com/office/powerpoint/2010/main" val="1119561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461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solidFill>
                  <a:prstClr val="white">
                    <a:lumMod val="50000"/>
                  </a:prstClr>
                </a:solidFill>
              </a:rPr>
              <a:pPr/>
              <a:t>‹#›</a:t>
            </a:fld>
            <a:endParaRPr lang="en-US" dirty="0">
              <a:solidFill>
                <a:prstClr val="white">
                  <a:lumMod val="50000"/>
                </a:prstClr>
              </a:solidFill>
            </a:endParaRPr>
          </a:p>
        </p:txBody>
      </p:sp>
      <p:sp>
        <p:nvSpPr>
          <p:cNvPr id="7"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82938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9EF6318-B809-4E7A-B90B-7245859BDCF5}" type="datetimeFigureOut">
              <a:rPr lang="en-US">
                <a:solidFill>
                  <a:prstClr val="black"/>
                </a:solidFill>
              </a:rPr>
              <a:pPr/>
              <a:t>11/12/2016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solidFill>
                  <a:prstClr val="white">
                    <a:lumMod val="50000"/>
                  </a:prstClr>
                </a:solidFill>
              </a:rPr>
              <a:pPr/>
              <a:t>‹#›</a:t>
            </a:fld>
            <a:endParaRPr lang="en-US" dirty="0">
              <a:solidFill>
                <a:prstClr val="white">
                  <a:lumMod val="50000"/>
                </a:prstClr>
              </a:solidFill>
            </a:endParaRPr>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3010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3175"/>
            <a:ext cx="9144000" cy="1289050"/>
            <a:chOff x="0" y="-3175"/>
            <a:chExt cx="9144000" cy="1289050"/>
          </a:xfrm>
        </p:grpSpPr>
        <p:pic>
          <p:nvPicPr>
            <p:cNvPr id="5" name="Picture 12" descr="_0012_13.jpg"/>
            <p:cNvPicPr>
              <a:picLocks noChangeAspect="1"/>
            </p:cNvPicPr>
            <p:nvPr/>
          </p:nvPicPr>
          <p:blipFill>
            <a:blip r:embed="rId2">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2" name="Title 1"/>
          <p:cNvSpPr>
            <a:spLocks noGrp="1"/>
          </p:cNvSpPr>
          <p:nvPr>
            <p:ph type="title"/>
          </p:nvPr>
        </p:nvSpPr>
        <p:spPr>
          <a:xfrm>
            <a:off x="0" y="0"/>
            <a:ext cx="6096000" cy="1285875"/>
          </a:xfrm>
          <a:prstGeom prst="rect">
            <a:avLst/>
          </a:prstGeom>
        </p:spPr>
        <p:txBody>
          <a:bodyPr/>
          <a:lstStyle/>
          <a:p>
            <a:r>
              <a:rPr lang="en-US" smtClean="0"/>
              <a:t>Click to edit Master title style</a:t>
            </a:r>
            <a:endParaRPr lang="en-US" dirty="0"/>
          </a:p>
        </p:txBody>
      </p:sp>
      <p:sp>
        <p:nvSpPr>
          <p:cNvPr id="10"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a:spLocks noGrp="1"/>
          </p:cNvSpPr>
          <p:nvPr>
            <p:ph type="sldNum" sz="quarter" idx="10"/>
          </p:nvPr>
        </p:nvSpPr>
        <p:spPr>
          <a:xfrm>
            <a:off x="6934200" y="6324600"/>
            <a:ext cx="1524000" cy="533400"/>
          </a:xfrm>
          <a:prstGeom prst="rect">
            <a:avLst/>
          </a:prstGeom>
        </p:spPr>
        <p:txBody>
          <a:bodyPr/>
          <a:lstStyle>
            <a:lvl1pPr>
              <a:defRPr>
                <a:solidFill>
                  <a:srgbClr val="A6A6A6"/>
                </a:solidFill>
              </a:defRPr>
            </a:lvl1pPr>
          </a:lstStyle>
          <a:p>
            <a:fld id="{E2C53B18-CF63-B843-9FD6-D4BA5E20017C}" type="slidenum">
              <a:rPr lang="en-US"/>
              <a:pPr/>
              <a:t>‹#›</a:t>
            </a:fld>
            <a:endParaRPr lang="en-US" dirty="0"/>
          </a:p>
        </p:txBody>
      </p:sp>
      <p:sp>
        <p:nvSpPr>
          <p:cNvPr id="9" name="Footer Placeholder 71"/>
          <p:cNvSpPr>
            <a:spLocks noGrp="1"/>
          </p:cNvSpPr>
          <p:nvPr userDrawn="1">
            <p:ph type="ftr" sz="quarter" idx="11"/>
          </p:nvPr>
        </p:nvSpPr>
        <p:spPr>
          <a:xfrm>
            <a:off x="0" y="6324600"/>
            <a:ext cx="7239000" cy="533400"/>
          </a:xfrm>
          <a:prstGeom prst="rect">
            <a:avLst/>
          </a:prstGeom>
        </p:spPr>
        <p:txBody>
          <a:bodyPr/>
          <a:lstStyle>
            <a:lvl1pPr>
              <a:defRPr>
                <a:latin typeface="Arial" charset="0"/>
                <a:ea typeface="ＭＳ Ｐゴシック" charset="0"/>
                <a:cs typeface="Arial" charset="0"/>
              </a:defRPr>
            </a:lvl1pPr>
          </a:lstStyle>
          <a:p>
            <a:endParaRPr lang="en-US" dirty="0">
              <a:solidFill>
                <a:prstClr val="black"/>
              </a:solidFill>
            </a:endParaRPr>
          </a:p>
          <a:p>
            <a:r>
              <a:rPr lang="en-US" dirty="0">
                <a:solidFill>
                  <a:prstClr val="black"/>
                </a:solidFill>
              </a:rPr>
              <a:t>Source:</a:t>
            </a:r>
          </a:p>
          <a:p>
            <a:endParaRPr lang="en-US" dirty="0">
              <a:solidFill>
                <a:prstClr val="black"/>
              </a:solidFill>
            </a:endParaRPr>
          </a:p>
        </p:txBody>
      </p:sp>
    </p:spTree>
    <p:extLst>
      <p:ext uri="{BB962C8B-B14F-4D97-AF65-F5344CB8AC3E}">
        <p14:creationId xmlns:p14="http://schemas.microsoft.com/office/powerpoint/2010/main" val="3222134416"/>
      </p:ext>
    </p:extLst>
  </p:cSld>
  <p:clrMapOvr>
    <a:masterClrMapping/>
  </p:clrMapOvr>
  <p:transition spd="med"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4" name="Group 37"/>
          <p:cNvGrpSpPr>
            <a:grpSpLocks/>
          </p:cNvGrpSpPr>
          <p:nvPr userDrawn="1"/>
        </p:nvGrpSpPr>
        <p:grpSpPr bwMode="auto">
          <a:xfrm>
            <a:off x="0" y="0"/>
            <a:ext cx="9144000" cy="1289050"/>
            <a:chOff x="0" y="-3175"/>
            <a:chExt cx="9144000" cy="1289050"/>
          </a:xfrm>
        </p:grpSpPr>
        <p:pic>
          <p:nvPicPr>
            <p:cNvPr id="5" name="Picture 12" descr="_0009_10.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3175"/>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2" name="Title 1"/>
          <p:cNvSpPr>
            <a:spLocks noGrp="1"/>
          </p:cNvSpPr>
          <p:nvPr>
            <p:ph type="title"/>
          </p:nvPr>
        </p:nvSpPr>
        <p:spPr>
          <a:xfrm>
            <a:off x="0" y="0"/>
            <a:ext cx="6096000" cy="1285875"/>
          </a:xfrm>
          <a:prstGeom prst="rect">
            <a:avLst/>
          </a:prstGeom>
        </p:spPr>
        <p:txBody>
          <a:bodyPr/>
          <a:lstStyle/>
          <a:p>
            <a:r>
              <a:rPr lang="en-US" smtClean="0"/>
              <a:t>Click to edit Master title style</a:t>
            </a:r>
            <a:endParaRPr lang="en-US"/>
          </a:p>
        </p:txBody>
      </p:sp>
      <p:sp>
        <p:nvSpPr>
          <p:cNvPr id="9"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a:spLocks noGrp="1"/>
          </p:cNvSpPr>
          <p:nvPr>
            <p:ph type="sldNum" sz="quarter" idx="10"/>
          </p:nvPr>
        </p:nvSpPr>
        <p:spPr>
          <a:xfrm>
            <a:off x="6934200" y="6324600"/>
            <a:ext cx="1524000" cy="533400"/>
          </a:xfrm>
          <a:prstGeom prst="rect">
            <a:avLst/>
          </a:prstGeom>
        </p:spPr>
        <p:txBody>
          <a:bodyPr/>
          <a:lstStyle>
            <a:lvl1pPr>
              <a:defRPr>
                <a:solidFill>
                  <a:srgbClr val="A6A6A6"/>
                </a:solidFill>
              </a:defRPr>
            </a:lvl1pPr>
          </a:lstStyle>
          <a:p>
            <a:fld id="{7CED9979-21CD-B044-BDB7-F69B3D595303}" type="slidenum">
              <a:rPr lang="en-US"/>
              <a:pPr/>
              <a:t>‹#›</a:t>
            </a:fld>
            <a:endParaRPr lang="en-US" dirty="0"/>
          </a:p>
        </p:txBody>
      </p:sp>
      <p:sp>
        <p:nvSpPr>
          <p:cNvPr id="10" name="Footer Placeholder 3"/>
          <p:cNvSpPr>
            <a:spLocks noGrp="1"/>
          </p:cNvSpPr>
          <p:nvPr>
            <p:ph type="ftr" sz="quarter" idx="11"/>
          </p:nvPr>
        </p:nvSpPr>
        <p:spPr>
          <a:xfrm>
            <a:off x="0" y="6324600"/>
            <a:ext cx="6705600" cy="533400"/>
          </a:xfrm>
          <a:prstGeom prst="rect">
            <a:avLst/>
          </a:prstGeom>
        </p:spPr>
        <p:txBody>
          <a:bodyPr/>
          <a:lstStyle>
            <a:lvl1pPr>
              <a:defRPr/>
            </a:lvl1pPr>
          </a:lstStyle>
          <a:p>
            <a:pPr>
              <a:defRPr/>
            </a:pPr>
            <a:r>
              <a:rPr lang="en-US" dirty="0">
                <a:solidFill>
                  <a:prstClr val="black"/>
                </a:solidFill>
              </a:rPr>
              <a:t>Source:</a:t>
            </a:r>
          </a:p>
        </p:txBody>
      </p:sp>
    </p:spTree>
    <p:extLst>
      <p:ext uri="{BB962C8B-B14F-4D97-AF65-F5344CB8AC3E}">
        <p14:creationId xmlns:p14="http://schemas.microsoft.com/office/powerpoint/2010/main" val="2062038218"/>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CF826F38-860C-784A-9C53-243580E51F47}" type="datetime1">
              <a:rPr lang="en-US" smtClean="0"/>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58232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57C42A-ECF5-9C4E-A15A-5FCF16FE8325}" type="datetime1">
              <a:rPr lang="en-US" smtClean="0"/>
              <a:pPr/>
              <a:t>11/12/2016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9"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22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EA2DA67-C793-6244-A683-8A8616BC77F5}" type="datetime1">
              <a:rPr lang="en-US" smtClean="0"/>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0074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t>Click to edit Master title style</a:t>
            </a:r>
            <a:endParaRPr lang="en-US" dirty="0"/>
          </a:p>
        </p:txBody>
      </p:sp>
    </p:spTree>
    <p:extLst>
      <p:ext uri="{BB962C8B-B14F-4D97-AF65-F5344CB8AC3E}">
        <p14:creationId xmlns:p14="http://schemas.microsoft.com/office/powerpoint/2010/main" val="1459135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7CDD7D3-7E74-E546-9FA0-654B97947266}" type="datetime1">
              <a:rPr lang="en-US" smtClean="0"/>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pic>
        <p:nvPicPr>
          <p:cNvPr id="8"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45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EEBF2FE8-0BED-CE4B-8085-7564476580E0}" type="datetime1">
              <a:rPr lang="en-US" smtClean="0"/>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112179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F9797E3B-433B-BE48-A49F-4A3D18862F8E}" type="datetime1">
              <a:rPr lang="en-US" smtClean="0"/>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10857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CF68A7-5FFD-3F42-9663-EF163C244090}" type="datetime1">
              <a:rPr lang="en-US" smtClean="0"/>
              <a:pPr/>
              <a:t>11/12/2016</a:t>
            </a:fld>
            <a:endParaRPr lang="en-US" dirty="0"/>
          </a:p>
        </p:txBody>
      </p:sp>
      <p:sp>
        <p:nvSpPr>
          <p:cNvPr id="4" name="Footer Placeholder 3"/>
          <p:cNvSpPr>
            <a:spLocks noGrp="1"/>
          </p:cNvSpPr>
          <p:nvPr>
            <p:ph type="ftr" sz="quarter" idx="11"/>
          </p:nvPr>
        </p:nvSpPr>
        <p:spPr/>
        <p:txBody>
          <a:bodyPr/>
          <a:lstStyle/>
          <a:p>
            <a:pPr>
              <a:defRPr/>
            </a:pPr>
            <a:endParaRPr lang="en-US" dirty="0">
              <a:solidFill>
                <a:srgbClr val="5E5E5D">
                  <a:tint val="75000"/>
                </a:srgb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9"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46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E53362F1-ACD1-214A-ACAF-9FEED29A66D6}" type="datetime1">
              <a:rPr lang="en-US" smtClean="0"/>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39669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60C0E820-298B-EC4E-9087-246992C65482}" type="datetime1">
              <a:rPr lang="en-US" smtClean="0"/>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1928200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72503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2805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4089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276990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11/12/2016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5589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11/12/2016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6515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3138429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954665622"/>
      </p:ext>
    </p:extLst>
  </p:cSld>
  <p:clrMapOvr>
    <a:masterClrMapping/>
  </p:clrMapOvr>
  <p:transition spd="med" advClick="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851856960"/>
      </p:ext>
    </p:extLst>
  </p:cSld>
  <p:clrMapOvr>
    <a:masterClrMapping/>
  </p:clrMapOvr>
  <p:transition spd="med" advClick="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937742001"/>
      </p:ext>
    </p:extLst>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999486345"/>
      </p:ext>
    </p:extLst>
  </p:cSld>
  <p:clrMapOvr>
    <a:masterClrMapping/>
  </p:clrMapOvr>
  <p:transition spd="med" advClick="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282500538"/>
      </p:ext>
    </p:extLst>
  </p:cSld>
  <p:clrMapOvr>
    <a:masterClrMapping/>
  </p:clrMapOvr>
  <p:transition spd="med" advClick="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301756071"/>
      </p:ext>
    </p:extLst>
  </p:cSld>
  <p:clrMapOvr>
    <a:masterClrMapping/>
  </p:clrMapOvr>
  <p:transition spd="med" advClick="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989071622"/>
      </p:ext>
    </p:extLst>
  </p:cSld>
  <p:clrMapOvr>
    <a:masterClrMapping/>
  </p:clrMapOvr>
  <p:transition spd="med" advClick="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80933812"/>
      </p:ext>
    </p:extLst>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11/12/2016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275174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903845789"/>
      </p:ext>
    </p:extLst>
  </p:cSld>
  <p:clrMapOvr>
    <a:masterClrMapping/>
  </p:clrMapOvr>
  <p:transition spd="med" advClick="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85907577"/>
      </p:ext>
    </p:extLst>
  </p:cSld>
  <p:clrMapOvr>
    <a:masterClrMapping/>
  </p:clrMapOvr>
  <p:transition spd="med" advClick="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367940846"/>
      </p:ext>
    </p:extLst>
  </p:cSld>
  <p:clrMapOvr>
    <a:masterClrMapping/>
  </p:clrMapOvr>
  <p:transition spd="med" advClick="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363779034"/>
      </p:ext>
    </p:extLst>
  </p:cSld>
  <p:clrMapOvr>
    <a:masterClrMapping/>
  </p:clrMapOvr>
  <p:transition spd="med" advClick="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590002022"/>
      </p:ext>
    </p:extLst>
  </p:cSld>
  <p:clrMapOvr>
    <a:masterClrMapping/>
  </p:clrMapOvr>
  <p:transition spd="med" advClick="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21779589"/>
      </p:ext>
    </p:extLst>
  </p:cSld>
  <p:clrMapOvr>
    <a:masterClrMapping/>
  </p:clrMapOvr>
  <p:transition spd="med" advClick="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209995896"/>
      </p:ext>
    </p:extLst>
  </p:cSld>
  <p:clrMapOvr>
    <a:masterClrMapping/>
  </p:clrMapOvr>
  <p:transition spd="med" advClick="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343054886"/>
      </p:ext>
    </p:extLst>
  </p:cSld>
  <p:clrMapOvr>
    <a:masterClrMapping/>
  </p:clrMapOvr>
  <p:transition spd="med" advClick="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48538711"/>
      </p:ext>
    </p:extLst>
  </p:cSld>
  <p:clrMapOvr>
    <a:masterClrMapping/>
  </p:clrMapOvr>
  <p:transition spd="med" advClick="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043489365"/>
      </p:ext>
    </p:extLst>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56741451"/>
      </p:ext>
    </p:extLst>
  </p:cSld>
  <p:clrMapOvr>
    <a:masterClrMapping/>
  </p:clrMapOvr>
  <p:transition spd="med" advClick="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175929114"/>
      </p:ext>
    </p:extLst>
  </p:cSld>
  <p:clrMapOvr>
    <a:masterClrMapping/>
  </p:clrMapOvr>
  <p:transition spd="med" advClick="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918290160"/>
      </p:ext>
    </p:extLst>
  </p:cSld>
  <p:clrMapOvr>
    <a:masterClrMapping/>
  </p:clrMapOvr>
  <p:transition spd="med" advClick="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ADD2A6C-9D72-4C56-9FC4-14341BB40749}" type="datetimeFigureOut">
              <a:rPr lang="en-US" smtClean="0"/>
              <a:pPr/>
              <a:t>11/12/2016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dirty="0">
              <a:solidFill>
                <a:srgbClr val="92D05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8B0B862-FE51-4030-AD66-ACD149E0FCB2}" type="slidenum">
              <a:rPr lang="en-US" smtClean="0">
                <a:solidFill>
                  <a:srgbClr val="92D050"/>
                </a:solidFill>
              </a:rPr>
              <a:pPr/>
              <a:t>‹#›</a:t>
            </a:fld>
            <a:endParaRPr lang="en-US" dirty="0">
              <a:solidFill>
                <a:srgbClr val="92D05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35895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66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97379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18780640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59532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4EB61-22B1-46A7-8B23-38A6129F910E}" type="datetimeFigureOut">
              <a:rPr lang="en-US" smtClean="0"/>
              <a:pPr/>
              <a:t>11/12/2016</a:t>
            </a:fld>
            <a:endParaRPr lang="en-US" dirty="0"/>
          </a:p>
        </p:txBody>
      </p:sp>
      <p:sp>
        <p:nvSpPr>
          <p:cNvPr id="8" name="Footer Placeholder 7"/>
          <p:cNvSpPr>
            <a:spLocks noGrp="1"/>
          </p:cNvSpPr>
          <p:nvPr>
            <p:ph type="ftr" sz="quarter" idx="11"/>
          </p:nvPr>
        </p:nvSpPr>
        <p:spPr/>
        <p:txBody>
          <a:bodyPr/>
          <a:lstStyle/>
          <a:p>
            <a:pPr>
              <a:defRPr/>
            </a:pPr>
            <a:endParaRPr lang="en-US" dirty="0">
              <a:solidFill>
                <a:srgbClr val="92D050"/>
              </a:solidFill>
            </a:endParaRPr>
          </a:p>
        </p:txBody>
      </p:sp>
      <p:sp>
        <p:nvSpPr>
          <p:cNvPr id="9" name="Slide Number Placeholder 8"/>
          <p:cNvSpPr>
            <a:spLocks noGrp="1"/>
          </p:cNvSpPr>
          <p:nvPr>
            <p:ph type="sldNum" sz="quarter" idx="12"/>
          </p:nvPr>
        </p:nvSpPr>
        <p:spPr/>
        <p:txBody>
          <a:bodyPr/>
          <a:lstStyle/>
          <a:p>
            <a:fld id="{9F566DA0-83DA-46CB-95E8-89DB5C3E622D}" type="slidenum">
              <a:rPr lang="en-US" smtClean="0"/>
              <a:pPr/>
              <a:t>‹#›</a:t>
            </a:fld>
            <a:endParaRPr lang="en-US" dirty="0"/>
          </a:p>
        </p:txBody>
      </p:sp>
    </p:spTree>
    <p:extLst>
      <p:ext uri="{BB962C8B-B14F-4D97-AF65-F5344CB8AC3E}">
        <p14:creationId xmlns:p14="http://schemas.microsoft.com/office/powerpoint/2010/main" val="38316300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solidFill>
                <a:srgbClr val="92D050"/>
              </a:solidFill>
            </a:endParaRPr>
          </a:p>
        </p:txBody>
      </p:sp>
      <p:sp>
        <p:nvSpPr>
          <p:cNvPr id="5" name="Slide Number Placeholder 4"/>
          <p:cNvSpPr>
            <a:spLocks noGrp="1"/>
          </p:cNvSpPr>
          <p:nvPr>
            <p:ph type="sldNum" sz="quarter" idx="12"/>
          </p:nvPr>
        </p:nvSpPr>
        <p:spPr/>
        <p:txBody>
          <a:bodyPr/>
          <a:lstStyle/>
          <a:p>
            <a:pPr>
              <a:defRPr/>
            </a:pPr>
            <a:fld id="{EFC50D71-63DA-E745-ACFE-2416624E524D}" type="slidenum">
              <a:rPr lang="en-US" smtClean="0"/>
              <a:pPr>
                <a:defRPr/>
              </a:pPr>
              <a:t>‹#›</a:t>
            </a:fld>
            <a:endParaRPr lang="en-US" dirty="0"/>
          </a:p>
        </p:txBody>
      </p:sp>
    </p:spTree>
    <p:extLst>
      <p:ext uri="{BB962C8B-B14F-4D97-AF65-F5344CB8AC3E}">
        <p14:creationId xmlns:p14="http://schemas.microsoft.com/office/powerpoint/2010/main" val="29606147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3" name="Footer Placeholder 2"/>
          <p:cNvSpPr>
            <a:spLocks noGrp="1"/>
          </p:cNvSpPr>
          <p:nvPr>
            <p:ph type="ftr" sz="quarter" idx="11"/>
          </p:nvPr>
        </p:nvSpPr>
        <p:spPr/>
        <p:txBody>
          <a:bodyPr/>
          <a:lstStyle/>
          <a:p>
            <a:pPr>
              <a:defRPr/>
            </a:pPr>
            <a:endParaRPr lang="en-US" dirty="0">
              <a:solidFill>
                <a:srgbClr val="92D050"/>
              </a:solidFill>
            </a:endParaRPr>
          </a:p>
        </p:txBody>
      </p:sp>
      <p:sp>
        <p:nvSpPr>
          <p:cNvPr id="4" name="Slide Number Placeholder 3"/>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191415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Date Placeholder 4"/>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7" name="Slide Number Placeholder 6"/>
          <p:cNvSpPr>
            <a:spLocks noGrp="1"/>
          </p:cNvSpPr>
          <p:nvPr>
            <p:ph type="sldNum" sz="quarter" idx="12"/>
          </p:nvPr>
        </p:nvSpPr>
        <p:spPr/>
        <p:txBody>
          <a:bodyPr/>
          <a:lstStyle/>
          <a:p>
            <a:fld id="{E4CC66FD-12A6-435F-A1E1-0ED637789521}"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solidFill>
                <a:srgbClr val="92D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56758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9367400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0036" y="1027664"/>
            <a:ext cx="8196763"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2797789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pPr/>
              <a:t>11/12/2016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395868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1.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5.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theme" Target="../theme/theme7.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0"/>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11/12/2016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4006843352"/>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7" r:id="rId3"/>
    <p:sldLayoutId id="2147483658" r:id="rId4"/>
    <p:sldLayoutId id="2147483660" r:id="rId5"/>
    <p:sldLayoutId id="2147483657" r:id="rId6"/>
    <p:sldLayoutId id="2147483670" r:id="rId7"/>
    <p:sldLayoutId id="2147483671"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90" r:id="rId24"/>
    <p:sldLayoutId id="2147483691" r:id="rId25"/>
    <p:sldLayoutId id="2147483692" r:id="rId26"/>
    <p:sldLayoutId id="2147483693" r:id="rId27"/>
    <p:sldLayoutId id="2147483836" r:id="rId28"/>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81014" y="5837274"/>
            <a:ext cx="1403498" cy="659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4"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51486516"/>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chemeClr val="tx1"/>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94983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81014" y="5837274"/>
            <a:ext cx="1403498" cy="659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6979387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FD10BCA-CA25-0147-AA10-851235587441}" type="datetime1">
              <a:rPr lang="en-US" smtClean="0"/>
              <a:pPr/>
              <a:t>11/12/2016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38908474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6BB7664-5EF5-4C4F-A821-D039EC109BA9}" type="datetime1">
              <a:rPr lang="en-US" smtClean="0"/>
              <a:pPr/>
              <a:t>11/12/2016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1245762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9"/>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11/12/2016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39007183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1EFEB78-3F11-4C6A-BA16-0DEDB35DB666}" type="datetimeFigureOut">
              <a:rPr lang="en-US" smtClean="0"/>
              <a:pPr/>
              <a:t>11/12/2016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dirty="0">
              <a:solidFill>
                <a:srgbClr val="92D05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2014359218"/>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3.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hyperlink" Target="http://www.nextgenscience.org/news/ngss-video-how-read-standards" TargetMode="External"/><Relationship Id="rId13" Type="http://schemas.openxmlformats.org/officeDocument/2006/relationships/hyperlink" Target="http://www.nextgenscience.org/k-5-evidence-statements" TargetMode="External"/><Relationship Id="rId18" Type="http://schemas.openxmlformats.org/officeDocument/2006/relationships/hyperlink" Target="http://www.nextgenscience.org/sites/ngss/files/SciMathTasks-FrontMatterDraft-Nov%202014.pdf" TargetMode="External"/><Relationship Id="rId3" Type="http://schemas.openxmlformats.org/officeDocument/2006/relationships/hyperlink" Target="http://www.nextgenscience.org/" TargetMode="External"/><Relationship Id="rId7" Type="http://schemas.openxmlformats.org/officeDocument/2006/relationships/hyperlink" Target="http://www.nextgenscience.org/get-to-know" TargetMode="External"/><Relationship Id="rId12" Type="http://schemas.openxmlformats.org/officeDocument/2006/relationships/hyperlink" Target="http://www.nextgenscience.org/sites/ngss/files/Front%20Matter%20Evidence%20Statements%20PDF%20Jan%202015_1.pdf" TargetMode="External"/><Relationship Id="rId17" Type="http://schemas.openxmlformats.org/officeDocument/2006/relationships/hyperlink" Target="http://www.nextgenscience.org/classroom-sample-assessment-tasks" TargetMode="External"/><Relationship Id="rId2" Type="http://schemas.openxmlformats.org/officeDocument/2006/relationships/notesSlide" Target="../notesSlides/notesSlide10.xml"/><Relationship Id="rId16" Type="http://schemas.openxmlformats.org/officeDocument/2006/relationships/hyperlink" Target="http://www.nextgenscience.org/resources/bundling-ngss" TargetMode="External"/><Relationship Id="rId1" Type="http://schemas.openxmlformats.org/officeDocument/2006/relationships/slideLayout" Target="../slideLayouts/slideLayout74.xml"/><Relationship Id="rId6" Type="http://schemas.openxmlformats.org/officeDocument/2006/relationships/hyperlink" Target="http://www.nextgenscience.org/next-generation-science-standards" TargetMode="External"/><Relationship Id="rId11" Type="http://schemas.openxmlformats.org/officeDocument/2006/relationships/hyperlink" Target="http://www.nextgenscience.org/sites/ngss/files/Exec%20Summary_NGSS%20Evidence%20Statements%20Front%20Matter%20Jan%202015.pdf" TargetMode="External"/><Relationship Id="rId5" Type="http://schemas.openxmlformats.org/officeDocument/2006/relationships/hyperlink" Target="http://www.nextgenscience.org/news" TargetMode="External"/><Relationship Id="rId15" Type="http://schemas.openxmlformats.org/officeDocument/2006/relationships/hyperlink" Target="http://www.nextgenscience.org/ngss-high-school-evidence-statements" TargetMode="External"/><Relationship Id="rId10" Type="http://schemas.openxmlformats.org/officeDocument/2006/relationships/hyperlink" Target="http://www.nextgenscience.org/evidence-statements" TargetMode="External"/><Relationship Id="rId4" Type="http://schemas.openxmlformats.org/officeDocument/2006/relationships/hyperlink" Target="http://www.nextgenscience.org/content/newsletter-signup?email=" TargetMode="External"/><Relationship Id="rId9" Type="http://schemas.openxmlformats.org/officeDocument/2006/relationships/hyperlink" Target="http://www.nextgenscience.org/resource-library" TargetMode="External"/><Relationship Id="rId14" Type="http://schemas.openxmlformats.org/officeDocument/2006/relationships/hyperlink" Target="http://www.nextgenscience.org/middle-school-evidence-statemen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nextgenscience.org/ngss-equip-professional-learning-facilitator%E2%80%99s-guide" TargetMode="External"/><Relationship Id="rId2" Type="http://schemas.openxmlformats.org/officeDocument/2006/relationships/notesSlide" Target="../notesSlides/notesSlide11.xml"/><Relationship Id="rId1" Type="http://schemas.openxmlformats.org/officeDocument/2006/relationships/slideLayout" Target="../slideLayouts/slideLayout74.xml"/><Relationship Id="rId5" Type="http://schemas.openxmlformats.org/officeDocument/2006/relationships/hyperlink" Target="http://www.nextgenscience.org/ngss-peec-alignment" TargetMode="External"/><Relationship Id="rId4" Type="http://schemas.openxmlformats.org/officeDocument/2006/relationships/hyperlink" Target="http://www.nextgenscience.org/resour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7.xml"/><Relationship Id="rId5" Type="http://schemas.openxmlformats.org/officeDocument/2006/relationships/image" Target="../media/image15.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ngss.nsta.org/" TargetMode="Externa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4.xml"/><Relationship Id="rId6" Type="http://schemas.openxmlformats.org/officeDocument/2006/relationships/hyperlink" Target="http://ilscience.org/" TargetMode="External"/><Relationship Id="rId5" Type="http://schemas.openxmlformats.org/officeDocument/2006/relationships/hyperlink" Target="http://ngss.nsta.org/FrameworkLinks.aspx" TargetMode="External"/><Relationship Id="rId4" Type="http://schemas.openxmlformats.org/officeDocument/2006/relationships/hyperlink" Target="http://learningcenter.nsta.org/products/symposia_seminars/NGSS/webseminar.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7.xml"/><Relationship Id="rId6" Type="http://schemas.openxmlformats.org/officeDocument/2006/relationships/image" Target="../media/image15.pn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hyperlink" Target="http://www.nextgenscience.org/resources/ngss-overview-principals" TargetMode="External"/><Relationship Id="rId2" Type="http://schemas.openxmlformats.org/officeDocument/2006/relationships/notesSlide" Target="../notesSlides/notesSlide15.xml"/><Relationship Id="rId1" Type="http://schemas.openxmlformats.org/officeDocument/2006/relationships/slideLayout" Target="../slideLayouts/slideLayout74.xml"/><Relationship Id="rId6" Type="http://schemas.openxmlformats.org/officeDocument/2006/relationships/hyperlink" Target="https://www.edleadersnetwork.org/" TargetMode="External"/><Relationship Id="rId5" Type="http://schemas.openxmlformats.org/officeDocument/2006/relationships/hyperlink" Target="http://www.sciencepracticesleadership.com/" TargetMode="External"/><Relationship Id="rId4" Type="http://schemas.openxmlformats.org/officeDocument/2006/relationships/hyperlink" Target="http://stemteachingtools.org/brief/21"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nsta.org/docs/NGSSParentGuide.pdf" TargetMode="External"/><Relationship Id="rId7" Type="http://schemas.openxmlformats.org/officeDocument/2006/relationships/hyperlink" Target="https://www.youtube.com/watch?v=XunAaDdjfe8&amp;feature=em-upload_owner" TargetMode="External"/><Relationship Id="rId2" Type="http://schemas.openxmlformats.org/officeDocument/2006/relationships/notesSlide" Target="../notesSlides/notesSlide16.xml"/><Relationship Id="rId1" Type="http://schemas.openxmlformats.org/officeDocument/2006/relationships/slideLayout" Target="../slideLayouts/slideLayout74.xml"/><Relationship Id="rId6" Type="http://schemas.openxmlformats.org/officeDocument/2006/relationships/hyperlink" Target="http://www.lisle202.org/vimages/shared/vnews/stories/46c9b4b8c07c3/NGSS_DC_101614.pdf" TargetMode="External"/><Relationship Id="rId5" Type="http://schemas.openxmlformats.org/officeDocument/2006/relationships/hyperlink" Target="http://www.nextgenscience.org/resources/infographic-how-will-science-education-change-ngss" TargetMode="External"/><Relationship Id="rId4" Type="http://schemas.openxmlformats.org/officeDocument/2006/relationships/hyperlink" Target="http://www.nextgenscience.org/resources/ngss-fact-sheet"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emteachingtools.org/" TargetMode="External"/><Relationship Id="rId3" Type="http://schemas.openxmlformats.org/officeDocument/2006/relationships/hyperlink" Target="http://inquiryproject.terc.edu/about/about_talkscience.cfm" TargetMode="External"/><Relationship Id="rId7" Type="http://schemas.openxmlformats.org/officeDocument/2006/relationships/hyperlink" Target="http://www.teacherstryscience.org/" TargetMode="External"/><Relationship Id="rId2" Type="http://schemas.openxmlformats.org/officeDocument/2006/relationships/notesSlide" Target="../notesSlides/notesSlide17.xml"/><Relationship Id="rId1" Type="http://schemas.openxmlformats.org/officeDocument/2006/relationships/slideLayout" Target="../slideLayouts/slideLayout74.xml"/><Relationship Id="rId6" Type="http://schemas.openxmlformats.org/officeDocument/2006/relationships/hyperlink" Target="http://www.nextgenstorylines.org/" TargetMode="External"/><Relationship Id="rId11" Type="http://schemas.openxmlformats.org/officeDocument/2006/relationships/image" Target="../media/image25.png"/><Relationship Id="rId5" Type="http://schemas.openxmlformats.org/officeDocument/2006/relationships/hyperlink" Target="http://www.nsta.org/docs/NGSSParentGuide.pdf" TargetMode="External"/><Relationship Id="rId10" Type="http://schemas.openxmlformats.org/officeDocument/2006/relationships/image" Target="../media/image24.png"/><Relationship Id="rId4" Type="http://schemas.openxmlformats.org/officeDocument/2006/relationships/hyperlink" Target="http://ngss.nsta.org/Classroom-Resources.aspx" TargetMode="External"/><Relationship Id="rId9" Type="http://schemas.openxmlformats.org/officeDocument/2006/relationships/hyperlink" Target="http://www.ilclassroomsinaction.org/ngss.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nextgenscience.org/news" TargetMode="External"/><Relationship Id="rId3" Type="http://schemas.openxmlformats.org/officeDocument/2006/relationships/image" Target="../media/image24.png"/><Relationship Id="rId7" Type="http://schemas.openxmlformats.org/officeDocument/2006/relationships/hyperlink" Target="https://dp.la/" TargetMode="External"/><Relationship Id="rId2" Type="http://schemas.openxmlformats.org/officeDocument/2006/relationships/notesSlide" Target="../notesSlides/notesSlide18.xml"/><Relationship Id="rId1" Type="http://schemas.openxmlformats.org/officeDocument/2006/relationships/slideLayout" Target="../slideLayouts/slideLayout74.xml"/><Relationship Id="rId6" Type="http://schemas.openxmlformats.org/officeDocument/2006/relationships/hyperlink" Target="http://www.ngssphenomena.com/" TargetMode="External"/><Relationship Id="rId5" Type="http://schemas.openxmlformats.org/officeDocument/2006/relationships/hyperlink" Target="https://sites.google.com/site/sciencephenomena/" TargetMode="External"/><Relationship Id="rId4" Type="http://schemas.openxmlformats.org/officeDocument/2006/relationships/image" Target="../media/image26.png"/><Relationship Id="rId9" Type="http://schemas.openxmlformats.org/officeDocument/2006/relationships/hyperlink" Target="http://wonderopolis.or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teachingchannel.org/videos/claims-evidence-science-lesson-achieve" TargetMode="External"/><Relationship Id="rId3" Type="http://schemas.openxmlformats.org/officeDocument/2006/relationships/hyperlink" Target="http://www.practices-resource.com/" TargetMode="External"/><Relationship Id="rId7" Type="http://schemas.openxmlformats.org/officeDocument/2006/relationships/hyperlink" Target="http://www.nsta.org/docs/NGSSParentGuide.pdf" TargetMode="External"/><Relationship Id="rId2" Type="http://schemas.openxmlformats.org/officeDocument/2006/relationships/notesSlide" Target="../notesSlides/notesSlide19.xml"/><Relationship Id="rId1" Type="http://schemas.openxmlformats.org/officeDocument/2006/relationships/slideLayout" Target="../slideLayouts/slideLayout74.xml"/><Relationship Id="rId6" Type="http://schemas.openxmlformats.org/officeDocument/2006/relationships/hyperlink" Target="http://inquiryproject.terc.edu/shared/pd/TalkScience_Primer.pdf" TargetMode="External"/><Relationship Id="rId5" Type="http://schemas.openxmlformats.org/officeDocument/2006/relationships/hyperlink" Target="http://inquiryproject.terc.edu/prof_dev/library.cfm" TargetMode="External"/><Relationship Id="rId10" Type="http://schemas.openxmlformats.org/officeDocument/2006/relationships/image" Target="../media/image27.png"/><Relationship Id="rId4" Type="http://schemas.openxmlformats.org/officeDocument/2006/relationships/hyperlink" Target="http://inquiryproject.terc.edu/about/about_talkscience.cfm" TargetMode="Externa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5.png"/><Relationship Id="rId3" Type="http://schemas.openxmlformats.org/officeDocument/2006/relationships/hyperlink" Target="http://www.nap.edu/catalog/13165/a-framework-for-k-12-science-education-practices-crosscutting-concepts" TargetMode="External"/><Relationship Id="rId7" Type="http://schemas.openxmlformats.org/officeDocument/2006/relationships/hyperlink" Target="http://www.nap.edu/catalog/18409/developing-assessments-for-the-next-generation-science-standards" TargetMode="External"/><Relationship Id="rId12"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7.xml"/><Relationship Id="rId6" Type="http://schemas.openxmlformats.org/officeDocument/2006/relationships/image" Target="../media/image11.jpeg"/><Relationship Id="rId11" Type="http://schemas.openxmlformats.org/officeDocument/2006/relationships/hyperlink" Target="http://www.nap.edu/catalog/21836/science-teachers-learning-enhancing-opportunities-creating-supportive-contexts" TargetMode="External"/><Relationship Id="rId5" Type="http://schemas.openxmlformats.org/officeDocument/2006/relationships/hyperlink" Target="http://www.nap.edu/catalog/18290/next-generation-science-standards-for-states-by-states" TargetMode="External"/><Relationship Id="rId10" Type="http://schemas.openxmlformats.org/officeDocument/2006/relationships/image" Target="../media/image13.jpg"/><Relationship Id="rId4" Type="http://schemas.openxmlformats.org/officeDocument/2006/relationships/image" Target="../media/image10.jpg"/><Relationship Id="rId9" Type="http://schemas.openxmlformats.org/officeDocument/2006/relationships/hyperlink" Target="http://www.nap.edu/catalog/18802/guide-to-implementing-the-next-generation-science-standard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temteachingtools.org/news/2016/short-course-how-to-develop-3d-formative-assessments-for-the-science-classroom" TargetMode="External"/><Relationship Id="rId3" Type="http://schemas.openxmlformats.org/officeDocument/2006/relationships/hyperlink" Target="http://www.nap.edu/openbook.php?record_id=18409" TargetMode="External"/><Relationship Id="rId7" Type="http://schemas.openxmlformats.org/officeDocument/2006/relationships/hyperlink" Target="http://www.csai-online.org/spotlight/science-assessment-item-collaborative" TargetMode="External"/><Relationship Id="rId2" Type="http://schemas.openxmlformats.org/officeDocument/2006/relationships/notesSlide" Target="../notesSlides/notesSlide20.xml"/><Relationship Id="rId1" Type="http://schemas.openxmlformats.org/officeDocument/2006/relationships/slideLayout" Target="../slideLayouts/slideLayout74.xml"/><Relationship Id="rId6" Type="http://schemas.openxmlformats.org/officeDocument/2006/relationships/hyperlink" Target="http://www.nextgenscience.org/classroom-sample-assessment-tasks" TargetMode="External"/><Relationship Id="rId5" Type="http://schemas.openxmlformats.org/officeDocument/2006/relationships/hyperlink" Target="http://ngss-assessment.portal.concord.org/" TargetMode="External"/><Relationship Id="rId4" Type="http://schemas.openxmlformats.org/officeDocument/2006/relationships/hyperlink" Target="http://www.isbe.net/assessment/htmls/balanced-asmt.htm" TargetMode="External"/><Relationship Id="rId9" Type="http://schemas.openxmlformats.org/officeDocument/2006/relationships/hyperlink" Target="http://www.isbe.net/assessment/htmls/listserv.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nap.edu/catalog/13165/a-framework-for-k-12-science-education-practices-crosscutting-concepts" TargetMode="External"/><Relationship Id="rId2" Type="http://schemas.openxmlformats.org/officeDocument/2006/relationships/notesSlide" Target="../notesSlides/notesSlide3.xml"/><Relationship Id="rId1" Type="http://schemas.openxmlformats.org/officeDocument/2006/relationships/slideLayout" Target="../slideLayouts/slideLayout76.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http://www.nap.edu/catalog/18290/next-generation-science-standards-for-states-by-states" TargetMode="External"/><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www.nap.edu/catalog/18409/developing-assessments-for-the-next-generation-science-standards" TargetMode="External"/><Relationship Id="rId2" Type="http://schemas.openxmlformats.org/officeDocument/2006/relationships/notesSlide" Target="../notesSlides/notesSlide5.xml"/><Relationship Id="rId1" Type="http://schemas.openxmlformats.org/officeDocument/2006/relationships/slideLayout" Target="../slideLayouts/slideLayout76.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hyperlink" Target="http://www.nap.edu/catalog/18802/guide-to-implementing-the-next-generation-science-standards" TargetMode="External"/><Relationship Id="rId2" Type="http://schemas.openxmlformats.org/officeDocument/2006/relationships/notesSlide" Target="../notesSlides/notesSlide6.xml"/><Relationship Id="rId1" Type="http://schemas.openxmlformats.org/officeDocument/2006/relationships/slideLayout" Target="../slideLayouts/slideLayout7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www.nap.edu/catalog/21836/science-teachers-learning-enhancing-opportunities-creating-supportive-contexts" TargetMode="External"/><Relationship Id="rId2" Type="http://schemas.openxmlformats.org/officeDocument/2006/relationships/notesSlide" Target="../notesSlides/notesSlide7.xml"/><Relationship Id="rId1" Type="http://schemas.openxmlformats.org/officeDocument/2006/relationships/slideLayout" Target="../slideLayouts/slideLayout76.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hyperlink" Target="http://www.nap.edu/read/21836/chapter/1" TargetMode="External"/><Relationship Id="rId3" Type="http://schemas.openxmlformats.org/officeDocument/2006/relationships/hyperlink" Target="http://www.nap.edu/" TargetMode="External"/><Relationship Id="rId7" Type="http://schemas.openxmlformats.org/officeDocument/2006/relationships/hyperlink" Target="http://www.nap.edu/openbook.php?record_id=18802" TargetMode="External"/><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hyperlink" Target="http://www.nap.edu/openbook.php?record_id=18409" TargetMode="External"/><Relationship Id="rId5" Type="http://schemas.openxmlformats.org/officeDocument/2006/relationships/hyperlink" Target="http://www.nap.edu/openbook.php?record_id=18290&amp;page=R1" TargetMode="External"/><Relationship Id="rId4" Type="http://schemas.openxmlformats.org/officeDocument/2006/relationships/hyperlink" Target="http://www.nap.edu/openbook.php?record_id=1316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extgenscience.org/" TargetMode="External"/><Relationship Id="rId2" Type="http://schemas.openxmlformats.org/officeDocument/2006/relationships/notesSlide" Target="../notesSlides/notesSlide9.xml"/><Relationship Id="rId1" Type="http://schemas.openxmlformats.org/officeDocument/2006/relationships/slideLayout" Target="../slideLayouts/slideLayout77.xml"/><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50630" y="1322240"/>
            <a:ext cx="7854696" cy="3504028"/>
          </a:xfrm>
          <a:prstGeom prst="rect">
            <a:avLst/>
          </a:prstGeom>
          <a:solidFill>
            <a:schemeClr val="bg1">
              <a:lumMod val="65000"/>
            </a:schemeClr>
          </a:solidFill>
          <a:ln w="76200">
            <a:solidFill>
              <a:srgbClr val="3342B3"/>
            </a:solidFill>
          </a:ln>
        </p:spPr>
        <p:txBody>
          <a:bodyPr vert="horz" lIns="45720" rIns="45720" anchor="ctr">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defTabSz="914400" fontAlgn="auto">
              <a:spcBef>
                <a:spcPts val="0"/>
              </a:spcBef>
              <a:spcAft>
                <a:spcPts val="0"/>
              </a:spcAft>
              <a:buClr>
                <a:srgbClr val="FF9900"/>
              </a:buClr>
            </a:pPr>
            <a:endParaRPr lang="en-US" sz="8000" b="1" dirty="0">
              <a:solidFill>
                <a:srgbClr val="92D050"/>
              </a:solidFill>
              <a:latin typeface="Calibri" panose="020F0502020204030204" pitchFamily="34" charset="0"/>
            </a:endParaRPr>
          </a:p>
        </p:txBody>
      </p:sp>
      <p:sp>
        <p:nvSpPr>
          <p:cNvPr id="2" name="Title 1"/>
          <p:cNvSpPr>
            <a:spLocks noGrp="1"/>
          </p:cNvSpPr>
          <p:nvPr>
            <p:ph type="ctrTitle"/>
          </p:nvPr>
        </p:nvSpPr>
        <p:spPr>
          <a:xfrm>
            <a:off x="920416" y="1489746"/>
            <a:ext cx="6554805" cy="3088396"/>
          </a:xfrm>
        </p:spPr>
        <p:txBody>
          <a:bodyPr>
            <a:normAutofit fontScale="90000"/>
          </a:bodyPr>
          <a:lstStyle/>
          <a:p>
            <a:pPr>
              <a:spcBef>
                <a:spcPts val="0"/>
              </a:spcBef>
            </a:pPr>
            <a:r>
              <a:rPr lang="en-US" sz="10000" b="1" dirty="0">
                <a:solidFill>
                  <a:schemeClr val="bg1"/>
                </a:solidFill>
                <a:latin typeface="Calibri" panose="020F0502020204030204" pitchFamily="34" charset="0"/>
              </a:rPr>
              <a:t>NGSS </a:t>
            </a:r>
            <a:br>
              <a:rPr lang="en-US" sz="10000" b="1" dirty="0">
                <a:solidFill>
                  <a:schemeClr val="bg1"/>
                </a:solidFill>
                <a:latin typeface="Calibri" panose="020F0502020204030204" pitchFamily="34" charset="0"/>
              </a:rPr>
            </a:br>
            <a:r>
              <a:rPr lang="en-US" sz="10000" b="1" dirty="0" smtClean="0">
                <a:solidFill>
                  <a:schemeClr val="bg1"/>
                </a:solidFill>
                <a:latin typeface="Calibri" panose="020F0502020204030204" pitchFamily="34" charset="0"/>
              </a:rPr>
              <a:t>Resources</a:t>
            </a:r>
            <a:endParaRPr lang="en-US" dirty="0"/>
          </a:p>
        </p:txBody>
      </p:sp>
      <p:grpSp>
        <p:nvGrpSpPr>
          <p:cNvPr id="4" name="Group 3"/>
          <p:cNvGrpSpPr/>
          <p:nvPr/>
        </p:nvGrpSpPr>
        <p:grpSpPr>
          <a:xfrm>
            <a:off x="6682148" y="1506660"/>
            <a:ext cx="1948815" cy="1410970"/>
            <a:chOff x="6682148" y="1506660"/>
            <a:chExt cx="1948815" cy="1410970"/>
          </a:xfrm>
        </p:grpSpPr>
        <p:pic>
          <p:nvPicPr>
            <p:cNvPr id="6" name="Picture 5" descr="http://www.einsteinproject.org/media/87441/ngss-logo-squared_220x220.jpg"/>
            <p:cNvPicPr/>
            <p:nvPr/>
          </p:nvPicPr>
          <p:blipFill rotWithShape="1">
            <a:blip r:embed="rId3">
              <a:extLst>
                <a:ext uri="{BEBA8EAE-BF5A-486C-A8C5-ECC9F3942E4B}">
                  <a14:imgProps xmlns:a14="http://schemas.microsoft.com/office/drawing/2010/main">
                    <a14:imgLayer r:embed="rId4">
                      <a14:imgEffect>
                        <a14:backgroundRemoval t="32273" b="77273" l="455" r="41818"/>
                      </a14:imgEffect>
                    </a14:imgLayer>
                  </a14:imgProps>
                </a:ext>
                <a:ext uri="{28A0092B-C50C-407E-A947-70E740481C1C}">
                  <a14:useLocalDpi xmlns:a14="http://schemas.microsoft.com/office/drawing/2010/main" val="0"/>
                </a:ext>
              </a:extLst>
            </a:blip>
            <a:srcRect t="30682" b="20072"/>
            <a:stretch/>
          </p:blipFill>
          <p:spPr bwMode="auto">
            <a:xfrm>
              <a:off x="6682148" y="1612705"/>
              <a:ext cx="1948815" cy="959485"/>
            </a:xfrm>
            <a:prstGeom prst="rect">
              <a:avLst/>
            </a:prstGeom>
            <a:noFill/>
            <a:extLst/>
          </p:spPr>
        </p:pic>
        <p:pic>
          <p:nvPicPr>
            <p:cNvPr id="8" name="Picture 7" descr="https://upload.wikimedia.org/wikipedia/commons/thumb/f/fa/Map_of_Illinois_contour.svg/2000px-Map_of_Illinois_contour.svg.png"/>
            <p:cNvPicPr/>
            <p:nvPr/>
          </p:nvPicPr>
          <p:blipFill>
            <a:blip r:embed="rId5">
              <a:extLst>
                <a:ext uri="{28A0092B-C50C-407E-A947-70E740481C1C}">
                  <a14:useLocalDpi xmlns:a14="http://schemas.microsoft.com/office/drawing/2010/main" val="0"/>
                </a:ext>
              </a:extLst>
            </a:blip>
            <a:srcRect/>
            <a:stretch>
              <a:fillRect/>
            </a:stretch>
          </p:blipFill>
          <p:spPr bwMode="auto">
            <a:xfrm>
              <a:off x="7343818" y="1506660"/>
              <a:ext cx="791210" cy="14109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36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0648" y="1935480"/>
            <a:ext cx="7694695" cy="4389120"/>
          </a:xfrm>
        </p:spPr>
        <p:txBody>
          <a:bodyPr>
            <a:noAutofit/>
          </a:bodyPr>
          <a:lstStyle/>
          <a:p>
            <a:pPr marL="0" indent="0">
              <a:lnSpc>
                <a:spcPct val="120000"/>
              </a:lnSpc>
              <a:spcBef>
                <a:spcPts val="0"/>
              </a:spcBef>
              <a:buNone/>
            </a:pPr>
            <a:r>
              <a:rPr lang="en-US" sz="1800" dirty="0" smtClean="0">
                <a:latin typeface="+mj-lt"/>
              </a:rPr>
              <a:t>On the Next Generation Science Standards site, one can access standards and many valuable resources.  </a:t>
            </a:r>
          </a:p>
          <a:p>
            <a:pPr>
              <a:lnSpc>
                <a:spcPct val="150000"/>
              </a:lnSpc>
              <a:spcBef>
                <a:spcPts val="0"/>
              </a:spcBef>
            </a:pPr>
            <a:r>
              <a:rPr lang="en-US" sz="1800" dirty="0" smtClean="0">
                <a:latin typeface="+mj-lt"/>
                <a:hlinkClick r:id="rId3"/>
              </a:rPr>
              <a:t>NGSS - Home</a:t>
            </a:r>
            <a:endParaRPr lang="en-US" sz="1800" dirty="0" smtClean="0">
              <a:latin typeface="+mj-lt"/>
            </a:endParaRPr>
          </a:p>
          <a:p>
            <a:pPr>
              <a:lnSpc>
                <a:spcPct val="150000"/>
              </a:lnSpc>
              <a:spcBef>
                <a:spcPts val="0"/>
              </a:spcBef>
            </a:pPr>
            <a:r>
              <a:rPr lang="en-US" sz="1800" dirty="0" smtClean="0">
                <a:latin typeface="+mj-lt"/>
              </a:rPr>
              <a:t>Stay Connected:  </a:t>
            </a:r>
            <a:r>
              <a:rPr lang="en-US" sz="1800" dirty="0" smtClean="0">
                <a:latin typeface="+mj-lt"/>
                <a:hlinkClick r:id="rId4"/>
              </a:rPr>
              <a:t>Subscribe to NGSS NOW Newsletter</a:t>
            </a:r>
            <a:r>
              <a:rPr lang="en-US" sz="1800" dirty="0" smtClean="0">
                <a:latin typeface="+mj-lt"/>
              </a:rPr>
              <a:t>  (</a:t>
            </a:r>
            <a:r>
              <a:rPr lang="en-US" sz="1800" dirty="0" smtClean="0">
                <a:latin typeface="+mj-lt"/>
                <a:hlinkClick r:id="rId5"/>
              </a:rPr>
              <a:t>Sample</a:t>
            </a:r>
            <a:r>
              <a:rPr lang="en-US" sz="1800" dirty="0" smtClean="0">
                <a:latin typeface="+mj-lt"/>
              </a:rPr>
              <a:t>) </a:t>
            </a:r>
          </a:p>
          <a:p>
            <a:pPr>
              <a:lnSpc>
                <a:spcPct val="150000"/>
              </a:lnSpc>
              <a:spcBef>
                <a:spcPts val="0"/>
              </a:spcBef>
            </a:pPr>
            <a:r>
              <a:rPr lang="en-US" sz="1800" dirty="0" smtClean="0">
                <a:latin typeface="+mj-lt"/>
              </a:rPr>
              <a:t>Search the Next Generation Science Standards &amp; Appendices</a:t>
            </a:r>
            <a:endParaRPr lang="en-US" sz="1800" dirty="0">
              <a:latin typeface="+mj-lt"/>
              <a:hlinkClick r:id="rId6"/>
            </a:endParaRPr>
          </a:p>
          <a:p>
            <a:pPr lvl="1">
              <a:lnSpc>
                <a:spcPct val="150000"/>
              </a:lnSpc>
              <a:spcBef>
                <a:spcPts val="0"/>
              </a:spcBef>
            </a:pPr>
            <a:r>
              <a:rPr lang="en-US" sz="1600" dirty="0">
                <a:latin typeface="+mj-lt"/>
                <a:hlinkClick r:id="rId7"/>
              </a:rPr>
              <a:t>Next Generation Science Standards &amp; Appendices</a:t>
            </a:r>
            <a:endParaRPr lang="en-US" sz="1600" dirty="0">
              <a:latin typeface="+mj-lt"/>
            </a:endParaRPr>
          </a:p>
          <a:p>
            <a:pPr lvl="1">
              <a:lnSpc>
                <a:spcPct val="150000"/>
              </a:lnSpc>
              <a:spcBef>
                <a:spcPts val="0"/>
              </a:spcBef>
            </a:pPr>
            <a:r>
              <a:rPr lang="en-US" sz="1600" dirty="0">
                <a:latin typeface="+mj-lt"/>
                <a:hlinkClick r:id="rId8"/>
              </a:rPr>
              <a:t>How to Read a Performance Expectation</a:t>
            </a:r>
            <a:endParaRPr lang="en-US" sz="1600" dirty="0">
              <a:latin typeface="+mj-lt"/>
            </a:endParaRPr>
          </a:p>
          <a:p>
            <a:pPr>
              <a:lnSpc>
                <a:spcPct val="150000"/>
              </a:lnSpc>
              <a:spcBef>
                <a:spcPts val="0"/>
              </a:spcBef>
            </a:pPr>
            <a:r>
              <a:rPr lang="en-US" sz="1800" dirty="0" smtClean="0">
                <a:latin typeface="+mj-lt"/>
              </a:rPr>
              <a:t>Utilize Valuable Resources </a:t>
            </a:r>
            <a:endParaRPr lang="en-US" sz="1800" dirty="0" smtClean="0">
              <a:latin typeface="+mj-lt"/>
              <a:hlinkClick r:id="rId9"/>
            </a:endParaRPr>
          </a:p>
          <a:p>
            <a:pPr lvl="1">
              <a:lnSpc>
                <a:spcPct val="150000"/>
              </a:lnSpc>
              <a:spcBef>
                <a:spcPts val="0"/>
              </a:spcBef>
            </a:pPr>
            <a:r>
              <a:rPr lang="en-US" sz="1600" dirty="0" smtClean="0">
                <a:latin typeface="+mj-lt"/>
                <a:hlinkClick r:id="rId9"/>
              </a:rPr>
              <a:t>Resources Library</a:t>
            </a:r>
            <a:endParaRPr lang="en-US" sz="1600" dirty="0">
              <a:latin typeface="+mj-lt"/>
            </a:endParaRPr>
          </a:p>
          <a:p>
            <a:pPr lvl="1">
              <a:lnSpc>
                <a:spcPct val="150000"/>
              </a:lnSpc>
              <a:spcBef>
                <a:spcPts val="0"/>
              </a:spcBef>
            </a:pPr>
            <a:r>
              <a:rPr lang="en-US" sz="1600" dirty="0" smtClean="0">
                <a:latin typeface="+mj-lt"/>
                <a:hlinkClick r:id="rId10"/>
              </a:rPr>
              <a:t>Evidence Statements</a:t>
            </a:r>
            <a:r>
              <a:rPr lang="en-US" sz="1600" dirty="0" smtClean="0">
                <a:latin typeface="+mj-lt"/>
              </a:rPr>
              <a:t>: </a:t>
            </a:r>
            <a:r>
              <a:rPr lang="en-US" sz="1600" dirty="0" smtClean="0">
                <a:latin typeface="+mj-lt"/>
                <a:hlinkClick r:id="rId11"/>
              </a:rPr>
              <a:t>(Summary</a:t>
            </a:r>
            <a:r>
              <a:rPr lang="en-US" sz="1600" dirty="0">
                <a:latin typeface="+mj-lt"/>
                <a:hlinkClick r:id="rId11"/>
              </a:rPr>
              <a:t>)</a:t>
            </a:r>
            <a:r>
              <a:rPr lang="en-US" sz="1600" dirty="0">
                <a:latin typeface="+mj-lt"/>
              </a:rPr>
              <a:t> </a:t>
            </a:r>
            <a:r>
              <a:rPr lang="en-US" sz="1600" dirty="0">
                <a:latin typeface="+mj-lt"/>
                <a:hlinkClick r:id="rId12"/>
              </a:rPr>
              <a:t>(</a:t>
            </a:r>
            <a:r>
              <a:rPr lang="en-US" sz="1600" dirty="0" smtClean="0">
                <a:latin typeface="+mj-lt"/>
                <a:hlinkClick r:id="rId12"/>
              </a:rPr>
              <a:t>Intro &amp; Overview</a:t>
            </a:r>
            <a:r>
              <a:rPr lang="en-US" sz="1600" dirty="0">
                <a:latin typeface="+mj-lt"/>
                <a:hlinkClick r:id="rId12"/>
              </a:rPr>
              <a:t>)</a:t>
            </a:r>
            <a:r>
              <a:rPr lang="en-US" sz="1600" dirty="0">
                <a:latin typeface="+mj-lt"/>
              </a:rPr>
              <a:t> </a:t>
            </a:r>
            <a:r>
              <a:rPr lang="en-US" sz="1600" dirty="0" smtClean="0">
                <a:latin typeface="+mj-lt"/>
                <a:hlinkClick r:id="rId13"/>
              </a:rPr>
              <a:t>(K-5</a:t>
            </a:r>
            <a:r>
              <a:rPr lang="en-US" sz="1600" dirty="0">
                <a:latin typeface="+mj-lt"/>
                <a:hlinkClick r:id="rId13"/>
              </a:rPr>
              <a:t>)</a:t>
            </a:r>
            <a:r>
              <a:rPr lang="en-US" sz="1600" dirty="0">
                <a:latin typeface="+mj-lt"/>
              </a:rPr>
              <a:t> </a:t>
            </a:r>
            <a:r>
              <a:rPr lang="en-US" sz="1600" dirty="0" smtClean="0">
                <a:latin typeface="+mj-lt"/>
                <a:hlinkClick r:id="rId14"/>
              </a:rPr>
              <a:t>(6-8</a:t>
            </a:r>
            <a:r>
              <a:rPr lang="en-US" sz="1600" dirty="0">
                <a:latin typeface="+mj-lt"/>
                <a:hlinkClick r:id="rId14"/>
              </a:rPr>
              <a:t>)</a:t>
            </a:r>
            <a:r>
              <a:rPr lang="en-US" sz="1600" dirty="0">
                <a:latin typeface="+mj-lt"/>
              </a:rPr>
              <a:t> </a:t>
            </a:r>
            <a:r>
              <a:rPr lang="en-US" sz="1600" dirty="0" smtClean="0">
                <a:latin typeface="+mj-lt"/>
                <a:hlinkClick r:id="rId15"/>
              </a:rPr>
              <a:t>(9-12)</a:t>
            </a:r>
            <a:endParaRPr lang="en-US" sz="1600" dirty="0">
              <a:latin typeface="+mj-lt"/>
            </a:endParaRPr>
          </a:p>
          <a:p>
            <a:pPr lvl="1">
              <a:lnSpc>
                <a:spcPct val="150000"/>
              </a:lnSpc>
              <a:spcBef>
                <a:spcPts val="0"/>
              </a:spcBef>
            </a:pPr>
            <a:r>
              <a:rPr lang="en-US" sz="1600" dirty="0" smtClean="0">
                <a:latin typeface="+mj-lt"/>
                <a:hlinkClick r:id="rId16"/>
              </a:rPr>
              <a:t>Bundling the NGSS</a:t>
            </a:r>
            <a:endParaRPr lang="en-US" sz="1600" dirty="0" smtClean="0">
              <a:latin typeface="+mj-lt"/>
              <a:hlinkClick r:id="rId17"/>
            </a:endParaRPr>
          </a:p>
          <a:p>
            <a:pPr lvl="1">
              <a:lnSpc>
                <a:spcPct val="150000"/>
              </a:lnSpc>
              <a:spcBef>
                <a:spcPts val="0"/>
              </a:spcBef>
            </a:pPr>
            <a:r>
              <a:rPr lang="en-US" sz="1600" dirty="0" smtClean="0">
                <a:latin typeface="+mj-lt"/>
                <a:hlinkClick r:id="rId17"/>
              </a:rPr>
              <a:t>Classroom </a:t>
            </a:r>
            <a:r>
              <a:rPr lang="en-US" sz="1600" dirty="0">
                <a:latin typeface="+mj-lt"/>
                <a:hlinkClick r:id="rId17"/>
              </a:rPr>
              <a:t>Sample </a:t>
            </a:r>
            <a:r>
              <a:rPr lang="en-US" sz="1600" dirty="0" smtClean="0">
                <a:latin typeface="+mj-lt"/>
                <a:hlinkClick r:id="rId17"/>
              </a:rPr>
              <a:t>Tasks</a:t>
            </a:r>
            <a:r>
              <a:rPr lang="en-US" sz="1600" dirty="0" smtClean="0">
                <a:latin typeface="+mj-lt"/>
              </a:rPr>
              <a:t>: </a:t>
            </a:r>
            <a:r>
              <a:rPr lang="en-US" sz="1400" dirty="0" smtClean="0">
                <a:latin typeface="+mj-lt"/>
                <a:hlinkClick r:id="rId18"/>
              </a:rPr>
              <a:t>(Intro &amp; Overview</a:t>
            </a:r>
            <a:r>
              <a:rPr lang="en-US" sz="1400" dirty="0">
                <a:latin typeface="+mj-lt"/>
                <a:hlinkClick r:id="rId18"/>
              </a:rPr>
              <a:t>)</a:t>
            </a:r>
            <a:r>
              <a:rPr lang="en-US" sz="1400" dirty="0">
                <a:latin typeface="+mj-lt"/>
              </a:rPr>
              <a:t> </a:t>
            </a:r>
            <a:r>
              <a:rPr lang="en-US" sz="1400" dirty="0">
                <a:latin typeface="+mj-lt"/>
                <a:hlinkClick r:id="rId17"/>
              </a:rPr>
              <a:t>(View and </a:t>
            </a:r>
            <a:r>
              <a:rPr lang="en-US" sz="1400" dirty="0" smtClean="0">
                <a:latin typeface="+mj-lt"/>
                <a:hlinkClick r:id="rId17"/>
              </a:rPr>
              <a:t>Download)</a:t>
            </a:r>
            <a:r>
              <a:rPr lang="en-US" sz="1400" dirty="0">
                <a:latin typeface="+mj-lt"/>
              </a:rPr>
              <a:t>  </a:t>
            </a:r>
            <a:endParaRPr lang="en-US" sz="1400" dirty="0" smtClean="0">
              <a:latin typeface="+mj-lt"/>
            </a:endParaRPr>
          </a:p>
        </p:txBody>
      </p:sp>
      <p:sp>
        <p:nvSpPr>
          <p:cNvPr id="4" name="Title 1"/>
          <p:cNvSpPr txBox="1">
            <a:spLocks/>
          </p:cNvSpPr>
          <p:nvPr/>
        </p:nvSpPr>
        <p:spPr>
          <a:xfrm>
            <a:off x="1063117" y="680531"/>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5400" dirty="0" smtClean="0">
                <a:solidFill>
                  <a:srgbClr val="92D050"/>
                </a:solidFill>
              </a:rPr>
              <a:t>NGSS Website</a:t>
            </a:r>
            <a:endParaRPr lang="en-US" sz="5400" dirty="0">
              <a:solidFill>
                <a:srgbClr val="92D050"/>
              </a:solidFill>
            </a:endParaRPr>
          </a:p>
        </p:txBody>
      </p:sp>
      <p:cxnSp>
        <p:nvCxnSpPr>
          <p:cNvPr id="5" name="Straight Connector 4"/>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65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71528"/>
            <a:ext cx="6777317" cy="3508977"/>
          </a:xfrm>
        </p:spPr>
        <p:txBody>
          <a:bodyPr>
            <a:normAutofit/>
          </a:bodyPr>
          <a:lstStyle/>
          <a:p>
            <a:pPr marL="0" indent="0">
              <a:buNone/>
            </a:pPr>
            <a:r>
              <a:rPr lang="en-US" sz="1900" dirty="0" smtClean="0">
                <a:latin typeface="+mj-lt"/>
              </a:rPr>
              <a:t>NGSS has provided resources to evaluate lessons, units, and curriculum for alignment to the NGSS.</a:t>
            </a:r>
          </a:p>
          <a:p>
            <a:endParaRPr lang="en-US" sz="1900" dirty="0" smtClean="0">
              <a:latin typeface="+mj-lt"/>
            </a:endParaRPr>
          </a:p>
          <a:p>
            <a:r>
              <a:rPr lang="en-US" sz="1900" dirty="0" smtClean="0">
                <a:latin typeface="+mj-lt"/>
              </a:rPr>
              <a:t>EQuIP Rubric for Lessons &amp; Units: Science</a:t>
            </a:r>
          </a:p>
          <a:p>
            <a:pPr lvl="1"/>
            <a:r>
              <a:rPr lang="en-US" sz="1900" dirty="0">
                <a:latin typeface="+mj-lt"/>
                <a:hlinkClick r:id="rId3"/>
              </a:rPr>
              <a:t>NGSS EQuIP Professional Learning Facilitator’s Guide</a:t>
            </a:r>
            <a:endParaRPr lang="en-US" sz="1900" dirty="0">
              <a:latin typeface="+mj-lt"/>
            </a:endParaRPr>
          </a:p>
          <a:p>
            <a:pPr lvl="1"/>
            <a:r>
              <a:rPr lang="en-US" sz="1900" dirty="0">
                <a:latin typeface="+mj-lt"/>
                <a:hlinkClick r:id="rId4"/>
              </a:rPr>
              <a:t>EQuIP Rubric</a:t>
            </a:r>
            <a:endParaRPr lang="en-US" sz="1900" dirty="0">
              <a:latin typeface="+mj-lt"/>
            </a:endParaRPr>
          </a:p>
          <a:p>
            <a:endParaRPr lang="en-US" sz="1900" dirty="0" smtClean="0">
              <a:latin typeface="+mj-lt"/>
            </a:endParaRPr>
          </a:p>
          <a:p>
            <a:r>
              <a:rPr lang="en-US" sz="1900" dirty="0">
                <a:latin typeface="+mj-lt"/>
              </a:rPr>
              <a:t>NGSS </a:t>
            </a:r>
            <a:r>
              <a:rPr lang="en-US" sz="1900" dirty="0" smtClean="0">
                <a:latin typeface="+mj-lt"/>
              </a:rPr>
              <a:t>PEEC-Alignment</a:t>
            </a:r>
          </a:p>
          <a:p>
            <a:pPr lvl="1"/>
            <a:r>
              <a:rPr lang="en-US" sz="1900" dirty="0" smtClean="0">
                <a:latin typeface="+mj-lt"/>
                <a:hlinkClick r:id="rId5"/>
              </a:rPr>
              <a:t>PEEC Alignment</a:t>
            </a:r>
            <a:endParaRPr lang="en-US" sz="1900" dirty="0">
              <a:latin typeface="+mj-lt"/>
            </a:endParaRPr>
          </a:p>
          <a:p>
            <a:pPr marL="457200" lvl="1" indent="0">
              <a:buNone/>
            </a:pPr>
            <a:endParaRPr lang="en-US" dirty="0" smtClean="0"/>
          </a:p>
          <a:p>
            <a:endParaRPr lang="en-US" dirty="0" smtClean="0"/>
          </a:p>
          <a:p>
            <a:endParaRPr lang="en-US" dirty="0"/>
          </a:p>
        </p:txBody>
      </p:sp>
      <p:sp>
        <p:nvSpPr>
          <p:cNvPr id="6" name="Title 1"/>
          <p:cNvSpPr>
            <a:spLocks noGrp="1"/>
          </p:cNvSpPr>
          <p:nvPr>
            <p:ph type="title"/>
          </p:nvPr>
        </p:nvSpPr>
        <p:spPr>
          <a:xfrm>
            <a:off x="1063117" y="680531"/>
            <a:ext cx="7024744" cy="1143000"/>
          </a:xfrm>
        </p:spPr>
        <p:txBody>
          <a:bodyPr>
            <a:normAutofit/>
          </a:bodyPr>
          <a:lstStyle/>
          <a:p>
            <a:r>
              <a:rPr lang="en-US" sz="5400" dirty="0"/>
              <a:t>NGSS </a:t>
            </a:r>
            <a:r>
              <a:rPr lang="en-US" sz="5400" dirty="0" smtClean="0"/>
              <a:t>Website</a:t>
            </a:r>
            <a:endParaRPr lang="en-US" sz="5400" dirty="0"/>
          </a:p>
        </p:txBody>
      </p:sp>
      <p:cxnSp>
        <p:nvCxnSpPr>
          <p:cNvPr id="7" name="Straight Connector 6"/>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57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1041126" y="2291553"/>
            <a:ext cx="7017666" cy="442264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342900" indent="-342900" fontAlgn="auto">
              <a:spcAft>
                <a:spcPts val="0"/>
              </a:spcAft>
              <a:buClr>
                <a:srgbClr val="92D050"/>
              </a:buClr>
              <a:buFont typeface="Wingdings" panose="05000000000000000000" pitchFamily="2" charset="2"/>
              <a:buChar char="ü"/>
            </a:pPr>
            <a:r>
              <a:rPr lang="en-US" b="0" dirty="0" smtClean="0">
                <a:solidFill>
                  <a:srgbClr val="0070C0"/>
                </a:solidFill>
              </a:rPr>
              <a:t>What resources are available to help understand the Next Generation Science Standards? </a:t>
            </a:r>
          </a:p>
          <a:p>
            <a:pPr marL="342900" indent="-342900" fontAlgn="auto">
              <a:spcAft>
                <a:spcPts val="0"/>
              </a:spcAft>
              <a:buClr>
                <a:srgbClr val="92D050"/>
              </a:buClr>
              <a:buFont typeface="Wingdings" panose="05000000000000000000" pitchFamily="2" charset="2"/>
              <a:buChar char="ü"/>
            </a:pPr>
            <a:r>
              <a:rPr lang="en-US" b="0" dirty="0" smtClean="0">
                <a:solidFill>
                  <a:srgbClr val="0070C0"/>
                </a:solidFill>
              </a:rPr>
              <a:t>How are these resources used?</a:t>
            </a:r>
          </a:p>
          <a:p>
            <a:pPr fontAlgn="auto">
              <a:spcAft>
                <a:spcPts val="0"/>
              </a:spcAft>
              <a:buClr>
                <a:srgbClr val="92D050"/>
              </a:buClr>
            </a:pPr>
            <a:endParaRPr lang="en-US" sz="1800" b="0" dirty="0">
              <a:solidFill>
                <a:srgbClr val="0070C0"/>
              </a:solidFill>
            </a:endParaRPr>
          </a:p>
        </p:txBody>
      </p:sp>
      <p:sp>
        <p:nvSpPr>
          <p:cNvPr id="31" name="Title 1"/>
          <p:cNvSpPr>
            <a:spLocks noGrp="1"/>
          </p:cNvSpPr>
          <p:nvPr>
            <p:ph type="title"/>
          </p:nvPr>
        </p:nvSpPr>
        <p:spPr>
          <a:xfrm>
            <a:off x="484888" y="108857"/>
            <a:ext cx="8220455" cy="1714674"/>
          </a:xfrm>
        </p:spPr>
        <p:txBody>
          <a:bodyPr>
            <a:normAutofit fontScale="90000"/>
          </a:bodyPr>
          <a:lstStyle/>
          <a:p>
            <a:r>
              <a:rPr lang="en-US" sz="5400" b="1" dirty="0" smtClean="0"/>
              <a:t>Professional </a:t>
            </a:r>
            <a:br>
              <a:rPr lang="en-US" sz="5400" b="1" dirty="0" smtClean="0"/>
            </a:br>
            <a:r>
              <a:rPr lang="en-US" sz="5400" b="1" dirty="0" smtClean="0"/>
              <a:t>Associations</a:t>
            </a:r>
            <a:endParaRPr lang="en-US" sz="5400" b="1"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30484" y="5089702"/>
            <a:ext cx="3419475" cy="872771"/>
          </a:xfrm>
        </p:spPr>
      </p:pic>
      <p:pic>
        <p:nvPicPr>
          <p:cNvPr id="4" name="Content Placeholder 3"/>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991867" y="4667250"/>
            <a:ext cx="1724025" cy="1724025"/>
          </a:xfrm>
        </p:spPr>
      </p:pic>
      <p:cxnSp>
        <p:nvCxnSpPr>
          <p:cNvPr id="18" name="Straight Connector 17"/>
          <p:cNvCxnSpPr/>
          <p:nvPr/>
        </p:nvCxnSpPr>
        <p:spPr>
          <a:xfrm>
            <a:off x="-228600" y="4469005"/>
            <a:ext cx="9448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8600" y="1823531"/>
            <a:ext cx="94488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26782" y="230138"/>
            <a:ext cx="1446837" cy="1085127"/>
          </a:xfrm>
          <a:prstGeom prst="roundRect">
            <a:avLst>
              <a:gd name="adj" fmla="val 4167"/>
            </a:avLst>
          </a:prstGeom>
          <a:solidFill>
            <a:srgbClr val="FFFFFF"/>
          </a:solidFill>
          <a:ln w="76200">
            <a:solidFill>
              <a:schemeClr val="accent2"/>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87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mj-lt"/>
              </a:rPr>
              <a:t>National </a:t>
            </a:r>
            <a:r>
              <a:rPr lang="en-US" dirty="0">
                <a:latin typeface="+mj-lt"/>
              </a:rPr>
              <a:t>Science Teachers Association</a:t>
            </a:r>
          </a:p>
          <a:p>
            <a:pPr lvl="1"/>
            <a:r>
              <a:rPr lang="en-US" dirty="0">
                <a:latin typeface="+mj-lt"/>
                <a:hlinkClick r:id="rId3"/>
              </a:rPr>
              <a:t>NGSS Hub</a:t>
            </a:r>
            <a:endParaRPr lang="en-US" dirty="0">
              <a:latin typeface="+mj-lt"/>
            </a:endParaRPr>
          </a:p>
          <a:p>
            <a:pPr lvl="1"/>
            <a:r>
              <a:rPr lang="en-US" dirty="0">
                <a:latin typeface="+mj-lt"/>
                <a:hlinkClick r:id="rId4"/>
              </a:rPr>
              <a:t>NGSS@NSTA </a:t>
            </a:r>
            <a:r>
              <a:rPr lang="en-US" dirty="0" smtClean="0">
                <a:latin typeface="+mj-lt"/>
                <a:hlinkClick r:id="rId4"/>
              </a:rPr>
              <a:t>Webinars</a:t>
            </a:r>
            <a:endParaRPr lang="en-US" dirty="0" smtClean="0">
              <a:latin typeface="+mj-lt"/>
            </a:endParaRPr>
          </a:p>
          <a:p>
            <a:pPr lvl="1"/>
            <a:r>
              <a:rPr lang="en-US" dirty="0" smtClean="0">
                <a:latin typeface="+mj-lt"/>
                <a:hlinkClick r:id="rId5"/>
              </a:rPr>
              <a:t>Framework Links</a:t>
            </a:r>
            <a:endParaRPr lang="en-US" dirty="0" smtClean="0">
              <a:latin typeface="+mj-lt"/>
            </a:endParaRPr>
          </a:p>
          <a:p>
            <a:endParaRPr lang="en-US" dirty="0" smtClean="0">
              <a:latin typeface="+mj-lt"/>
              <a:hlinkClick r:id=""/>
            </a:endParaRPr>
          </a:p>
          <a:p>
            <a:endParaRPr lang="en-US" dirty="0" smtClean="0">
              <a:latin typeface="+mj-lt"/>
              <a:hlinkClick r:id=""/>
            </a:endParaRPr>
          </a:p>
          <a:p>
            <a:r>
              <a:rPr lang="en-US" dirty="0" smtClean="0">
                <a:latin typeface="+mj-lt"/>
                <a:hlinkClick r:id="rId6"/>
              </a:rPr>
              <a:t>Illinois </a:t>
            </a:r>
            <a:r>
              <a:rPr lang="en-US" dirty="0">
                <a:latin typeface="+mj-lt"/>
                <a:hlinkClick r:id="rId6"/>
              </a:rPr>
              <a:t>Science Teachers </a:t>
            </a:r>
            <a:r>
              <a:rPr lang="en-US" dirty="0" smtClean="0">
                <a:latin typeface="+mj-lt"/>
                <a:hlinkClick r:id="rId6"/>
              </a:rPr>
              <a:t>Association</a:t>
            </a:r>
            <a:endParaRPr lang="en-US" dirty="0">
              <a:latin typeface="+mj-lt"/>
            </a:endParaRPr>
          </a:p>
        </p:txBody>
      </p:sp>
      <p:pic>
        <p:nvPicPr>
          <p:cNvPr id="5" name="Picture 3">
            <a:hlinkClick r:id="rId3"/>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2094" y="3020558"/>
            <a:ext cx="2041892" cy="606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8" name="Title 1"/>
          <p:cNvSpPr>
            <a:spLocks noGrp="1"/>
          </p:cNvSpPr>
          <p:nvPr>
            <p:ph type="title"/>
          </p:nvPr>
        </p:nvSpPr>
        <p:spPr>
          <a:xfrm>
            <a:off x="484888" y="680531"/>
            <a:ext cx="8220455" cy="1143000"/>
          </a:xfrm>
        </p:spPr>
        <p:txBody>
          <a:bodyPr>
            <a:normAutofit fontScale="90000"/>
          </a:bodyPr>
          <a:lstStyle/>
          <a:p>
            <a:pPr algn="ctr"/>
            <a:r>
              <a:rPr lang="en-US" sz="5400" dirty="0" smtClean="0"/>
              <a:t>Professional Associations</a:t>
            </a:r>
            <a:endParaRPr lang="en-US" sz="5400" dirty="0"/>
          </a:p>
        </p:txBody>
      </p:sp>
      <p:cxnSp>
        <p:nvCxnSpPr>
          <p:cNvPr id="9" name="Straight Connector 8"/>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descr="http://ista.wildapricot.org/resources/Pictures/ISTA_Logo.jpg">
            <a:hlinkClick r:id="rId6"/>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9377" y="4686299"/>
            <a:ext cx="1146329" cy="1146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25572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806729" y="2291553"/>
            <a:ext cx="7664219" cy="442264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342900" indent="-342900" fontAlgn="auto">
              <a:spcAft>
                <a:spcPts val="0"/>
              </a:spcAft>
              <a:buClr>
                <a:srgbClr val="92D050"/>
              </a:buClr>
              <a:buFont typeface="Wingdings" panose="05000000000000000000" pitchFamily="2" charset="2"/>
              <a:buChar char="ü"/>
            </a:pPr>
            <a:r>
              <a:rPr lang="en-US" b="0" dirty="0" smtClean="0">
                <a:solidFill>
                  <a:srgbClr val="0070C0"/>
                </a:solidFill>
              </a:rPr>
              <a:t>What resources are available for Administrators? </a:t>
            </a:r>
            <a:endParaRPr lang="en-US" b="0" dirty="0">
              <a:solidFill>
                <a:srgbClr val="0070C0"/>
              </a:solidFill>
            </a:endParaRPr>
          </a:p>
          <a:p>
            <a:pPr marL="342900" indent="-342900" fontAlgn="auto">
              <a:spcAft>
                <a:spcPts val="0"/>
              </a:spcAft>
              <a:buClr>
                <a:srgbClr val="92D050"/>
              </a:buClr>
              <a:buFont typeface="Wingdings" panose="05000000000000000000" pitchFamily="2" charset="2"/>
              <a:buChar char="ü"/>
            </a:pPr>
            <a:r>
              <a:rPr lang="en-US" b="0" dirty="0">
                <a:solidFill>
                  <a:srgbClr val="0070C0"/>
                </a:solidFill>
              </a:rPr>
              <a:t>What resources are available for Parents? </a:t>
            </a:r>
          </a:p>
          <a:p>
            <a:pPr marL="342900" indent="-342900" fontAlgn="auto">
              <a:spcAft>
                <a:spcPts val="0"/>
              </a:spcAft>
              <a:buClr>
                <a:srgbClr val="92D050"/>
              </a:buClr>
              <a:buFont typeface="Wingdings" panose="05000000000000000000" pitchFamily="2" charset="2"/>
              <a:buChar char="ü"/>
            </a:pPr>
            <a:r>
              <a:rPr lang="en-US" b="0" dirty="0" smtClean="0">
                <a:solidFill>
                  <a:srgbClr val="0070C0"/>
                </a:solidFill>
              </a:rPr>
              <a:t>What </a:t>
            </a:r>
            <a:r>
              <a:rPr lang="en-US" b="0" dirty="0">
                <a:solidFill>
                  <a:srgbClr val="0070C0"/>
                </a:solidFill>
              </a:rPr>
              <a:t>resources are available for Teachers? </a:t>
            </a:r>
          </a:p>
          <a:p>
            <a:pPr fontAlgn="auto">
              <a:spcAft>
                <a:spcPts val="0"/>
              </a:spcAft>
              <a:buClr>
                <a:srgbClr val="92D050"/>
              </a:buClr>
            </a:pPr>
            <a:endParaRPr lang="en-US" sz="1800" b="0" dirty="0">
              <a:solidFill>
                <a:srgbClr val="0070C0"/>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952" y="4692407"/>
            <a:ext cx="2530904" cy="1688112"/>
          </a:xfrm>
        </p:spPr>
      </p:pic>
      <p:pic>
        <p:nvPicPr>
          <p:cNvPr id="1026" name="Picture 2"/>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3312871" y="4692407"/>
            <a:ext cx="2537460" cy="1691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5968850" y="4695936"/>
            <a:ext cx="2549598" cy="168811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484888" y="680531"/>
            <a:ext cx="8200829"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900" b="1" dirty="0" smtClean="0">
                <a:solidFill>
                  <a:srgbClr val="92D050"/>
                </a:solidFill>
              </a:rPr>
              <a:t>NGSS </a:t>
            </a:r>
          </a:p>
          <a:p>
            <a:pPr fontAlgn="auto">
              <a:spcAft>
                <a:spcPts val="0"/>
              </a:spcAft>
            </a:pPr>
            <a:r>
              <a:rPr lang="en-US" sz="4900" b="1" dirty="0" smtClean="0">
                <a:solidFill>
                  <a:srgbClr val="92D050"/>
                </a:solidFill>
              </a:rPr>
              <a:t>Educator Resources</a:t>
            </a:r>
            <a:endParaRPr lang="en-US" sz="4900" b="1" dirty="0">
              <a:solidFill>
                <a:srgbClr val="92D050"/>
              </a:solidFill>
            </a:endParaRPr>
          </a:p>
        </p:txBody>
      </p:sp>
      <p:cxnSp>
        <p:nvCxnSpPr>
          <p:cNvPr id="17" name="Straight Connector 16"/>
          <p:cNvCxnSpPr/>
          <p:nvPr/>
        </p:nvCxnSpPr>
        <p:spPr>
          <a:xfrm>
            <a:off x="-228600" y="4469005"/>
            <a:ext cx="9448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 y="1823531"/>
            <a:ext cx="94488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426782" y="230138"/>
            <a:ext cx="1446837" cy="1085127"/>
          </a:xfrm>
          <a:prstGeom prst="roundRect">
            <a:avLst>
              <a:gd name="adj" fmla="val 4167"/>
            </a:avLst>
          </a:prstGeom>
          <a:solidFill>
            <a:srgbClr val="FFFFFF"/>
          </a:solidFill>
          <a:ln w="76200">
            <a:solidFill>
              <a:schemeClr val="accent2"/>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80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43492" y="1971528"/>
            <a:ext cx="7354550" cy="3508977"/>
          </a:xfrm>
        </p:spPr>
        <p:txBody>
          <a:bodyPr>
            <a:noAutofit/>
          </a:bodyPr>
          <a:lstStyle/>
          <a:p>
            <a:pPr>
              <a:spcBef>
                <a:spcPts val="1200"/>
              </a:spcBef>
            </a:pPr>
            <a:r>
              <a:rPr lang="en-US" sz="1800" dirty="0" smtClean="0">
                <a:latin typeface="+mj-lt"/>
              </a:rPr>
              <a:t>Overview: </a:t>
            </a:r>
            <a:r>
              <a:rPr lang="en-US" sz="1800" dirty="0" smtClean="0">
                <a:latin typeface="+mj-lt"/>
                <a:hlinkClick r:id="rId3"/>
              </a:rPr>
              <a:t>NGSS </a:t>
            </a:r>
            <a:r>
              <a:rPr lang="en-US" sz="1800" dirty="0">
                <a:latin typeface="+mj-lt"/>
                <a:hlinkClick r:id="rId3"/>
              </a:rPr>
              <a:t>Overview for Principals</a:t>
            </a:r>
            <a:endParaRPr lang="en-US" sz="1800" dirty="0">
              <a:latin typeface="+mj-lt"/>
            </a:endParaRPr>
          </a:p>
          <a:p>
            <a:pPr>
              <a:spcBef>
                <a:spcPts val="1200"/>
              </a:spcBef>
            </a:pPr>
            <a:r>
              <a:rPr lang="en-US" sz="1800" dirty="0" smtClean="0">
                <a:latin typeface="+mj-lt"/>
              </a:rPr>
              <a:t>Resources:</a:t>
            </a:r>
          </a:p>
          <a:p>
            <a:pPr lvl="1">
              <a:spcBef>
                <a:spcPts val="1200"/>
              </a:spcBef>
            </a:pPr>
            <a:r>
              <a:rPr lang="en-US" sz="1600" dirty="0" smtClean="0">
                <a:latin typeface="+mj-lt"/>
              </a:rPr>
              <a:t>STEM </a:t>
            </a:r>
            <a:r>
              <a:rPr lang="en-US" sz="1600" dirty="0">
                <a:latin typeface="+mj-lt"/>
              </a:rPr>
              <a:t>Teaching Tools - Practice Brief 21: </a:t>
            </a:r>
            <a:r>
              <a:rPr lang="en-US" sz="1600" dirty="0">
                <a:latin typeface="+mj-lt"/>
                <a:hlinkClick r:id="rId4"/>
              </a:rPr>
              <a:t>What School Building Administrators Should Know About the New Vision for K-12 Science Education</a:t>
            </a:r>
            <a:endParaRPr lang="en-US" sz="1600" dirty="0">
              <a:latin typeface="+mj-lt"/>
            </a:endParaRPr>
          </a:p>
          <a:p>
            <a:pPr lvl="1">
              <a:spcBef>
                <a:spcPts val="1200"/>
              </a:spcBef>
            </a:pPr>
            <a:r>
              <a:rPr lang="en-US" sz="1600" dirty="0" smtClean="0">
                <a:hlinkClick r:id="rId5"/>
              </a:rPr>
              <a:t>Instructional </a:t>
            </a:r>
            <a:r>
              <a:rPr lang="en-US" sz="1600" dirty="0">
                <a:hlinkClick r:id="rId5"/>
              </a:rPr>
              <a:t>Leadership for Science Practices</a:t>
            </a:r>
            <a:endParaRPr lang="en-US" sz="1600" dirty="0"/>
          </a:p>
          <a:p>
            <a:pPr lvl="1">
              <a:spcBef>
                <a:spcPts val="1200"/>
              </a:spcBef>
            </a:pPr>
            <a:r>
              <a:rPr lang="en-US" sz="1600" dirty="0" err="1" smtClean="0">
                <a:latin typeface="+mj-lt"/>
                <a:hlinkClick r:id="rId6"/>
              </a:rPr>
              <a:t>EdLeaders</a:t>
            </a:r>
            <a:r>
              <a:rPr lang="en-US" sz="1600" dirty="0" smtClean="0">
                <a:latin typeface="+mj-lt"/>
                <a:hlinkClick r:id="rId6"/>
              </a:rPr>
              <a:t> Network</a:t>
            </a:r>
            <a:r>
              <a:rPr lang="en-US" sz="1600" dirty="0" smtClean="0">
                <a:latin typeface="+mj-lt"/>
              </a:rPr>
              <a:t>: </a:t>
            </a:r>
          </a:p>
          <a:p>
            <a:pPr lvl="2">
              <a:spcBef>
                <a:spcPts val="0"/>
              </a:spcBef>
            </a:pPr>
            <a:r>
              <a:rPr lang="en-US" sz="1400" dirty="0" smtClean="0">
                <a:latin typeface="+mj-lt"/>
              </a:rPr>
              <a:t>All </a:t>
            </a:r>
            <a:r>
              <a:rPr lang="en-US" sz="1400" dirty="0">
                <a:latin typeface="+mj-lt"/>
              </a:rPr>
              <a:t>Illinois administrators currently have free access to ELN (</a:t>
            </a:r>
            <a:r>
              <a:rPr lang="en-US" sz="1400" dirty="0" err="1">
                <a:latin typeface="+mj-lt"/>
              </a:rPr>
              <a:t>Edleaders</a:t>
            </a:r>
            <a:r>
              <a:rPr lang="en-US" sz="1400" dirty="0">
                <a:latin typeface="+mj-lt"/>
              </a:rPr>
              <a:t> Network) developed by the Illinois Principals </a:t>
            </a:r>
            <a:r>
              <a:rPr lang="en-US" sz="1400" dirty="0" smtClean="0">
                <a:latin typeface="+mj-lt"/>
              </a:rPr>
              <a:t>Association.</a:t>
            </a:r>
          </a:p>
          <a:p>
            <a:pPr lvl="2">
              <a:spcBef>
                <a:spcPts val="0"/>
              </a:spcBef>
            </a:pPr>
            <a:r>
              <a:rPr lang="en-US" sz="1400" dirty="0" smtClean="0">
                <a:latin typeface="+mj-lt"/>
              </a:rPr>
              <a:t>Search </a:t>
            </a:r>
            <a:r>
              <a:rPr lang="en-US" sz="1400" dirty="0">
                <a:latin typeface="+mj-lt"/>
              </a:rPr>
              <a:t>for NGSS for a variety of webinars and </a:t>
            </a:r>
            <a:r>
              <a:rPr lang="en-US" sz="1400" dirty="0" smtClean="0">
                <a:latin typeface="+mj-lt"/>
              </a:rPr>
              <a:t>videos</a:t>
            </a:r>
          </a:p>
          <a:p>
            <a:pPr lvl="2">
              <a:spcBef>
                <a:spcPts val="0"/>
              </a:spcBef>
            </a:pPr>
            <a:r>
              <a:rPr lang="en-US" sz="1400" dirty="0" smtClean="0">
                <a:latin typeface="+mj-lt"/>
              </a:rPr>
              <a:t>Some </a:t>
            </a:r>
            <a:r>
              <a:rPr lang="en-US" sz="1400" dirty="0">
                <a:latin typeface="+mj-lt"/>
              </a:rPr>
              <a:t>resources have been developed in conjunction with the Illinois Science Teachers Association and </a:t>
            </a:r>
            <a:r>
              <a:rPr lang="en-US" sz="1400" dirty="0" smtClean="0">
                <a:latin typeface="+mj-lt"/>
              </a:rPr>
              <a:t>with </a:t>
            </a:r>
            <a:r>
              <a:rPr lang="en-US" sz="1400" dirty="0">
                <a:latin typeface="+mj-lt"/>
              </a:rPr>
              <a:t>ISBE/ROE Foundational </a:t>
            </a:r>
            <a:r>
              <a:rPr lang="en-US" sz="1400" dirty="0" smtClean="0">
                <a:latin typeface="+mj-lt"/>
              </a:rPr>
              <a:t>Services </a:t>
            </a:r>
          </a:p>
          <a:p>
            <a:pPr>
              <a:spcBef>
                <a:spcPts val="1200"/>
              </a:spcBef>
            </a:pPr>
            <a:r>
              <a:rPr lang="en-US" sz="1800" dirty="0" smtClean="0">
                <a:latin typeface="+mj-lt"/>
              </a:rPr>
              <a:t>Professional Learning: Illinois </a:t>
            </a:r>
            <a:r>
              <a:rPr lang="en-US" sz="1800" dirty="0">
                <a:latin typeface="+mj-lt"/>
              </a:rPr>
              <a:t>Administrator Academy on </a:t>
            </a:r>
            <a:r>
              <a:rPr lang="en-US" sz="1800" dirty="0" smtClean="0">
                <a:latin typeface="+mj-lt"/>
              </a:rPr>
              <a:t>NGSS </a:t>
            </a:r>
            <a:endParaRPr lang="en-US" sz="1800" dirty="0">
              <a:latin typeface="+mj-lt"/>
            </a:endParaRPr>
          </a:p>
        </p:txBody>
      </p:sp>
      <p:cxnSp>
        <p:nvCxnSpPr>
          <p:cNvPr id="4" name="Straight Connector 3"/>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903514" y="680531"/>
            <a:ext cx="7782203"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900" dirty="0" smtClean="0">
                <a:solidFill>
                  <a:srgbClr val="92D050"/>
                </a:solidFill>
              </a:rPr>
              <a:t>Administrator Resources</a:t>
            </a:r>
            <a:endParaRPr lang="en-US" sz="4900" dirty="0">
              <a:solidFill>
                <a:srgbClr val="92D050"/>
              </a:solidFill>
            </a:endParaRPr>
          </a:p>
        </p:txBody>
      </p:sp>
    </p:spTree>
    <p:extLst>
      <p:ext uri="{BB962C8B-B14F-4D97-AF65-F5344CB8AC3E}">
        <p14:creationId xmlns:p14="http://schemas.microsoft.com/office/powerpoint/2010/main" val="273447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20393" y="1823531"/>
            <a:ext cx="6579046" cy="4389120"/>
          </a:xfrm>
        </p:spPr>
        <p:txBody>
          <a:bodyPr>
            <a:noAutofit/>
          </a:bodyPr>
          <a:lstStyle/>
          <a:p>
            <a:pPr>
              <a:lnSpc>
                <a:spcPct val="150000"/>
              </a:lnSpc>
              <a:spcBef>
                <a:spcPts val="1200"/>
              </a:spcBef>
            </a:pPr>
            <a:r>
              <a:rPr lang="en-US" sz="2200" dirty="0" smtClean="0">
                <a:latin typeface="+mj-lt"/>
              </a:rPr>
              <a:t>Overview: </a:t>
            </a:r>
            <a:r>
              <a:rPr lang="en-US" sz="2200" dirty="0" smtClean="0">
                <a:latin typeface="+mj-lt"/>
                <a:hlinkClick r:id="rId3"/>
              </a:rPr>
              <a:t>NGSS </a:t>
            </a:r>
            <a:r>
              <a:rPr lang="en-US" sz="2200" dirty="0">
                <a:latin typeface="+mj-lt"/>
                <a:hlinkClick r:id="rId3"/>
              </a:rPr>
              <a:t>Parent Guide </a:t>
            </a:r>
            <a:endParaRPr lang="en-US" sz="2200" dirty="0">
              <a:latin typeface="+mj-lt"/>
            </a:endParaRPr>
          </a:p>
          <a:p>
            <a:pPr>
              <a:lnSpc>
                <a:spcPct val="150000"/>
              </a:lnSpc>
              <a:spcBef>
                <a:spcPts val="1200"/>
              </a:spcBef>
            </a:pPr>
            <a:r>
              <a:rPr lang="en-US" sz="2200" dirty="0" smtClean="0">
                <a:latin typeface="+mj-lt"/>
              </a:rPr>
              <a:t>Information:</a:t>
            </a:r>
          </a:p>
          <a:p>
            <a:pPr lvl="1">
              <a:lnSpc>
                <a:spcPct val="150000"/>
              </a:lnSpc>
              <a:spcBef>
                <a:spcPts val="1200"/>
              </a:spcBef>
            </a:pPr>
            <a:r>
              <a:rPr lang="en-US" sz="1600" dirty="0" smtClean="0">
                <a:latin typeface="+mj-lt"/>
                <a:hlinkClick r:id="rId4"/>
              </a:rPr>
              <a:t>NGSS Fact Sheet</a:t>
            </a:r>
            <a:endParaRPr lang="en-US" sz="1600" dirty="0" smtClean="0">
              <a:latin typeface="+mj-lt"/>
              <a:hlinkClick r:id="rId5"/>
            </a:endParaRPr>
          </a:p>
          <a:p>
            <a:pPr lvl="1">
              <a:lnSpc>
                <a:spcPct val="150000"/>
              </a:lnSpc>
              <a:spcBef>
                <a:spcPts val="1200"/>
              </a:spcBef>
            </a:pPr>
            <a:r>
              <a:rPr lang="en-US" sz="1600" dirty="0" smtClean="0">
                <a:latin typeface="+mj-lt"/>
                <a:hlinkClick r:id="rId5"/>
              </a:rPr>
              <a:t>How </a:t>
            </a:r>
            <a:r>
              <a:rPr lang="en-US" sz="1600" dirty="0">
                <a:latin typeface="+mj-lt"/>
                <a:hlinkClick r:id="rId5"/>
              </a:rPr>
              <a:t>Will Science </a:t>
            </a:r>
            <a:r>
              <a:rPr lang="en-US" sz="1600" dirty="0" smtClean="0">
                <a:latin typeface="+mj-lt"/>
                <a:hlinkClick r:id="rId5"/>
              </a:rPr>
              <a:t>Education                                                        </a:t>
            </a:r>
            <a:r>
              <a:rPr lang="en-US" sz="1600" dirty="0">
                <a:latin typeface="+mj-lt"/>
                <a:hlinkClick r:id="rId5"/>
              </a:rPr>
              <a:t>Change with NGSS?</a:t>
            </a:r>
            <a:endParaRPr lang="en-US" sz="1600" dirty="0">
              <a:latin typeface="+mj-lt"/>
            </a:endParaRPr>
          </a:p>
          <a:p>
            <a:pPr lvl="1">
              <a:lnSpc>
                <a:spcPct val="150000"/>
              </a:lnSpc>
              <a:spcBef>
                <a:spcPts val="1200"/>
              </a:spcBef>
            </a:pPr>
            <a:r>
              <a:rPr lang="en-US" sz="1600" dirty="0" smtClean="0">
                <a:latin typeface="+mj-lt"/>
                <a:hlinkClick r:id="rId6"/>
              </a:rPr>
              <a:t>How </a:t>
            </a:r>
            <a:r>
              <a:rPr lang="en-US" sz="1600" dirty="0">
                <a:latin typeface="+mj-lt"/>
                <a:hlinkClick r:id="rId6"/>
              </a:rPr>
              <a:t>can you help your child </a:t>
            </a:r>
            <a:r>
              <a:rPr lang="en-US" sz="1600" dirty="0" smtClean="0">
                <a:latin typeface="+mj-lt"/>
                <a:hlinkClick r:id="rId6"/>
              </a:rPr>
              <a:t>                                                   succeed </a:t>
            </a:r>
            <a:r>
              <a:rPr lang="en-US" sz="1600" dirty="0">
                <a:latin typeface="+mj-lt"/>
                <a:hlinkClick r:id="rId6"/>
              </a:rPr>
              <a:t>in Science? </a:t>
            </a:r>
            <a:r>
              <a:rPr lang="en-US" sz="1600" dirty="0" smtClean="0">
                <a:latin typeface="+mj-lt"/>
                <a:hlinkClick r:id="rId6"/>
              </a:rPr>
              <a:t>                                                                       </a:t>
            </a:r>
            <a:r>
              <a:rPr lang="en-US" sz="1600" dirty="0">
                <a:latin typeface="+mj-lt"/>
                <a:hlinkClick r:id="rId6"/>
              </a:rPr>
              <a:t>IDEAS FOR PARENTS</a:t>
            </a:r>
            <a:endParaRPr lang="en-US" sz="1600" dirty="0">
              <a:latin typeface="+mj-lt"/>
            </a:endParaRPr>
          </a:p>
          <a:p>
            <a:pPr>
              <a:lnSpc>
                <a:spcPct val="150000"/>
              </a:lnSpc>
              <a:spcBef>
                <a:spcPts val="1200"/>
              </a:spcBef>
            </a:pPr>
            <a:r>
              <a:rPr lang="en-US" sz="2200" dirty="0" smtClean="0">
                <a:latin typeface="+mj-lt"/>
              </a:rPr>
              <a:t>Video: </a:t>
            </a:r>
            <a:r>
              <a:rPr lang="en-US" sz="2000" dirty="0" smtClean="0">
                <a:latin typeface="+mj-lt"/>
                <a:hlinkClick r:id="rId7"/>
              </a:rPr>
              <a:t>Sample Parent Teacher Conference</a:t>
            </a:r>
            <a:endParaRPr lang="en-US" sz="2000" dirty="0" smtClean="0">
              <a:latin typeface="+mj-lt"/>
              <a:hlinkClick r:id=""/>
            </a:endParaRPr>
          </a:p>
          <a:p>
            <a:pPr>
              <a:lnSpc>
                <a:spcPct val="150000"/>
              </a:lnSpc>
              <a:spcBef>
                <a:spcPts val="1200"/>
              </a:spcBef>
            </a:pPr>
            <a:endParaRPr lang="en-US" sz="2000" dirty="0"/>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0469" t="11459" r="32226" b="27343"/>
          <a:stretch/>
        </p:blipFill>
        <p:spPr bwMode="auto">
          <a:xfrm>
            <a:off x="5942452" y="2612986"/>
            <a:ext cx="2317717" cy="28516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020393" y="680531"/>
            <a:ext cx="7665324"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900" dirty="0" smtClean="0">
                <a:solidFill>
                  <a:srgbClr val="92D050"/>
                </a:solidFill>
              </a:rPr>
              <a:t>Parent Resources</a:t>
            </a:r>
            <a:endParaRPr lang="en-US" sz="4900" dirty="0">
              <a:solidFill>
                <a:srgbClr val="92D050"/>
              </a:solidFill>
            </a:endParaRPr>
          </a:p>
        </p:txBody>
      </p:sp>
    </p:spTree>
    <p:extLst>
      <p:ext uri="{BB962C8B-B14F-4D97-AF65-F5344CB8AC3E}">
        <p14:creationId xmlns:p14="http://schemas.microsoft.com/office/powerpoint/2010/main" val="106725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spcBef>
                <a:spcPts val="1200"/>
              </a:spcBef>
            </a:pPr>
            <a:r>
              <a:rPr lang="en-US" dirty="0">
                <a:latin typeface="+mj-lt"/>
              </a:rPr>
              <a:t>NGSS </a:t>
            </a:r>
            <a:r>
              <a:rPr lang="en-US" dirty="0" smtClean="0">
                <a:latin typeface="+mj-lt"/>
              </a:rPr>
              <a:t>Classroom &amp; Resources</a:t>
            </a:r>
            <a:endParaRPr lang="en-US" dirty="0">
              <a:latin typeface="+mj-lt"/>
              <a:hlinkClick r:id="rId3"/>
            </a:endParaRPr>
          </a:p>
          <a:p>
            <a:pPr lvl="1">
              <a:spcBef>
                <a:spcPts val="1200"/>
              </a:spcBef>
            </a:pPr>
            <a:r>
              <a:rPr lang="en-US" sz="2000" dirty="0">
                <a:hlinkClick r:id="rId4"/>
              </a:rPr>
              <a:t>NGSS@NSTA – Classroom Resources</a:t>
            </a:r>
            <a:endParaRPr lang="en-US" sz="2000" dirty="0">
              <a:hlinkClick r:id="rId5"/>
            </a:endParaRPr>
          </a:p>
          <a:p>
            <a:pPr lvl="1">
              <a:spcBef>
                <a:spcPts val="1200"/>
              </a:spcBef>
            </a:pPr>
            <a:r>
              <a:rPr lang="en-US" sz="2000" dirty="0" smtClean="0">
                <a:hlinkClick r:id="rId6"/>
              </a:rPr>
              <a:t>Next </a:t>
            </a:r>
            <a:r>
              <a:rPr lang="en-US" sz="2000" dirty="0">
                <a:hlinkClick r:id="rId6"/>
              </a:rPr>
              <a:t>Generation Science Storylines </a:t>
            </a:r>
            <a:endParaRPr lang="en-US" sz="2000" dirty="0">
              <a:hlinkClick r:id=""/>
            </a:endParaRPr>
          </a:p>
          <a:p>
            <a:pPr lvl="1">
              <a:spcBef>
                <a:spcPts val="1200"/>
              </a:spcBef>
            </a:pPr>
            <a:r>
              <a:rPr lang="en-US" sz="2000" dirty="0" smtClean="0">
                <a:hlinkClick r:id="rId7"/>
              </a:rPr>
              <a:t>Teachers </a:t>
            </a:r>
            <a:r>
              <a:rPr lang="en-US" sz="2000" dirty="0">
                <a:hlinkClick r:id="rId7"/>
              </a:rPr>
              <a:t>Try </a:t>
            </a:r>
            <a:r>
              <a:rPr lang="en-US" sz="2000" dirty="0" smtClean="0">
                <a:hlinkClick r:id="rId7"/>
              </a:rPr>
              <a:t>Science</a:t>
            </a:r>
            <a:endParaRPr lang="en-US" sz="2000" dirty="0"/>
          </a:p>
          <a:p>
            <a:pPr lvl="1">
              <a:spcBef>
                <a:spcPts val="1200"/>
              </a:spcBef>
            </a:pPr>
            <a:r>
              <a:rPr lang="en-US" sz="2000" dirty="0" smtClean="0">
                <a:hlinkClick r:id="rId8"/>
              </a:rPr>
              <a:t>STEM </a:t>
            </a:r>
            <a:r>
              <a:rPr lang="en-US" sz="2000" dirty="0">
                <a:hlinkClick r:id="rId8"/>
              </a:rPr>
              <a:t>Teaching </a:t>
            </a:r>
            <a:r>
              <a:rPr lang="en-US" sz="2000" dirty="0" smtClean="0">
                <a:hlinkClick r:id="rId8"/>
              </a:rPr>
              <a:t>Tools</a:t>
            </a:r>
            <a:r>
              <a:rPr lang="en-US" sz="2000" dirty="0" smtClean="0"/>
              <a:t> </a:t>
            </a:r>
          </a:p>
          <a:p>
            <a:pPr lvl="1">
              <a:spcBef>
                <a:spcPts val="1200"/>
              </a:spcBef>
            </a:pPr>
            <a:r>
              <a:rPr lang="en-US" sz="2000" dirty="0" smtClean="0">
                <a:hlinkClick r:id="rId9"/>
              </a:rPr>
              <a:t>Classrooms </a:t>
            </a:r>
            <a:r>
              <a:rPr lang="en-US" sz="2000" dirty="0">
                <a:hlinkClick r:id="rId9"/>
              </a:rPr>
              <a:t>in Action</a:t>
            </a:r>
            <a:endParaRPr lang="en-US" sz="2000" dirty="0"/>
          </a:p>
          <a:p>
            <a:endParaRPr lang="en-US" dirty="0"/>
          </a:p>
          <a:p>
            <a:pPr marL="457200" lvl="1" indent="0">
              <a:buNone/>
            </a:pPr>
            <a:endParaRPr lang="en-US" dirty="0"/>
          </a:p>
        </p:txBody>
      </p:sp>
      <p:cxnSp>
        <p:nvCxnSpPr>
          <p:cNvPr id="12" name="Straight Connector 11"/>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936171" y="680531"/>
            <a:ext cx="7749546"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900" dirty="0" smtClean="0">
                <a:solidFill>
                  <a:srgbClr val="92D050"/>
                </a:solidFill>
              </a:rPr>
              <a:t>Teacher Resources</a:t>
            </a:r>
            <a:endParaRPr lang="en-US" sz="4900" dirty="0">
              <a:solidFill>
                <a:srgbClr val="92D050"/>
              </a:solidFill>
            </a:endParaRPr>
          </a:p>
        </p:txBody>
      </p:sp>
      <p:pic>
        <p:nvPicPr>
          <p:cNvPr id="2050" name="Picture 2" descr="https://pixabay.com/static/uploads/photo/2013/07/13/11/46/laptop-158648_960_72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2050" y="3943349"/>
            <a:ext cx="3561844" cy="23122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11" cstate="print">
            <a:extLst>
              <a:ext uri="{28A0092B-C50C-407E-A947-70E740481C1C}">
                <a14:useLocalDpi xmlns:a14="http://schemas.microsoft.com/office/drawing/2010/main" val="0"/>
              </a:ext>
            </a:extLst>
          </a:blip>
          <a:srcRect l="19972" t="7819" r="20480" b="20067"/>
          <a:stretch/>
        </p:blipFill>
        <p:spPr bwMode="auto">
          <a:xfrm>
            <a:off x="5698010" y="4058535"/>
            <a:ext cx="2209664" cy="12932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250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pixabay.com/static/uploads/photo/2013/07/13/11/46/laptop-158648_960_7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3943349"/>
            <a:ext cx="3561844" cy="23122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238" t="7640" r="6413"/>
          <a:stretch/>
        </p:blipFill>
        <p:spPr bwMode="auto">
          <a:xfrm>
            <a:off x="5708274" y="4080679"/>
            <a:ext cx="2204502" cy="125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noAutofit/>
          </a:bodyPr>
          <a:lstStyle/>
          <a:p>
            <a:r>
              <a:rPr lang="en-US" dirty="0" smtClean="0">
                <a:latin typeface="+mj-lt"/>
              </a:rPr>
              <a:t>Science Phenomena Resources  </a:t>
            </a:r>
            <a:endParaRPr lang="en-US" dirty="0">
              <a:latin typeface="+mj-lt"/>
            </a:endParaRPr>
          </a:p>
          <a:p>
            <a:pPr lvl="1">
              <a:spcBef>
                <a:spcPts val="1200"/>
              </a:spcBef>
            </a:pPr>
            <a:r>
              <a:rPr lang="en-US" sz="2000" dirty="0">
                <a:hlinkClick r:id="rId5"/>
              </a:rPr>
              <a:t>Science Phenomena </a:t>
            </a:r>
            <a:endParaRPr lang="en-US" sz="2000" dirty="0"/>
          </a:p>
          <a:p>
            <a:pPr lvl="1">
              <a:spcBef>
                <a:spcPts val="1200"/>
              </a:spcBef>
            </a:pPr>
            <a:r>
              <a:rPr lang="en-US" sz="2000" dirty="0">
                <a:hlinkClick r:id="rId6"/>
              </a:rPr>
              <a:t>NGSS Phenomena</a:t>
            </a:r>
            <a:endParaRPr lang="en-US" sz="2000" dirty="0"/>
          </a:p>
          <a:p>
            <a:pPr lvl="1">
              <a:spcBef>
                <a:spcPts val="1200"/>
              </a:spcBef>
            </a:pPr>
            <a:r>
              <a:rPr lang="en-US" sz="2000" dirty="0">
                <a:hlinkClick r:id="rId7"/>
              </a:rPr>
              <a:t>Digital Public Library                                                      of </a:t>
            </a:r>
            <a:r>
              <a:rPr lang="en-US" sz="2000" dirty="0" smtClean="0">
                <a:hlinkClick r:id="rId7"/>
              </a:rPr>
              <a:t>America</a:t>
            </a:r>
            <a:endParaRPr lang="en-US" sz="2000" dirty="0" smtClean="0"/>
          </a:p>
          <a:p>
            <a:pPr lvl="1">
              <a:spcBef>
                <a:spcPts val="1200"/>
              </a:spcBef>
            </a:pPr>
            <a:r>
              <a:rPr lang="en-US" sz="2000" dirty="0" smtClean="0">
                <a:hlinkClick r:id="rId8"/>
              </a:rPr>
              <a:t>Monthly Phenomena from                                  NGSS </a:t>
            </a:r>
            <a:r>
              <a:rPr lang="en-US" sz="2000" dirty="0">
                <a:hlinkClick r:id="rId8"/>
              </a:rPr>
              <a:t>NOW </a:t>
            </a:r>
            <a:r>
              <a:rPr lang="en-US" sz="2000" dirty="0" smtClean="0">
                <a:hlinkClick r:id="rId8"/>
              </a:rPr>
              <a:t>Newsletter </a:t>
            </a:r>
            <a:endParaRPr lang="en-US" sz="2000" dirty="0" smtClean="0"/>
          </a:p>
          <a:p>
            <a:pPr lvl="1">
              <a:spcBef>
                <a:spcPts val="1200"/>
              </a:spcBef>
            </a:pPr>
            <a:r>
              <a:rPr lang="en-US" sz="2000" dirty="0" smtClean="0">
                <a:hlinkClick r:id="rId9"/>
              </a:rPr>
              <a:t>Wonderopolis</a:t>
            </a:r>
            <a:endParaRPr lang="en-US" sz="2000" dirty="0" smtClean="0"/>
          </a:p>
          <a:p>
            <a:pPr lvl="1">
              <a:spcBef>
                <a:spcPts val="1200"/>
              </a:spcBef>
            </a:pPr>
            <a:endParaRPr lang="en-US" sz="2000" dirty="0"/>
          </a:p>
          <a:p>
            <a:endParaRPr lang="en-US" dirty="0"/>
          </a:p>
          <a:p>
            <a:pPr marL="457200" lvl="1" indent="0">
              <a:buNone/>
            </a:pPr>
            <a:endParaRPr lang="en-US" dirty="0"/>
          </a:p>
        </p:txBody>
      </p:sp>
      <p:cxnSp>
        <p:nvCxnSpPr>
          <p:cNvPr id="12" name="Straight Connector 11"/>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936171" y="680531"/>
            <a:ext cx="7749546"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900" dirty="0" smtClean="0">
                <a:solidFill>
                  <a:srgbClr val="92D050"/>
                </a:solidFill>
              </a:rPr>
              <a:t>Teacher Resources</a:t>
            </a:r>
            <a:endParaRPr lang="en-US" sz="4900" dirty="0">
              <a:solidFill>
                <a:srgbClr val="92D050"/>
              </a:solidFill>
            </a:endParaRPr>
          </a:p>
        </p:txBody>
      </p:sp>
    </p:spTree>
    <p:extLst>
      <p:ext uri="{BB962C8B-B14F-4D97-AF65-F5344CB8AC3E}">
        <p14:creationId xmlns:p14="http://schemas.microsoft.com/office/powerpoint/2010/main" val="298357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43492" y="1971527"/>
            <a:ext cx="7186108" cy="4453335"/>
          </a:xfrm>
        </p:spPr>
        <p:txBody>
          <a:bodyPr>
            <a:noAutofit/>
          </a:bodyPr>
          <a:lstStyle/>
          <a:p>
            <a:pPr>
              <a:spcBef>
                <a:spcPts val="1200"/>
              </a:spcBef>
            </a:pPr>
            <a:endParaRPr lang="en-US" sz="1900" dirty="0" smtClean="0">
              <a:latin typeface="+mj-lt"/>
            </a:endParaRPr>
          </a:p>
          <a:p>
            <a:pPr>
              <a:spcBef>
                <a:spcPts val="1200"/>
              </a:spcBef>
            </a:pPr>
            <a:r>
              <a:rPr lang="en-US" dirty="0"/>
              <a:t>Science </a:t>
            </a:r>
            <a:r>
              <a:rPr lang="en-US" dirty="0" smtClean="0"/>
              <a:t>Pedagogical Resources</a:t>
            </a:r>
            <a:endParaRPr lang="en-US" dirty="0"/>
          </a:p>
          <a:p>
            <a:pPr lvl="1">
              <a:spcBef>
                <a:spcPts val="1200"/>
              </a:spcBef>
            </a:pPr>
            <a:r>
              <a:rPr lang="en-US" sz="1700" dirty="0" smtClean="0">
                <a:latin typeface="+mj-lt"/>
              </a:rPr>
              <a:t>Using the Practices</a:t>
            </a:r>
          </a:p>
          <a:p>
            <a:pPr lvl="2">
              <a:spcBef>
                <a:spcPts val="1200"/>
              </a:spcBef>
            </a:pPr>
            <a:r>
              <a:rPr lang="en-US" sz="1500" dirty="0" smtClean="0">
                <a:latin typeface="+mj-lt"/>
                <a:hlinkClick r:id="rId3"/>
              </a:rPr>
              <a:t>PRISM </a:t>
            </a:r>
            <a:r>
              <a:rPr lang="en-US" sz="1500" dirty="0">
                <a:latin typeface="+mj-lt"/>
                <a:hlinkClick r:id="rId3"/>
              </a:rPr>
              <a:t>- Practice Resources in Science and </a:t>
            </a:r>
            <a:r>
              <a:rPr lang="en-US" sz="1500" dirty="0" smtClean="0">
                <a:latin typeface="+mj-lt"/>
                <a:hlinkClick r:id="rId3"/>
              </a:rPr>
              <a:t>Math</a:t>
            </a:r>
            <a:endParaRPr lang="en-US" sz="1500" dirty="0">
              <a:latin typeface="+mj-lt"/>
            </a:endParaRPr>
          </a:p>
          <a:p>
            <a:pPr lvl="1">
              <a:spcBef>
                <a:spcPts val="1200"/>
              </a:spcBef>
            </a:pPr>
            <a:r>
              <a:rPr lang="en-US" sz="1700" dirty="0" smtClean="0">
                <a:latin typeface="+mj-lt"/>
              </a:rPr>
              <a:t>Discussion Based Learning in Science:</a:t>
            </a:r>
            <a:endParaRPr lang="en-US" sz="1700" dirty="0" smtClean="0">
              <a:latin typeface="+mj-lt"/>
              <a:hlinkClick r:id=""/>
            </a:endParaRPr>
          </a:p>
          <a:p>
            <a:pPr lvl="2">
              <a:spcBef>
                <a:spcPts val="1200"/>
              </a:spcBef>
            </a:pPr>
            <a:r>
              <a:rPr lang="en-US" sz="1700" dirty="0" smtClean="0">
                <a:latin typeface="+mj-lt"/>
                <a:hlinkClick r:id="rId4"/>
              </a:rPr>
              <a:t>Talk Science Project</a:t>
            </a:r>
            <a:endParaRPr lang="en-US" sz="1700" dirty="0" smtClean="0">
              <a:latin typeface="+mj-lt"/>
              <a:hlinkClick r:id=""/>
            </a:endParaRPr>
          </a:p>
          <a:p>
            <a:pPr lvl="2">
              <a:spcBef>
                <a:spcPts val="1200"/>
              </a:spcBef>
            </a:pPr>
            <a:r>
              <a:rPr lang="en-US" sz="1700" dirty="0" smtClean="0">
                <a:latin typeface="+mj-lt"/>
                <a:hlinkClick r:id="rId5"/>
              </a:rPr>
              <a:t>Talk Science Resources </a:t>
            </a:r>
            <a:endParaRPr lang="en-US" sz="1700" dirty="0" smtClean="0">
              <a:latin typeface="+mj-lt"/>
              <a:hlinkClick r:id=""/>
            </a:endParaRPr>
          </a:p>
          <a:p>
            <a:pPr lvl="2">
              <a:spcBef>
                <a:spcPts val="1200"/>
              </a:spcBef>
            </a:pPr>
            <a:r>
              <a:rPr lang="en-US" sz="1700" dirty="0" smtClean="0">
                <a:latin typeface="+mj-lt"/>
                <a:hlinkClick r:id="rId6"/>
              </a:rPr>
              <a:t>Talk Science Primer </a:t>
            </a:r>
            <a:endParaRPr lang="en-US" sz="1700" dirty="0">
              <a:latin typeface="+mj-lt"/>
              <a:hlinkClick r:id="rId7"/>
            </a:endParaRPr>
          </a:p>
          <a:p>
            <a:pPr marL="617220" lvl="2">
              <a:spcBef>
                <a:spcPts val="1200"/>
              </a:spcBef>
            </a:pPr>
            <a:r>
              <a:rPr lang="en-US" sz="1700" dirty="0" smtClean="0"/>
              <a:t>Videos:</a:t>
            </a:r>
          </a:p>
          <a:p>
            <a:pPr marL="827532" lvl="3">
              <a:spcBef>
                <a:spcPts val="1200"/>
              </a:spcBef>
            </a:pPr>
            <a:r>
              <a:rPr lang="en-US" sz="1700" dirty="0" smtClean="0">
                <a:hlinkClick r:id="rId8"/>
              </a:rPr>
              <a:t>Making Claims from Evidence</a:t>
            </a:r>
            <a:endParaRPr lang="en-US" sz="1700" dirty="0" smtClean="0"/>
          </a:p>
          <a:p>
            <a:pPr marL="827532" lvl="3">
              <a:spcBef>
                <a:spcPts val="1200"/>
              </a:spcBef>
            </a:pPr>
            <a:endParaRPr lang="en-US" sz="1700" dirty="0">
              <a:hlinkClick r:id=""/>
            </a:endParaRPr>
          </a:p>
          <a:p>
            <a:pPr>
              <a:spcBef>
                <a:spcPts val="1200"/>
              </a:spcBef>
            </a:pPr>
            <a:endParaRPr lang="en-US" sz="1900" dirty="0" smtClean="0">
              <a:latin typeface="+mj-lt"/>
            </a:endParaRPr>
          </a:p>
          <a:p>
            <a:pPr marL="0" lvl="1" indent="0">
              <a:spcBef>
                <a:spcPts val="1200"/>
              </a:spcBef>
              <a:buNone/>
            </a:pPr>
            <a:endParaRPr lang="en-US" sz="1900" dirty="0"/>
          </a:p>
        </p:txBody>
      </p:sp>
      <p:cxnSp>
        <p:nvCxnSpPr>
          <p:cNvPr id="7" name="Straight Connector 6"/>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936171" y="680531"/>
            <a:ext cx="7749546"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900" dirty="0" smtClean="0">
                <a:solidFill>
                  <a:srgbClr val="92D050"/>
                </a:solidFill>
              </a:rPr>
              <a:t>Teacher Resources</a:t>
            </a:r>
            <a:endParaRPr lang="en-US" sz="4900" dirty="0">
              <a:solidFill>
                <a:srgbClr val="92D050"/>
              </a:solidFill>
            </a:endParaRPr>
          </a:p>
        </p:txBody>
      </p:sp>
      <p:pic>
        <p:nvPicPr>
          <p:cNvPr id="6" name="Picture 2" descr="https://pixabay.com/static/uploads/photo/2013/07/13/11/46/laptop-158648_960_72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2050" y="3943349"/>
            <a:ext cx="3561844" cy="2312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4"/>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82" t="13793" r="3152" b="10992"/>
          <a:stretch/>
        </p:blipFill>
        <p:spPr bwMode="auto">
          <a:xfrm>
            <a:off x="5693435" y="4082948"/>
            <a:ext cx="2173856" cy="124334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405196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6144" y="4646188"/>
            <a:ext cx="1431890" cy="1737360"/>
          </a:xfrm>
        </p:spPr>
      </p:pic>
      <p:pic>
        <p:nvPicPr>
          <p:cNvPr id="10" name="Content Placeholder 9">
            <a:hlinkClick r:id="rId5"/>
          </p:cNvPr>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2088919" y="4646188"/>
            <a:ext cx="2107310" cy="1737360"/>
          </a:xfrm>
        </p:spPr>
      </p:pic>
      <p:pic>
        <p:nvPicPr>
          <p:cNvPr id="14" name="Picture 1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3905" y="4651726"/>
            <a:ext cx="1434517" cy="1737360"/>
          </a:xfrm>
          <a:prstGeom prst="rect">
            <a:avLst/>
          </a:prstGeom>
        </p:spPr>
      </p:pic>
      <p:pic>
        <p:nvPicPr>
          <p:cNvPr id="15" name="Picture 14">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6875" y="4651726"/>
            <a:ext cx="1434518" cy="1737360"/>
          </a:xfrm>
          <a:prstGeom prst="rect">
            <a:avLst/>
          </a:prstGeom>
        </p:spPr>
      </p:pic>
      <p:pic>
        <p:nvPicPr>
          <p:cNvPr id="16" name="Picture 15">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6782" y="4646188"/>
            <a:ext cx="1158240" cy="1737360"/>
          </a:xfrm>
          <a:prstGeom prst="rect">
            <a:avLst/>
          </a:prstGeom>
        </p:spPr>
      </p:pic>
      <p:sp>
        <p:nvSpPr>
          <p:cNvPr id="21" name="Content Placeholder 2"/>
          <p:cNvSpPr txBox="1">
            <a:spLocks/>
          </p:cNvSpPr>
          <p:nvPr/>
        </p:nvSpPr>
        <p:spPr>
          <a:xfrm>
            <a:off x="1041126" y="2291553"/>
            <a:ext cx="7017666" cy="442264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342900" indent="-342900" fontAlgn="auto">
              <a:spcAft>
                <a:spcPts val="0"/>
              </a:spcAft>
              <a:buClr>
                <a:srgbClr val="92D050"/>
              </a:buClr>
              <a:buFont typeface="Wingdings" panose="05000000000000000000" pitchFamily="2" charset="2"/>
              <a:buChar char="ü"/>
            </a:pPr>
            <a:r>
              <a:rPr lang="en-US" b="0" dirty="0" smtClean="0">
                <a:solidFill>
                  <a:srgbClr val="0070C0"/>
                </a:solidFill>
              </a:rPr>
              <a:t>What resources are available to help understand the Next Generation Science Standards? </a:t>
            </a:r>
          </a:p>
          <a:p>
            <a:pPr marL="342900" indent="-342900" fontAlgn="auto">
              <a:spcAft>
                <a:spcPts val="0"/>
              </a:spcAft>
              <a:buClr>
                <a:srgbClr val="92D050"/>
              </a:buClr>
              <a:buFont typeface="Wingdings" panose="05000000000000000000" pitchFamily="2" charset="2"/>
              <a:buChar char="ü"/>
            </a:pPr>
            <a:r>
              <a:rPr lang="en-US" b="0" dirty="0" smtClean="0">
                <a:solidFill>
                  <a:srgbClr val="0070C0"/>
                </a:solidFill>
              </a:rPr>
              <a:t>How are these resources used?</a:t>
            </a:r>
          </a:p>
          <a:p>
            <a:pPr fontAlgn="auto">
              <a:spcAft>
                <a:spcPts val="0"/>
              </a:spcAft>
              <a:buClr>
                <a:srgbClr val="92D050"/>
              </a:buClr>
            </a:pPr>
            <a:endParaRPr lang="en-US" sz="1800" b="0" dirty="0">
              <a:solidFill>
                <a:srgbClr val="0070C0"/>
              </a:solidFill>
            </a:endParaRPr>
          </a:p>
        </p:txBody>
      </p:sp>
      <p:sp>
        <p:nvSpPr>
          <p:cNvPr id="31" name="Title 1"/>
          <p:cNvSpPr>
            <a:spLocks noGrp="1"/>
          </p:cNvSpPr>
          <p:nvPr>
            <p:ph type="title"/>
          </p:nvPr>
        </p:nvSpPr>
        <p:spPr>
          <a:xfrm>
            <a:off x="465261" y="680531"/>
            <a:ext cx="7622600" cy="1143000"/>
          </a:xfrm>
        </p:spPr>
        <p:txBody>
          <a:bodyPr>
            <a:normAutofit/>
          </a:bodyPr>
          <a:lstStyle/>
          <a:p>
            <a:r>
              <a:rPr lang="en-US" sz="5400" b="1" dirty="0"/>
              <a:t>NGSS </a:t>
            </a:r>
            <a:r>
              <a:rPr lang="en-US" sz="5400" b="1" dirty="0" smtClean="0"/>
              <a:t>Publications</a:t>
            </a:r>
            <a:endParaRPr lang="en-US" sz="5400" b="1" dirty="0"/>
          </a:p>
        </p:txBody>
      </p:sp>
      <p:pic>
        <p:nvPicPr>
          <p:cNvPr id="12"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426782" y="230138"/>
            <a:ext cx="1446837" cy="1085127"/>
          </a:xfrm>
          <a:prstGeom prst="roundRect">
            <a:avLst>
              <a:gd name="adj" fmla="val 4167"/>
            </a:avLst>
          </a:prstGeom>
          <a:solidFill>
            <a:srgbClr val="FFFFFF"/>
          </a:solidFill>
          <a:ln w="76200">
            <a:solidFill>
              <a:schemeClr val="accent2"/>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228600" y="4469005"/>
            <a:ext cx="9448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1823531"/>
            <a:ext cx="94488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62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6777317" cy="4046668"/>
          </a:xfrm>
        </p:spPr>
        <p:txBody>
          <a:bodyPr>
            <a:normAutofit fontScale="92500" lnSpcReduction="20000"/>
          </a:bodyPr>
          <a:lstStyle/>
          <a:p>
            <a:pPr>
              <a:lnSpc>
                <a:spcPct val="120000"/>
              </a:lnSpc>
              <a:spcBef>
                <a:spcPts val="0"/>
              </a:spcBef>
            </a:pPr>
            <a:r>
              <a:rPr lang="en-US" sz="2800" dirty="0" smtClean="0">
                <a:latin typeface="+mj-lt"/>
              </a:rPr>
              <a:t>NGSS Assessment </a:t>
            </a:r>
            <a:r>
              <a:rPr lang="en-US" sz="2800" dirty="0">
                <a:latin typeface="+mj-lt"/>
              </a:rPr>
              <a:t>Resources</a:t>
            </a:r>
          </a:p>
          <a:p>
            <a:pPr lvl="1">
              <a:lnSpc>
                <a:spcPct val="120000"/>
              </a:lnSpc>
              <a:spcBef>
                <a:spcPts val="0"/>
              </a:spcBef>
            </a:pPr>
            <a:r>
              <a:rPr lang="en-US" sz="1800" dirty="0" smtClean="0">
                <a:latin typeface="+mj-lt"/>
              </a:rPr>
              <a:t>Assessment Guidelines for NGSS</a:t>
            </a:r>
          </a:p>
          <a:p>
            <a:pPr lvl="2">
              <a:lnSpc>
                <a:spcPct val="120000"/>
              </a:lnSpc>
              <a:spcBef>
                <a:spcPts val="0"/>
              </a:spcBef>
            </a:pPr>
            <a:r>
              <a:rPr lang="en-US" sz="1800" i="1" dirty="0" smtClean="0">
                <a:latin typeface="+mj-lt"/>
                <a:hlinkClick r:id="rId3"/>
              </a:rPr>
              <a:t>Developing </a:t>
            </a:r>
            <a:r>
              <a:rPr lang="en-US" sz="1800" i="1" dirty="0">
                <a:latin typeface="+mj-lt"/>
                <a:hlinkClick r:id="rId3"/>
              </a:rPr>
              <a:t>Assessments for the Next Generation Science </a:t>
            </a:r>
            <a:r>
              <a:rPr lang="en-US" sz="1800" i="1" dirty="0" smtClean="0">
                <a:latin typeface="+mj-lt"/>
                <a:hlinkClick r:id="rId3"/>
              </a:rPr>
              <a:t>Standards</a:t>
            </a:r>
            <a:endParaRPr lang="en-US" sz="1800" i="1" dirty="0" smtClean="0">
              <a:latin typeface="+mj-lt"/>
            </a:endParaRPr>
          </a:p>
          <a:p>
            <a:pPr lvl="2">
              <a:lnSpc>
                <a:spcPct val="120000"/>
              </a:lnSpc>
              <a:spcBef>
                <a:spcPts val="0"/>
              </a:spcBef>
            </a:pPr>
            <a:r>
              <a:rPr lang="en-US" sz="1800" dirty="0">
                <a:hlinkClick r:id="rId4"/>
              </a:rPr>
              <a:t>Assessment Literacy </a:t>
            </a:r>
            <a:r>
              <a:rPr lang="en-US" sz="1800" dirty="0"/>
              <a:t> </a:t>
            </a:r>
            <a:endParaRPr lang="en-US" sz="1800" i="1" dirty="0">
              <a:latin typeface="+mj-lt"/>
            </a:endParaRPr>
          </a:p>
          <a:p>
            <a:pPr lvl="1">
              <a:lnSpc>
                <a:spcPct val="120000"/>
              </a:lnSpc>
              <a:spcBef>
                <a:spcPts val="300"/>
              </a:spcBef>
            </a:pPr>
            <a:r>
              <a:rPr lang="en-US" sz="1800" dirty="0">
                <a:latin typeface="+mj-lt"/>
              </a:rPr>
              <a:t>Sample </a:t>
            </a:r>
            <a:r>
              <a:rPr lang="en-US" sz="1800" dirty="0" smtClean="0">
                <a:latin typeface="+mj-lt"/>
              </a:rPr>
              <a:t>NGSS Classroom </a:t>
            </a:r>
            <a:r>
              <a:rPr lang="en-US" sz="1800" dirty="0">
                <a:latin typeface="+mj-lt"/>
              </a:rPr>
              <a:t>Assessments</a:t>
            </a:r>
            <a:endParaRPr lang="en-US" sz="1800" dirty="0">
              <a:latin typeface="+mj-lt"/>
              <a:hlinkClick r:id="rId5"/>
            </a:endParaRPr>
          </a:p>
          <a:p>
            <a:pPr lvl="2">
              <a:lnSpc>
                <a:spcPct val="120000"/>
              </a:lnSpc>
              <a:spcBef>
                <a:spcPts val="0"/>
              </a:spcBef>
            </a:pPr>
            <a:r>
              <a:rPr lang="en-US" sz="1800" dirty="0">
                <a:latin typeface="+mj-lt"/>
                <a:hlinkClick r:id="rId5"/>
              </a:rPr>
              <a:t>Next Generation Science Assessment </a:t>
            </a:r>
          </a:p>
          <a:p>
            <a:pPr lvl="2">
              <a:lnSpc>
                <a:spcPct val="120000"/>
              </a:lnSpc>
              <a:spcBef>
                <a:spcPts val="0"/>
              </a:spcBef>
            </a:pPr>
            <a:r>
              <a:rPr lang="en-US" sz="1800" dirty="0">
                <a:latin typeface="+mj-lt"/>
                <a:hlinkClick r:id="rId6"/>
              </a:rPr>
              <a:t>Samples Classroom Assessment Tasks</a:t>
            </a:r>
            <a:endParaRPr lang="en-US" sz="1800" dirty="0">
              <a:latin typeface="+mj-lt"/>
            </a:endParaRPr>
          </a:p>
          <a:p>
            <a:pPr lvl="1">
              <a:lnSpc>
                <a:spcPct val="120000"/>
              </a:lnSpc>
              <a:spcBef>
                <a:spcPts val="300"/>
              </a:spcBef>
            </a:pPr>
            <a:r>
              <a:rPr lang="en-US" sz="1800" dirty="0"/>
              <a:t>Other </a:t>
            </a:r>
            <a:r>
              <a:rPr lang="en-US" sz="1800" dirty="0" smtClean="0"/>
              <a:t>NGSS Assessment Resources </a:t>
            </a:r>
            <a:endParaRPr lang="en-US" sz="1800" dirty="0"/>
          </a:p>
          <a:p>
            <a:pPr lvl="2">
              <a:lnSpc>
                <a:spcPct val="120000"/>
              </a:lnSpc>
              <a:spcBef>
                <a:spcPts val="0"/>
              </a:spcBef>
            </a:pPr>
            <a:r>
              <a:rPr lang="en-US" sz="1800" dirty="0">
                <a:hlinkClick r:id="rId7"/>
              </a:rPr>
              <a:t>Science Assessment Item Collaborative</a:t>
            </a:r>
            <a:endParaRPr lang="en-US" sz="1800" dirty="0"/>
          </a:p>
          <a:p>
            <a:pPr lvl="2">
              <a:lnSpc>
                <a:spcPct val="120000"/>
              </a:lnSpc>
              <a:spcBef>
                <a:spcPts val="0"/>
              </a:spcBef>
            </a:pPr>
            <a:r>
              <a:rPr lang="en-US" sz="1800" dirty="0">
                <a:hlinkClick r:id="rId8"/>
              </a:rPr>
              <a:t>How to Develop 3D Formative Assessments for the Science Classroom</a:t>
            </a:r>
            <a:endParaRPr lang="en-US" sz="1800" dirty="0"/>
          </a:p>
          <a:p>
            <a:pPr lvl="1">
              <a:spcBef>
                <a:spcPts val="300"/>
              </a:spcBef>
            </a:pPr>
            <a:r>
              <a:rPr lang="en-US" sz="1800" dirty="0" smtClean="0">
                <a:latin typeface="+mj-lt"/>
              </a:rPr>
              <a:t>ISBE Assessment </a:t>
            </a:r>
          </a:p>
          <a:p>
            <a:pPr lvl="2"/>
            <a:r>
              <a:rPr lang="en-US" sz="1800" dirty="0" smtClean="0">
                <a:latin typeface="+mj-lt"/>
                <a:hlinkClick r:id="rId9"/>
              </a:rPr>
              <a:t>Large Scale Assessment Update</a:t>
            </a:r>
            <a:endParaRPr lang="en-US" dirty="0" smtClean="0">
              <a:latin typeface="+mj-lt"/>
            </a:endParaRPr>
          </a:p>
          <a:p>
            <a:pPr lvl="1"/>
            <a:endParaRPr lang="en-US" dirty="0">
              <a:latin typeface="+mj-lt"/>
            </a:endParaRPr>
          </a:p>
          <a:p>
            <a:pPr lvl="1"/>
            <a:endParaRPr lang="en-US" dirty="0" smtClean="0">
              <a:latin typeface="+mj-lt"/>
            </a:endParaRPr>
          </a:p>
          <a:p>
            <a:endParaRPr lang="en-US" dirty="0" smtClean="0"/>
          </a:p>
          <a:p>
            <a:pPr marL="0" indent="0">
              <a:buNone/>
            </a:pPr>
            <a:endParaRPr lang="en-US" dirty="0" smtClean="0"/>
          </a:p>
          <a:p>
            <a:endParaRPr lang="en-US" dirty="0"/>
          </a:p>
          <a:p>
            <a:endParaRPr lang="en-US" dirty="0"/>
          </a:p>
        </p:txBody>
      </p:sp>
      <p:cxnSp>
        <p:nvCxnSpPr>
          <p:cNvPr id="7" name="Straight Connector 6"/>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936171" y="680531"/>
            <a:ext cx="7749546"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900" dirty="0" smtClean="0">
                <a:solidFill>
                  <a:srgbClr val="92D050"/>
                </a:solidFill>
              </a:rPr>
              <a:t>Teacher Resources</a:t>
            </a:r>
            <a:endParaRPr lang="en-US" sz="4900" dirty="0">
              <a:solidFill>
                <a:srgbClr val="92D050"/>
              </a:solidFill>
            </a:endParaRPr>
          </a:p>
        </p:txBody>
      </p:sp>
    </p:spTree>
    <p:extLst>
      <p:ext uri="{BB962C8B-B14F-4D97-AF65-F5344CB8AC3E}">
        <p14:creationId xmlns:p14="http://schemas.microsoft.com/office/powerpoint/2010/main" val="4808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117" y="680531"/>
            <a:ext cx="7024744" cy="1143000"/>
          </a:xfrm>
        </p:spPr>
        <p:txBody>
          <a:bodyPr>
            <a:normAutofit/>
          </a:bodyPr>
          <a:lstStyle/>
          <a:p>
            <a:r>
              <a:rPr lang="en-US" sz="5400" dirty="0"/>
              <a:t>NGSS </a:t>
            </a:r>
            <a:r>
              <a:rPr lang="en-US" sz="5400" dirty="0" smtClean="0"/>
              <a:t>Publications</a:t>
            </a:r>
            <a:endParaRPr lang="en-US" sz="5400" dirty="0"/>
          </a:p>
        </p:txBody>
      </p:sp>
      <p:pic>
        <p:nvPicPr>
          <p:cNvPr id="9" name="Content Placeholder 8">
            <a:hlinkClick r:id="rId3"/>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312854" y="2312988"/>
            <a:ext cx="2879742" cy="3494087"/>
          </a:xfrm>
          <a:prstGeom prst="rect">
            <a:avLst/>
          </a:prstGeom>
          <a:ln>
            <a:noFill/>
          </a:ln>
          <a:effectLst>
            <a:outerShdw blurRad="190500" algn="tl" rotWithShape="0">
              <a:srgbClr val="000000">
                <a:alpha val="70000"/>
              </a:srgbClr>
            </a:outerShdw>
          </a:effectLst>
        </p:spPr>
      </p:pic>
      <p:sp>
        <p:nvSpPr>
          <p:cNvPr id="4" name="Content Placeholder 3"/>
          <p:cNvSpPr>
            <a:spLocks noGrp="1"/>
          </p:cNvSpPr>
          <p:nvPr>
            <p:ph sz="quarter" idx="14"/>
          </p:nvPr>
        </p:nvSpPr>
        <p:spPr>
          <a:xfrm>
            <a:off x="4645152" y="2313430"/>
            <a:ext cx="3423082" cy="4196227"/>
          </a:xfrm>
        </p:spPr>
        <p:txBody>
          <a:bodyPr>
            <a:noAutofit/>
          </a:bodyPr>
          <a:lstStyle/>
          <a:p>
            <a:r>
              <a:rPr lang="en-US" sz="1800" b="1" i="1" dirty="0" smtClean="0"/>
              <a:t>A Framework </a:t>
            </a:r>
            <a:r>
              <a:rPr lang="en-US" sz="1800" b="1" i="1" dirty="0"/>
              <a:t>for K-12 Science Education</a:t>
            </a:r>
            <a:r>
              <a:rPr lang="en-US" sz="1800" dirty="0">
                <a:solidFill>
                  <a:srgbClr val="4F81BD"/>
                </a:solidFill>
              </a:rPr>
              <a:t> </a:t>
            </a:r>
            <a:r>
              <a:rPr lang="en-US" sz="1800" dirty="0" smtClean="0"/>
              <a:t>outlines </a:t>
            </a:r>
            <a:r>
              <a:rPr lang="en-US" sz="1800" dirty="0"/>
              <a:t>a broad set of expectations for students in science and engineering in grades K-12. </a:t>
            </a:r>
            <a:endParaRPr lang="en-US" sz="1800" dirty="0" smtClean="0"/>
          </a:p>
        </p:txBody>
      </p:sp>
      <p:cxnSp>
        <p:nvCxnSpPr>
          <p:cNvPr id="13" name="Straight Connector 12"/>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63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645152" y="2313430"/>
            <a:ext cx="3423082" cy="4196227"/>
          </a:xfrm>
        </p:spPr>
        <p:txBody>
          <a:bodyPr>
            <a:normAutofit/>
          </a:bodyPr>
          <a:lstStyle/>
          <a:p>
            <a:r>
              <a:rPr lang="en-US" sz="1800" b="1" i="1" dirty="0"/>
              <a:t>Next Generation Science Standards</a:t>
            </a:r>
            <a:r>
              <a:rPr lang="en-US" sz="1800" dirty="0"/>
              <a:t> identifies the science all K-12 students should know</a:t>
            </a:r>
            <a:r>
              <a:rPr lang="en-US" sz="1800" dirty="0" smtClean="0"/>
              <a:t>. </a:t>
            </a:r>
          </a:p>
        </p:txBody>
      </p:sp>
      <p:pic>
        <p:nvPicPr>
          <p:cNvPr id="6" name="Content Placeholder 9">
            <a:hlinkClick r:id="rId3"/>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042988" y="2650448"/>
            <a:ext cx="3419475" cy="2819167"/>
          </a:xfrm>
          <a:prstGeom prst="rect">
            <a:avLst/>
          </a:prstGeom>
          <a:ln>
            <a:noFill/>
          </a:ln>
          <a:effectLst>
            <a:outerShdw blurRad="190500" algn="tl" rotWithShape="0">
              <a:srgbClr val="000000">
                <a:alpha val="70000"/>
              </a:srgbClr>
            </a:outerShdw>
          </a:effectLst>
        </p:spPr>
      </p:pic>
      <p:sp>
        <p:nvSpPr>
          <p:cNvPr id="8" name="Title 1"/>
          <p:cNvSpPr>
            <a:spLocks noGrp="1"/>
          </p:cNvSpPr>
          <p:nvPr>
            <p:ph type="title"/>
          </p:nvPr>
        </p:nvSpPr>
        <p:spPr>
          <a:xfrm>
            <a:off x="1063117" y="680531"/>
            <a:ext cx="7024744" cy="1143000"/>
          </a:xfrm>
        </p:spPr>
        <p:txBody>
          <a:bodyPr>
            <a:normAutofit/>
          </a:bodyPr>
          <a:lstStyle/>
          <a:p>
            <a:r>
              <a:rPr lang="en-US" sz="5400" dirty="0"/>
              <a:t>NGSS </a:t>
            </a:r>
            <a:r>
              <a:rPr lang="en-US" sz="5400" dirty="0" smtClean="0"/>
              <a:t>Publications</a:t>
            </a:r>
            <a:endParaRPr lang="en-US" sz="5400" dirty="0"/>
          </a:p>
        </p:txBody>
      </p:sp>
      <p:cxnSp>
        <p:nvCxnSpPr>
          <p:cNvPr id="10" name="Straight Connector 9"/>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74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645152" y="2313430"/>
            <a:ext cx="3423082" cy="4196227"/>
          </a:xfrm>
        </p:spPr>
        <p:txBody>
          <a:bodyPr>
            <a:noAutofit/>
          </a:bodyPr>
          <a:lstStyle/>
          <a:p>
            <a:r>
              <a:rPr lang="en-US" sz="1800" b="1" i="1" dirty="0"/>
              <a:t>Developing Assessments for the Next Generation Science Standards</a:t>
            </a:r>
            <a:r>
              <a:rPr lang="en-US" sz="1800" dirty="0"/>
              <a:t> recommends strategies for developing </a:t>
            </a:r>
            <a:r>
              <a:rPr lang="en-US" sz="1800" dirty="0" smtClean="0"/>
              <a:t>an assessments system that </a:t>
            </a:r>
            <a:r>
              <a:rPr lang="en-US" sz="1800" dirty="0"/>
              <a:t>meets the </a:t>
            </a:r>
            <a:r>
              <a:rPr lang="en-US" sz="1800" i="1" dirty="0"/>
              <a:t>Framework's</a:t>
            </a:r>
            <a:r>
              <a:rPr lang="en-US" sz="1800" dirty="0"/>
              <a:t> </a:t>
            </a:r>
            <a:r>
              <a:rPr lang="en-US" sz="1800" dirty="0" smtClean="0"/>
              <a:t>vision. </a:t>
            </a:r>
            <a:endParaRPr lang="en-US" sz="1800" dirty="0"/>
          </a:p>
        </p:txBody>
      </p:sp>
      <p:pic>
        <p:nvPicPr>
          <p:cNvPr id="7" name="Content Placeholder 6">
            <a:hlinkClick r:id="rId3"/>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310213" y="2312988"/>
            <a:ext cx="2885025" cy="3494087"/>
          </a:xfrm>
          <a:prstGeom prst="rect">
            <a:avLst/>
          </a:prstGeom>
          <a:ln>
            <a:noFill/>
          </a:ln>
          <a:effectLst>
            <a:outerShdw blurRad="190500" algn="tl" rotWithShape="0">
              <a:srgbClr val="000000">
                <a:alpha val="70000"/>
              </a:srgbClr>
            </a:outerShdw>
          </a:effectLst>
        </p:spPr>
      </p:pic>
      <p:sp>
        <p:nvSpPr>
          <p:cNvPr id="8" name="Title 1"/>
          <p:cNvSpPr>
            <a:spLocks noGrp="1"/>
          </p:cNvSpPr>
          <p:nvPr>
            <p:ph type="title"/>
          </p:nvPr>
        </p:nvSpPr>
        <p:spPr>
          <a:xfrm>
            <a:off x="1063117" y="680531"/>
            <a:ext cx="7024744" cy="1143000"/>
          </a:xfrm>
        </p:spPr>
        <p:txBody>
          <a:bodyPr>
            <a:normAutofit/>
          </a:bodyPr>
          <a:lstStyle/>
          <a:p>
            <a:r>
              <a:rPr lang="en-US" sz="5400" dirty="0"/>
              <a:t>NGSS </a:t>
            </a:r>
            <a:r>
              <a:rPr lang="en-US" sz="5400" dirty="0" smtClean="0"/>
              <a:t>Publications</a:t>
            </a:r>
            <a:endParaRPr lang="en-US" sz="5400" dirty="0"/>
          </a:p>
        </p:txBody>
      </p:sp>
      <p:cxnSp>
        <p:nvCxnSpPr>
          <p:cNvPr id="9" name="Straight Connector 8"/>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88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645152" y="2313430"/>
            <a:ext cx="3566160" cy="4196227"/>
          </a:xfrm>
        </p:spPr>
        <p:txBody>
          <a:bodyPr>
            <a:noAutofit/>
          </a:bodyPr>
          <a:lstStyle/>
          <a:p>
            <a:r>
              <a:rPr lang="en-US" sz="1800" b="1" i="1" dirty="0"/>
              <a:t>Guide to Implementing the Next Generation Science Standards</a:t>
            </a:r>
            <a:r>
              <a:rPr lang="en-US" sz="1800" dirty="0"/>
              <a:t> provides guidance to district and school leaders and teachers charged with developing a plan and implementing the NGSS as they change their curriculum, instruction, professional learning, policies, and assessment to align with the new standards. </a:t>
            </a:r>
          </a:p>
        </p:txBody>
      </p:sp>
      <p:pic>
        <p:nvPicPr>
          <p:cNvPr id="6" name="Content Placeholder 5">
            <a:hlinkClick r:id="rId3"/>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310213" y="2463116"/>
            <a:ext cx="2885025" cy="3494087"/>
          </a:xfrm>
          <a:prstGeom prst="rect">
            <a:avLst/>
          </a:prstGeom>
          <a:ln>
            <a:noFill/>
          </a:ln>
          <a:effectLst>
            <a:outerShdw blurRad="190500" algn="tl" rotWithShape="0">
              <a:srgbClr val="000000">
                <a:alpha val="70000"/>
              </a:srgbClr>
            </a:outerShdw>
          </a:effectLst>
        </p:spPr>
      </p:pic>
      <p:sp>
        <p:nvSpPr>
          <p:cNvPr id="8" name="Title 1"/>
          <p:cNvSpPr>
            <a:spLocks noGrp="1"/>
          </p:cNvSpPr>
          <p:nvPr>
            <p:ph type="title"/>
          </p:nvPr>
        </p:nvSpPr>
        <p:spPr>
          <a:xfrm>
            <a:off x="1063117" y="680531"/>
            <a:ext cx="7024744" cy="1143000"/>
          </a:xfrm>
        </p:spPr>
        <p:txBody>
          <a:bodyPr>
            <a:normAutofit/>
          </a:bodyPr>
          <a:lstStyle/>
          <a:p>
            <a:r>
              <a:rPr lang="en-US" sz="5400" dirty="0"/>
              <a:t>NGSS </a:t>
            </a:r>
            <a:r>
              <a:rPr lang="en-US" sz="5400" dirty="0" smtClean="0"/>
              <a:t>Publications</a:t>
            </a:r>
            <a:endParaRPr lang="en-US" sz="5400" dirty="0"/>
          </a:p>
        </p:txBody>
      </p:sp>
      <p:cxnSp>
        <p:nvCxnSpPr>
          <p:cNvPr id="9" name="Straight Connector 8"/>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24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645152" y="2313430"/>
            <a:ext cx="3934968" cy="4196227"/>
          </a:xfrm>
        </p:spPr>
        <p:txBody>
          <a:bodyPr>
            <a:noAutofit/>
          </a:bodyPr>
          <a:lstStyle/>
          <a:p>
            <a:r>
              <a:rPr lang="en-US" sz="1800" b="1" i="1" dirty="0"/>
              <a:t>Science Teachers' Learning</a:t>
            </a:r>
            <a:r>
              <a:rPr lang="en-US" sz="1800" dirty="0"/>
              <a:t> provides guidance for schools and districts on how best to support teachers' learning and how to implement successful programs for professional </a:t>
            </a:r>
            <a:r>
              <a:rPr lang="en-US" sz="1800" dirty="0" smtClean="0"/>
              <a:t>learning.</a:t>
            </a:r>
          </a:p>
        </p:txBody>
      </p:sp>
      <p:pic>
        <p:nvPicPr>
          <p:cNvPr id="7" name="Content Placeholder 6">
            <a:hlinkClick r:id="rId3"/>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588030" y="2312988"/>
            <a:ext cx="2329391" cy="3494087"/>
          </a:xfrm>
          <a:prstGeom prst="rect">
            <a:avLst/>
          </a:prstGeom>
          <a:ln>
            <a:noFill/>
          </a:ln>
          <a:effectLst>
            <a:outerShdw blurRad="190500" algn="tl" rotWithShape="0">
              <a:srgbClr val="000000">
                <a:alpha val="70000"/>
              </a:srgbClr>
            </a:outerShdw>
          </a:effectLst>
        </p:spPr>
      </p:pic>
      <p:sp>
        <p:nvSpPr>
          <p:cNvPr id="9" name="Title 1"/>
          <p:cNvSpPr>
            <a:spLocks noGrp="1"/>
          </p:cNvSpPr>
          <p:nvPr>
            <p:ph type="title"/>
          </p:nvPr>
        </p:nvSpPr>
        <p:spPr>
          <a:xfrm>
            <a:off x="1063117" y="680531"/>
            <a:ext cx="7024744" cy="1143000"/>
          </a:xfrm>
        </p:spPr>
        <p:txBody>
          <a:bodyPr>
            <a:normAutofit/>
          </a:bodyPr>
          <a:lstStyle/>
          <a:p>
            <a:r>
              <a:rPr lang="en-US" sz="5400" dirty="0"/>
              <a:t>NGSS </a:t>
            </a:r>
            <a:r>
              <a:rPr lang="en-US" sz="5400" dirty="0" smtClean="0"/>
              <a:t>Publications</a:t>
            </a:r>
            <a:endParaRPr lang="en-US" sz="5400" dirty="0"/>
          </a:p>
        </p:txBody>
      </p:sp>
      <p:cxnSp>
        <p:nvCxnSpPr>
          <p:cNvPr id="10" name="Straight Connector 9"/>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57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54096"/>
            <a:ext cx="7017666" cy="4422641"/>
          </a:xfrm>
        </p:spPr>
        <p:txBody>
          <a:bodyPr>
            <a:noAutofit/>
          </a:bodyPr>
          <a:lstStyle/>
          <a:p>
            <a:pPr marL="0" lvl="0" indent="0">
              <a:buNone/>
            </a:pPr>
            <a:r>
              <a:rPr lang="en-US" sz="1800" dirty="0">
                <a:solidFill>
                  <a:srgbClr val="0070C0"/>
                </a:solidFill>
              </a:rPr>
              <a:t>All of the following documents are available to download, read online, or purchase on </a:t>
            </a:r>
            <a:r>
              <a:rPr lang="en-US" sz="1800" dirty="0">
                <a:solidFill>
                  <a:srgbClr val="0070C0"/>
                </a:solidFill>
                <a:hlinkClick r:id="rId3"/>
              </a:rPr>
              <a:t>The National Academies Press</a:t>
            </a:r>
            <a:r>
              <a:rPr lang="en-US" sz="1800" dirty="0">
                <a:solidFill>
                  <a:srgbClr val="0070C0"/>
                </a:solidFill>
              </a:rPr>
              <a:t>.  </a:t>
            </a:r>
          </a:p>
          <a:p>
            <a:pPr marL="0" indent="0">
              <a:buNone/>
            </a:pPr>
            <a:r>
              <a:rPr lang="en-US" sz="1800" dirty="0" smtClean="0">
                <a:latin typeface="+mj-lt"/>
              </a:rPr>
              <a:t>The links below allow the documents to be read online.</a:t>
            </a:r>
          </a:p>
          <a:p>
            <a:pPr>
              <a:spcBef>
                <a:spcPts val="1000"/>
              </a:spcBef>
            </a:pPr>
            <a:r>
              <a:rPr lang="en-US" sz="1800" dirty="0" smtClean="0">
                <a:latin typeface="+mj-lt"/>
                <a:hlinkClick r:id="rId4"/>
              </a:rPr>
              <a:t>A K-12 Framework for Science Education</a:t>
            </a:r>
            <a:endParaRPr lang="en-US" sz="1800" dirty="0" smtClean="0">
              <a:latin typeface="+mj-lt"/>
            </a:endParaRPr>
          </a:p>
          <a:p>
            <a:pPr>
              <a:spcBef>
                <a:spcPts val="1000"/>
              </a:spcBef>
            </a:pPr>
            <a:r>
              <a:rPr lang="en-US" sz="1800" dirty="0" smtClean="0">
                <a:latin typeface="+mj-lt"/>
                <a:hlinkClick r:id="rId5"/>
              </a:rPr>
              <a:t>Next Generation Science Standards </a:t>
            </a:r>
            <a:endParaRPr lang="en-US" sz="1800" dirty="0" smtClean="0">
              <a:latin typeface="+mj-lt"/>
            </a:endParaRPr>
          </a:p>
          <a:p>
            <a:pPr lvl="1">
              <a:spcBef>
                <a:spcPts val="1000"/>
              </a:spcBef>
            </a:pPr>
            <a:r>
              <a:rPr lang="en-US" sz="1200" dirty="0" smtClean="0">
                <a:latin typeface="+mj-lt"/>
              </a:rPr>
              <a:t>Volume 1: The Standards-Arranged by Disciplinary Core Ideas and by Topics</a:t>
            </a:r>
          </a:p>
          <a:p>
            <a:pPr lvl="1">
              <a:spcBef>
                <a:spcPts val="1000"/>
              </a:spcBef>
            </a:pPr>
            <a:r>
              <a:rPr lang="en-US" sz="1200" dirty="0" smtClean="0">
                <a:latin typeface="+mj-lt"/>
              </a:rPr>
              <a:t>Volume 2: Appendices</a:t>
            </a:r>
          </a:p>
          <a:p>
            <a:pPr>
              <a:spcBef>
                <a:spcPts val="1000"/>
              </a:spcBef>
            </a:pPr>
            <a:r>
              <a:rPr lang="en-US" sz="1800" dirty="0" smtClean="0">
                <a:latin typeface="+mj-lt"/>
                <a:hlinkClick r:id="rId6"/>
              </a:rPr>
              <a:t>Developing Assessments for the Next Generation Science Standards</a:t>
            </a:r>
            <a:endParaRPr lang="en-US" sz="1800" dirty="0" smtClean="0">
              <a:latin typeface="+mj-lt"/>
            </a:endParaRPr>
          </a:p>
          <a:p>
            <a:pPr>
              <a:spcBef>
                <a:spcPts val="1000"/>
              </a:spcBef>
            </a:pPr>
            <a:r>
              <a:rPr lang="en-US" sz="1800" dirty="0">
                <a:latin typeface="+mj-lt"/>
                <a:hlinkClick r:id="rId7"/>
              </a:rPr>
              <a:t>Guide to Implementing the Next Generation Science Standards </a:t>
            </a:r>
            <a:endParaRPr lang="en-US" sz="1800" dirty="0" smtClean="0">
              <a:latin typeface="+mj-lt"/>
            </a:endParaRPr>
          </a:p>
          <a:p>
            <a:pPr>
              <a:spcBef>
                <a:spcPts val="1000"/>
              </a:spcBef>
            </a:pPr>
            <a:r>
              <a:rPr lang="en-US" sz="1800" dirty="0">
                <a:hlinkClick r:id="rId8"/>
              </a:rPr>
              <a:t>Science Teachers' Learning: </a:t>
            </a:r>
            <a:r>
              <a:rPr lang="en-US" sz="1800" dirty="0" smtClean="0">
                <a:hlinkClick r:id="rId8"/>
              </a:rPr>
              <a:t>Enhancing </a:t>
            </a:r>
            <a:r>
              <a:rPr lang="en-US" sz="1800" dirty="0">
                <a:hlinkClick r:id="rId8"/>
              </a:rPr>
              <a:t>Opportunities, Creating Supportive Contexts</a:t>
            </a:r>
            <a:endParaRPr lang="en-US" sz="1800" dirty="0">
              <a:latin typeface="+mj-lt"/>
            </a:endParaRPr>
          </a:p>
        </p:txBody>
      </p:sp>
      <p:sp>
        <p:nvSpPr>
          <p:cNvPr id="5" name="Title 1"/>
          <p:cNvSpPr>
            <a:spLocks noGrp="1"/>
          </p:cNvSpPr>
          <p:nvPr>
            <p:ph type="title"/>
          </p:nvPr>
        </p:nvSpPr>
        <p:spPr>
          <a:xfrm>
            <a:off x="1063117" y="680531"/>
            <a:ext cx="7024744" cy="1143000"/>
          </a:xfrm>
        </p:spPr>
        <p:txBody>
          <a:bodyPr>
            <a:normAutofit/>
          </a:bodyPr>
          <a:lstStyle/>
          <a:p>
            <a:r>
              <a:rPr lang="en-US" sz="5400" dirty="0"/>
              <a:t>NGSS </a:t>
            </a:r>
            <a:r>
              <a:rPr lang="en-US" sz="5400" dirty="0" smtClean="0"/>
              <a:t>Publications</a:t>
            </a:r>
            <a:endParaRPr lang="en-US" sz="5400" dirty="0"/>
          </a:p>
        </p:txBody>
      </p:sp>
      <p:cxnSp>
        <p:nvCxnSpPr>
          <p:cNvPr id="6" name="Straight Connector 5"/>
          <p:cNvCxnSpPr/>
          <p:nvPr/>
        </p:nvCxnSpPr>
        <p:spPr>
          <a:xfrm>
            <a:off x="484888" y="1823531"/>
            <a:ext cx="82204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72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1041126" y="2291553"/>
            <a:ext cx="7017666" cy="442264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342900" indent="-342900" fontAlgn="auto">
              <a:spcAft>
                <a:spcPts val="0"/>
              </a:spcAft>
              <a:buClr>
                <a:srgbClr val="92D050"/>
              </a:buClr>
              <a:buFont typeface="Wingdings" panose="05000000000000000000" pitchFamily="2" charset="2"/>
              <a:buChar char="ü"/>
            </a:pPr>
            <a:r>
              <a:rPr lang="en-US" b="0" dirty="0" smtClean="0">
                <a:solidFill>
                  <a:srgbClr val="0070C0"/>
                </a:solidFill>
              </a:rPr>
              <a:t>What resources are available for Next Generation Science Standards? </a:t>
            </a:r>
          </a:p>
          <a:p>
            <a:pPr marL="342900" indent="-342900" fontAlgn="auto">
              <a:spcAft>
                <a:spcPts val="0"/>
              </a:spcAft>
              <a:buClr>
                <a:srgbClr val="92D050"/>
              </a:buClr>
              <a:buFont typeface="Wingdings" panose="05000000000000000000" pitchFamily="2" charset="2"/>
              <a:buChar char="ü"/>
            </a:pPr>
            <a:r>
              <a:rPr lang="en-US" b="0" dirty="0" smtClean="0">
                <a:solidFill>
                  <a:srgbClr val="0070C0"/>
                </a:solidFill>
              </a:rPr>
              <a:t>How are these resources used?</a:t>
            </a:r>
          </a:p>
          <a:p>
            <a:pPr fontAlgn="auto">
              <a:spcAft>
                <a:spcPts val="0"/>
              </a:spcAft>
              <a:buClr>
                <a:srgbClr val="92D050"/>
              </a:buClr>
            </a:pPr>
            <a:endParaRPr lang="en-US" sz="1800" b="0" dirty="0">
              <a:solidFill>
                <a:srgbClr val="0070C0"/>
              </a:solidFill>
            </a:endParaRPr>
          </a:p>
        </p:txBody>
      </p:sp>
      <p:cxnSp>
        <p:nvCxnSpPr>
          <p:cNvPr id="29" name="Straight Connector 28"/>
          <p:cNvCxnSpPr/>
          <p:nvPr/>
        </p:nvCxnSpPr>
        <p:spPr>
          <a:xfrm>
            <a:off x="-228600" y="4469005"/>
            <a:ext cx="9448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484888" y="680531"/>
            <a:ext cx="7602973" cy="1143000"/>
          </a:xfrm>
        </p:spPr>
        <p:txBody>
          <a:bodyPr>
            <a:normAutofit/>
          </a:bodyPr>
          <a:lstStyle/>
          <a:p>
            <a:r>
              <a:rPr lang="en-US" sz="5400" b="1" dirty="0"/>
              <a:t>NGSS </a:t>
            </a:r>
            <a:r>
              <a:rPr lang="en-US" sz="5400" b="1" dirty="0" smtClean="0"/>
              <a:t>Website</a:t>
            </a:r>
            <a:endParaRPr lang="en-US" sz="5400" b="1" dirty="0"/>
          </a:p>
        </p:txBody>
      </p:sp>
      <p:cxnSp>
        <p:nvCxnSpPr>
          <p:cNvPr id="32" name="Straight Connector 31"/>
          <p:cNvCxnSpPr/>
          <p:nvPr/>
        </p:nvCxnSpPr>
        <p:spPr>
          <a:xfrm>
            <a:off x="-228600" y="1823531"/>
            <a:ext cx="94488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146" name="Picture 2">
            <a:hlinkClick r:id="rId3"/>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7728" b="4613"/>
          <a:stretch/>
        </p:blipFill>
        <p:spPr bwMode="auto">
          <a:xfrm>
            <a:off x="2128957" y="3806786"/>
            <a:ext cx="4885548" cy="2408952"/>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26782" y="230138"/>
            <a:ext cx="1446837" cy="1085127"/>
          </a:xfrm>
          <a:prstGeom prst="roundRect">
            <a:avLst>
              <a:gd name="adj" fmla="val 4167"/>
            </a:avLst>
          </a:prstGeom>
          <a:solidFill>
            <a:srgbClr val="FFFFFF"/>
          </a:solidFill>
          <a:ln w="76200">
            <a:solidFill>
              <a:schemeClr val="accent2"/>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53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
      <a:dk1>
        <a:srgbClr val="5E5E5D"/>
      </a:dk1>
      <a:lt1>
        <a:srgbClr val="FFFFFF"/>
      </a:lt1>
      <a:dk2>
        <a:srgbClr val="FFFFFF"/>
      </a:dk2>
      <a:lt2>
        <a:srgbClr val="FFFFFF"/>
      </a:lt2>
      <a:accent1>
        <a:srgbClr val="004C8B"/>
      </a:accent1>
      <a:accent2>
        <a:srgbClr val="5E5E5D"/>
      </a:accent2>
      <a:accent3>
        <a:srgbClr val="004C8B"/>
      </a:accent3>
      <a:accent4>
        <a:srgbClr val="5E5E5D"/>
      </a:accent4>
      <a:accent5>
        <a:srgbClr val="004C8B"/>
      </a:accent5>
      <a:accent6>
        <a:srgbClr val="5E5E5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Austin">
  <a:themeElements>
    <a:clrScheme name="Custom 26">
      <a:dk1>
        <a:srgbClr val="0070C0"/>
      </a:dk1>
      <a:lt1>
        <a:srgbClr val="FFFFFF"/>
      </a:lt1>
      <a:dk2>
        <a:srgbClr val="0070C0"/>
      </a:dk2>
      <a:lt2>
        <a:srgbClr val="D4D4D4"/>
      </a:lt2>
      <a:accent1>
        <a:srgbClr val="92D050"/>
      </a:accent1>
      <a:accent2>
        <a:srgbClr val="3342B3"/>
      </a:accent2>
      <a:accent3>
        <a:srgbClr val="FF9900"/>
      </a:accent3>
      <a:accent4>
        <a:srgbClr val="7D8F8C"/>
      </a:accent4>
      <a:accent5>
        <a:srgbClr val="D06B20"/>
      </a:accent5>
      <a:accent6>
        <a:srgbClr val="958B8B"/>
      </a:accent6>
      <a:hlink>
        <a:srgbClr val="FF9900"/>
      </a:hlink>
      <a:folHlink>
        <a:srgbClr val="0070C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30833</TotalTime>
  <Words>868</Words>
  <Application>Microsoft Office PowerPoint</Application>
  <PresentationFormat>On-screen Show (4:3)</PresentationFormat>
  <Paragraphs>167</Paragraphs>
  <Slides>20</Slides>
  <Notes>20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20</vt:i4>
      </vt:variant>
    </vt:vector>
  </HeadingPairs>
  <TitlesOfParts>
    <vt:vector size="36" baseType="lpstr">
      <vt:lpstr>ＭＳ Ｐゴシック</vt:lpstr>
      <vt:lpstr>Arial</vt:lpstr>
      <vt:lpstr>Calibri</vt:lpstr>
      <vt:lpstr>Century Gothic</vt:lpstr>
      <vt:lpstr>ITC Franklin Gothic Std Bk Cd</vt:lpstr>
      <vt:lpstr>Wingdings</vt:lpstr>
      <vt:lpstr>Wingdings 2</vt:lpstr>
      <vt:lpstr>ヒラギノ角ゴ Pro W3</vt:lpstr>
      <vt:lpstr>1_Office Theme</vt:lpstr>
      <vt:lpstr>2_Office Theme</vt:lpstr>
      <vt:lpstr>Custom Design</vt:lpstr>
      <vt:lpstr>3_Office Theme</vt:lpstr>
      <vt:lpstr>4_Office Theme</vt:lpstr>
      <vt:lpstr>5_Office Theme</vt:lpstr>
      <vt:lpstr>6_Office Theme</vt:lpstr>
      <vt:lpstr>1_Austin</vt:lpstr>
      <vt:lpstr>NGSS  Resources</vt:lpstr>
      <vt:lpstr>NGSS Publications</vt:lpstr>
      <vt:lpstr>NGSS Publications</vt:lpstr>
      <vt:lpstr>NGSS Publications</vt:lpstr>
      <vt:lpstr>NGSS Publications</vt:lpstr>
      <vt:lpstr>NGSS Publications</vt:lpstr>
      <vt:lpstr>NGSS Publications</vt:lpstr>
      <vt:lpstr>NGSS Publications</vt:lpstr>
      <vt:lpstr>NGSS Website</vt:lpstr>
      <vt:lpstr>PowerPoint Presentation</vt:lpstr>
      <vt:lpstr>NGSS Website</vt:lpstr>
      <vt:lpstr>Professional  Associations</vt:lpstr>
      <vt:lpstr>Professional Associations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Park</dc:creator>
  <cp:lastModifiedBy>Suzy Dees</cp:lastModifiedBy>
  <cp:revision>1166</cp:revision>
  <cp:lastPrinted>2014-11-08T21:39:34Z</cp:lastPrinted>
  <dcterms:created xsi:type="dcterms:W3CDTF">2013-02-05T17:25:42Z</dcterms:created>
  <dcterms:modified xsi:type="dcterms:W3CDTF">2016-11-12T17:14:02Z</dcterms:modified>
</cp:coreProperties>
</file>