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64" r:id="rId2"/>
    <p:sldMasterId id="2147483661" r:id="rId3"/>
    <p:sldMasterId id="2147483694" r:id="rId4"/>
    <p:sldMasterId id="2147483700" r:id="rId5"/>
    <p:sldMasterId id="2147483706" r:id="rId6"/>
    <p:sldMasterId id="2147483711" r:id="rId7"/>
    <p:sldMasterId id="2147483865" r:id="rId8"/>
    <p:sldMasterId id="2147483905" r:id="rId9"/>
    <p:sldMasterId id="2147483953" r:id="rId10"/>
    <p:sldMasterId id="2147484003" r:id="rId11"/>
  </p:sldMasterIdLst>
  <p:notesMasterIdLst>
    <p:notesMasterId r:id="rId28"/>
  </p:notesMasterIdLst>
  <p:handoutMasterIdLst>
    <p:handoutMasterId r:id="rId29"/>
  </p:handoutMasterIdLst>
  <p:sldIdLst>
    <p:sldId id="871" r:id="rId12"/>
    <p:sldId id="865" r:id="rId13"/>
    <p:sldId id="988" r:id="rId14"/>
    <p:sldId id="989" r:id="rId15"/>
    <p:sldId id="990" r:id="rId16"/>
    <p:sldId id="991" r:id="rId17"/>
    <p:sldId id="992" r:id="rId18"/>
    <p:sldId id="993" r:id="rId19"/>
    <p:sldId id="994" r:id="rId20"/>
    <p:sldId id="995" r:id="rId21"/>
    <p:sldId id="996" r:id="rId22"/>
    <p:sldId id="997" r:id="rId23"/>
    <p:sldId id="998" r:id="rId24"/>
    <p:sldId id="999" r:id="rId25"/>
    <p:sldId id="1000" r:id="rId26"/>
    <p:sldId id="1001" r:id="rId27"/>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5pPr>
    <a:lvl6pPr marL="2286000" algn="l" defTabSz="914400" rtl="0" eaLnBrk="1" latinLnBrk="0" hangingPunct="1">
      <a:defRPr kern="1200">
        <a:solidFill>
          <a:schemeClr val="tx1"/>
        </a:solidFill>
        <a:latin typeface="Calibri" pitchFamily="34" charset="0"/>
        <a:ea typeface="ヒラギノ角ゴ Pro W3" charset="-128"/>
        <a:cs typeface="+mn-cs"/>
      </a:defRPr>
    </a:lvl6pPr>
    <a:lvl7pPr marL="2743200" algn="l" defTabSz="914400" rtl="0" eaLnBrk="1" latinLnBrk="0" hangingPunct="1">
      <a:defRPr kern="1200">
        <a:solidFill>
          <a:schemeClr val="tx1"/>
        </a:solidFill>
        <a:latin typeface="Calibri" pitchFamily="34" charset="0"/>
        <a:ea typeface="ヒラギノ角ゴ Pro W3" charset="-128"/>
        <a:cs typeface="+mn-cs"/>
      </a:defRPr>
    </a:lvl7pPr>
    <a:lvl8pPr marL="3200400" algn="l" defTabSz="914400" rtl="0" eaLnBrk="1" latinLnBrk="0" hangingPunct="1">
      <a:defRPr kern="1200">
        <a:solidFill>
          <a:schemeClr val="tx1"/>
        </a:solidFill>
        <a:latin typeface="Calibri" pitchFamily="34" charset="0"/>
        <a:ea typeface="ヒラギノ角ゴ Pro W3" charset="-128"/>
        <a:cs typeface="+mn-cs"/>
      </a:defRPr>
    </a:lvl8pPr>
    <a:lvl9pPr marL="3657600" algn="l" defTabSz="914400" rtl="0" eaLnBrk="1" latinLnBrk="0" hangingPunct="1">
      <a:defRPr kern="1200">
        <a:solidFill>
          <a:schemeClr val="tx1"/>
        </a:solidFill>
        <a:latin typeface="Calibri" pitchFamily="34" charset="0"/>
        <a:ea typeface="ヒラギノ角ゴ Pro W3"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e Forgione" initials="" lastIdx="2" clrIdx="0"/>
  <p:cmAuthor id="1" name="Neemesha Brown" initials="" lastIdx="3" clrIdx="1"/>
  <p:cmAuthor id="2" name="Jennifer Taylor" initials="JT" lastIdx="13" clrIdx="2"/>
  <p:cmAuthor id="3" name="Molly Ewing" initials="ME"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4F81BD"/>
    <a:srgbClr val="9BBB59"/>
    <a:srgbClr val="0BD0D9"/>
    <a:srgbClr val="FF6600"/>
    <a:srgbClr val="007FC5"/>
    <a:srgbClr val="004CE2"/>
    <a:srgbClr val="D2F0C8"/>
    <a:srgbClr val="F7E9E7"/>
    <a:srgbClr val="F6C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2979" autoAdjust="0"/>
    <p:restoredTop sz="70330" autoAdjust="0"/>
  </p:normalViewPr>
  <p:slideViewPr>
    <p:cSldViewPr snapToGrid="0" snapToObjects="1">
      <p:cViewPr>
        <p:scale>
          <a:sx n="70" d="100"/>
          <a:sy n="70" d="100"/>
        </p:scale>
        <p:origin x="-114" y="-138"/>
      </p:cViewPr>
      <p:guideLst>
        <p:guide orient="horz" pos="2160"/>
        <p:guide pos="2880"/>
      </p:guideLst>
    </p:cSldViewPr>
  </p:slideViewPr>
  <p:outlineViewPr>
    <p:cViewPr>
      <p:scale>
        <a:sx n="33" d="100"/>
        <a:sy n="33" d="100"/>
      </p:scale>
      <p:origin x="0" y="18562"/>
    </p:cViewPr>
  </p:outlineViewPr>
  <p:notesTextViewPr>
    <p:cViewPr>
      <p:scale>
        <a:sx n="75" d="100"/>
        <a:sy n="75" d="100"/>
      </p:scale>
      <p:origin x="0" y="0"/>
    </p:cViewPr>
  </p:notesTextViewPr>
  <p:sorterViewPr>
    <p:cViewPr>
      <p:scale>
        <a:sx n="50" d="100"/>
        <a:sy n="50" d="100"/>
      </p:scale>
      <p:origin x="0" y="0"/>
    </p:cViewPr>
  </p:sorterViewPr>
  <p:notesViewPr>
    <p:cSldViewPr snapToGrid="0" snapToObjects="1">
      <p:cViewPr varScale="1">
        <p:scale>
          <a:sx n="66" d="100"/>
          <a:sy n="66" d="100"/>
        </p:scale>
        <p:origin x="-3010" y="-10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FADBD8E-B1D0-5645-9BB1-64CE0963B623}" type="datetimeFigureOut">
              <a:rPr lang="en-US" smtClean="0"/>
              <a:pPr/>
              <a:t>6/29/2016</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BC96AF9-91B6-A441-9AA0-6BF9E6846154}" type="slidenum">
              <a:rPr lang="en-US" smtClean="0"/>
              <a:pPr/>
              <a:t>‹#›</a:t>
            </a:fld>
            <a:endParaRPr lang="en-US" dirty="0"/>
          </a:p>
        </p:txBody>
      </p:sp>
    </p:spTree>
    <p:extLst>
      <p:ext uri="{BB962C8B-B14F-4D97-AF65-F5344CB8AC3E}">
        <p14:creationId xmlns:p14="http://schemas.microsoft.com/office/powerpoint/2010/main" val="12217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4AD4311-208E-44F7-AEA0-18A5D53BB0A0}" type="datetimeFigureOut">
              <a:rPr lang="en-US" smtClean="0"/>
              <a:pPr/>
              <a:t>6/29/2016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4A1092D-7F82-4AA0-B936-D8C9FEC0F8BE}" type="slidenum">
              <a:rPr lang="en-US" smtClean="0"/>
              <a:pPr/>
              <a:t>‹#›</a:t>
            </a:fld>
            <a:endParaRPr lang="en-US" dirty="0"/>
          </a:p>
        </p:txBody>
      </p:sp>
    </p:spTree>
    <p:extLst>
      <p:ext uri="{BB962C8B-B14F-4D97-AF65-F5344CB8AC3E}">
        <p14:creationId xmlns:p14="http://schemas.microsoft.com/office/powerpoint/2010/main" val="206224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stacommunities.org/blog/2014/04/25/equi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80933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600"/>
              </a:spcAft>
              <a:buClrTx/>
              <a:buSzTx/>
              <a:buFontTx/>
              <a:buNone/>
              <a:tabLst/>
              <a:defRPr/>
            </a:pPr>
            <a:r>
              <a:rPr lang="en-US" sz="1200" b="1" i="0" u="none" strike="noStrike" kern="1200" dirty="0" smtClean="0">
                <a:solidFill>
                  <a:schemeClr val="tx1"/>
                </a:solidFill>
                <a:effectLst/>
                <a:latin typeface="+mn-lt"/>
                <a:ea typeface="+mn-ea"/>
                <a:cs typeface="+mn-cs"/>
              </a:rPr>
              <a:t>Facilitator Notes</a:t>
            </a:r>
          </a:p>
          <a:p>
            <a:pPr marL="171450" marR="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Individual Task:</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Allow </a:t>
            </a:r>
            <a:r>
              <a:rPr lang="en-US" sz="1200" b="0" i="0" u="none" strike="noStrike" kern="1200" dirty="0" smtClean="0">
                <a:solidFill>
                  <a:schemeClr val="tx1"/>
                </a:solidFill>
                <a:effectLst/>
                <a:latin typeface="+mn-lt"/>
                <a:ea typeface="+mn-ea"/>
                <a:cs typeface="+mn-cs"/>
              </a:rPr>
              <a:t>5 minutes for individuals to create an analogy. </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Use Workbook: Participants have been provided with a template.</a:t>
            </a:r>
          </a:p>
          <a:p>
            <a:pPr marL="171450" marR="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Whole Group Task:</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Have participants share their analogies.   </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Use Talk Moves to elicit participants reactions and responses</a:t>
            </a:r>
            <a:r>
              <a:rPr lang="en-US" b="0" i="0" baseline="0" dirty="0" smtClean="0"/>
              <a:t> from other participants.</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Now, take a few minutes and create your own analogy for three-dimensional learning.</a:t>
            </a:r>
          </a:p>
          <a:p>
            <a:pPr marL="171450" indent="-171450">
              <a:lnSpc>
                <a:spcPct val="100000"/>
              </a:lnSpc>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a:lnSpc>
                <a:spcPct val="100000"/>
              </a:lnSpc>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Let’s share the analogies with the entire group.</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6569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Facilitator Notes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Use Talk Moves to elicit participants reactions and responses</a:t>
            </a:r>
            <a:r>
              <a:rPr lang="en-US" b="0" i="0" baseline="0" dirty="0" smtClean="0"/>
              <a:t> from other participants.</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Thinking back to Session Two, three-dimensional learning will be required in order for students to demonstrate the understanding demanded by the Performance Expectations.</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So, let’s analyze a Performance Expectation in order to see how three-dimensional learning provides the essential structure for a Performance Expectation.</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First, let’s look at the actual expectation </a:t>
            </a:r>
            <a:r>
              <a:rPr lang="en-US" sz="1200" b="1" i="0" u="none" strike="noStrike" kern="1200" dirty="0" smtClean="0">
                <a:solidFill>
                  <a:schemeClr val="tx1"/>
                </a:solidFill>
                <a:effectLst/>
                <a:latin typeface="+mn-lt"/>
                <a:ea typeface="+mn-ea"/>
                <a:cs typeface="+mn-cs"/>
              </a:rPr>
              <a:t>[Facilitator: Click for slide animation.]</a:t>
            </a:r>
            <a:r>
              <a:rPr lang="en-US" sz="1200" b="0" i="0" u="none" strike="noStrike" kern="1200" dirty="0" smtClean="0">
                <a:solidFill>
                  <a:schemeClr val="tx1"/>
                </a:solidFill>
                <a:effectLst/>
                <a:latin typeface="+mn-lt"/>
                <a:ea typeface="+mn-ea"/>
                <a:cs typeface="+mn-cs"/>
              </a:rPr>
              <a:t>: “Students who demonstrate understanding can . . . </a:t>
            </a:r>
            <a:r>
              <a:rPr lang="en-US" sz="1200" b="0" i="0" dirty="0" smtClean="0"/>
              <a:t>Develop and use a model to describe that waves are reflected, absorbed, or transmitted through various materials.</a:t>
            </a:r>
            <a:r>
              <a:rPr lang="en-US" sz="1200" b="0" i="0" u="none" strike="noStrike" kern="1200" dirty="0" smtClean="0">
                <a:solidFill>
                  <a:schemeClr val="tx1"/>
                </a:solidFill>
                <a:effectLst/>
                <a:latin typeface="+mn-lt"/>
                <a:ea typeface="+mn-ea"/>
                <a:cs typeface="+mn-cs"/>
              </a:rPr>
              <a:t>” MS-PS4-2.</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Being able to do this, however, requires students to incorporate practices, disciplinary core ideas, and crosscutting concepts.</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[Facilitator: Click for slide animation.] </a:t>
            </a:r>
            <a:r>
              <a:rPr lang="en-US" sz="1200" b="0" i="0" u="none" strike="noStrike" kern="1200" dirty="0" smtClean="0">
                <a:solidFill>
                  <a:schemeClr val="tx1"/>
                </a:solidFill>
                <a:effectLst/>
                <a:latin typeface="+mn-lt"/>
                <a:ea typeface="+mn-ea"/>
                <a:cs typeface="+mn-cs"/>
              </a:rPr>
              <a:t>So, in order to meet this Performance Expectation, students are required to incorporate the specific science and engineering practices of “developing and using models to describe</a:t>
            </a:r>
            <a:r>
              <a:rPr lang="en-US" sz="1200" b="0" i="0" u="none" strike="noStrike" kern="1200" baseline="0" dirty="0" smtClean="0">
                <a:solidFill>
                  <a:schemeClr val="tx1"/>
                </a:solidFill>
                <a:effectLst/>
                <a:latin typeface="+mn-lt"/>
                <a:ea typeface="+mn-ea"/>
                <a:cs typeface="+mn-cs"/>
              </a:rPr>
              <a:t> phenomena</a:t>
            </a:r>
            <a:r>
              <a:rPr lang="en-US" sz="1200" b="0" i="0" u="none" strike="noStrike" kern="1200" dirty="0" smtClean="0">
                <a:solidFill>
                  <a:schemeClr val="tx1"/>
                </a:solidFill>
                <a:effectLst/>
                <a:latin typeface="+mn-lt"/>
                <a:ea typeface="+mn-ea"/>
                <a:cs typeface="+mn-cs"/>
              </a:rPr>
              <a:t>.” </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addition, students must incorporate disciplinary core ideas. </a:t>
            </a:r>
            <a:r>
              <a:rPr lang="en-US" sz="1200" b="1" i="0" u="none" strike="noStrike" kern="1200" dirty="0" smtClean="0">
                <a:solidFill>
                  <a:schemeClr val="tx1"/>
                </a:solidFill>
                <a:effectLst/>
                <a:latin typeface="+mn-lt"/>
                <a:ea typeface="+mn-ea"/>
                <a:cs typeface="+mn-cs"/>
              </a:rPr>
              <a:t>[Facilitator: Click for slide animation.] </a:t>
            </a:r>
            <a:r>
              <a:rPr lang="en-US" sz="1200" b="0" i="0" u="none" strike="noStrike" kern="1200" dirty="0" smtClean="0">
                <a:solidFill>
                  <a:schemeClr val="tx1"/>
                </a:solidFill>
                <a:effectLst/>
                <a:latin typeface="+mn-lt"/>
                <a:ea typeface="+mn-ea"/>
                <a:cs typeface="+mn-cs"/>
              </a:rPr>
              <a:t> This Performance Expectation specifies one disciplinary core idea from physical science: when light shines on an object,</a:t>
            </a:r>
            <a:r>
              <a:rPr lang="en-US" sz="1200" b="0" i="0" u="none" strike="noStrike" kern="1200" baseline="0" dirty="0" smtClean="0">
                <a:solidFill>
                  <a:schemeClr val="tx1"/>
                </a:solidFill>
                <a:effectLst/>
                <a:latin typeface="+mn-lt"/>
                <a:ea typeface="+mn-ea"/>
                <a:cs typeface="+mn-cs"/>
              </a:rPr>
              <a:t> it is reflected, absorbed, or transmitted through the object, depending on the object’s material and the frequency (color) of the light.”</a:t>
            </a:r>
            <a:r>
              <a:rPr lang="en-US" sz="1200" b="0" i="0" u="none" strike="noStrike" kern="1200" dirty="0" smtClean="0">
                <a:solidFill>
                  <a:schemeClr val="tx1"/>
                </a:solidFill>
                <a:effectLst/>
                <a:latin typeface="+mn-lt"/>
                <a:ea typeface="+mn-ea"/>
                <a:cs typeface="+mn-cs"/>
              </a:rPr>
              <a:t>  What are these two core ideas? </a:t>
            </a:r>
            <a:r>
              <a:rPr lang="en-US" sz="1200" b="1" i="0" u="none" strike="noStrike" kern="1200" dirty="0" smtClean="0">
                <a:solidFill>
                  <a:schemeClr val="tx1"/>
                </a:solidFill>
                <a:effectLst/>
                <a:latin typeface="+mn-lt"/>
                <a:ea typeface="+mn-ea"/>
                <a:cs typeface="+mn-cs"/>
              </a:rPr>
              <a:t>[Solicit responses from participants.  Refer them to the handout if necessary.]</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Finally, to meet this Performance Expectation, students will need to incorporate the crosscutting concept of structure and function.  </a:t>
            </a:r>
            <a:r>
              <a:rPr lang="en-US" sz="1200" b="1" i="0" u="none" strike="noStrike" kern="1200" dirty="0" smtClean="0">
                <a:solidFill>
                  <a:schemeClr val="tx1"/>
                </a:solidFill>
                <a:effectLst/>
                <a:latin typeface="+mn-lt"/>
                <a:ea typeface="+mn-ea"/>
                <a:cs typeface="+mn-cs"/>
              </a:rPr>
              <a:t>[Facilitator: Click for slide animation.]</a:t>
            </a:r>
          </a:p>
          <a:p>
            <a:pPr marL="171450" indent="-171450">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You can see, then, how for all Performance Expectations, the whole is truly greater than the sum of its parts.</a:t>
            </a:r>
            <a:endParaRPr lang="en-US" i="0"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9513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600"/>
              </a:spcAft>
              <a:buClrTx/>
              <a:buSzTx/>
              <a:buFontTx/>
              <a:buNone/>
              <a:tabLst/>
              <a:defRPr/>
            </a:pPr>
            <a:r>
              <a:rPr lang="en-US" sz="1200" b="1" i="0" u="none" strike="noStrike" kern="1200" dirty="0" smtClean="0">
                <a:solidFill>
                  <a:schemeClr val="tx1"/>
                </a:solidFill>
                <a:effectLst/>
                <a:latin typeface="+mn-lt"/>
                <a:ea typeface="+mn-ea"/>
                <a:cs typeface="+mn-cs"/>
              </a:rPr>
              <a:t>Facilitator Notes</a:t>
            </a:r>
          </a:p>
          <a:p>
            <a:pPr marL="171450" marR="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Individual Task:</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Allow </a:t>
            </a:r>
            <a:r>
              <a:rPr lang="en-US" sz="1200" b="0" i="0" u="none" strike="noStrike" kern="1200" dirty="0" smtClean="0">
                <a:solidFill>
                  <a:schemeClr val="tx1"/>
                </a:solidFill>
                <a:effectLst/>
                <a:latin typeface="+mn-lt"/>
                <a:ea typeface="+mn-ea"/>
                <a:cs typeface="+mn-cs"/>
              </a:rPr>
              <a:t>3 minutes for individuals to compare their three-dimensional</a:t>
            </a:r>
            <a:r>
              <a:rPr lang="en-US" sz="1200" b="0" i="0" u="none" strike="noStrike" kern="1200" baseline="0" dirty="0" smtClean="0">
                <a:solidFill>
                  <a:schemeClr val="tx1"/>
                </a:solidFill>
                <a:effectLst/>
                <a:latin typeface="+mn-lt"/>
                <a:ea typeface="+mn-ea"/>
                <a:cs typeface="+mn-cs"/>
              </a:rPr>
              <a:t> learning experience from today with previous learning experiences</a:t>
            </a:r>
            <a:r>
              <a:rPr lang="en-US" sz="1200" b="0" i="0" u="none" strike="noStrike" kern="1200" dirty="0" smtClean="0">
                <a:solidFill>
                  <a:schemeClr val="tx1"/>
                </a:solidFill>
                <a:effectLst/>
                <a:latin typeface="+mn-lt"/>
                <a:ea typeface="+mn-ea"/>
                <a:cs typeface="+mn-cs"/>
              </a:rPr>
              <a:t>. </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Use Workbook: Participants have been provided with a template.</a:t>
            </a:r>
          </a:p>
          <a:p>
            <a:pPr marL="171450" marR="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Small Group</a:t>
            </a:r>
            <a:r>
              <a:rPr lang="en-US" b="0" i="0" baseline="0" dirty="0" smtClean="0"/>
              <a:t> Task:</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Allow 5 minutes for small groups to discuss their comparisons. </a:t>
            </a:r>
          </a:p>
          <a:p>
            <a:pPr marL="171450" marR="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Whole Group Task:</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Have participants share </a:t>
            </a:r>
            <a:r>
              <a:rPr lang="en-US" sz="1200" b="0" i="0" u="none" strike="noStrike" kern="1200" dirty="0" smtClean="0">
                <a:solidFill>
                  <a:schemeClr val="tx1"/>
                </a:solidFill>
                <a:effectLst/>
                <a:latin typeface="+mn-lt"/>
                <a:ea typeface="+mn-ea"/>
                <a:cs typeface="+mn-cs"/>
              </a:rPr>
              <a:t>examples of three-dimensional learning from their experiences</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Conduct a Consensus Discussion. </a:t>
            </a:r>
            <a:r>
              <a:rPr lang="en-US" b="0" i="0" dirty="0" smtClean="0"/>
              <a:t>Recall</a:t>
            </a:r>
            <a:r>
              <a:rPr lang="en-US" b="0" i="0" baseline="0" dirty="0" smtClean="0"/>
              <a:t> that </a:t>
            </a:r>
            <a:r>
              <a:rPr lang="en-US" b="0" i="0" dirty="0" smtClean="0"/>
              <a:t>consensus discussion does not mean the group needs to agree on everything.  Instead, this is a discussion to determine what consensus exists at this point. </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Use Talk Moves to elicit participants reactions and responses.</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Scribe (or ask for a volunteer</a:t>
            </a:r>
            <a:r>
              <a:rPr lang="en-US" b="0" i="0" baseline="0" dirty="0" smtClean="0"/>
              <a:t> scribe) points of agreement on poster.</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Now, let’s consider how this looks in an actual classroom.  Consider the lesson you experience at</a:t>
            </a:r>
            <a:r>
              <a:rPr lang="en-US" sz="1200" b="0" i="0" u="none" strike="noStrike" kern="1200" baseline="0" dirty="0" smtClean="0">
                <a:solidFill>
                  <a:schemeClr val="tx1"/>
                </a:solidFill>
                <a:effectLst/>
                <a:latin typeface="+mn-lt"/>
                <a:ea typeface="+mn-ea"/>
                <a:cs typeface="+mn-cs"/>
              </a:rPr>
              <a:t> the onset of our professional development</a:t>
            </a:r>
            <a:r>
              <a:rPr lang="en-US" sz="1200" b="0" i="0" u="none" strike="noStrike" kern="1200" dirty="0" smtClean="0">
                <a:solidFill>
                  <a:schemeClr val="tx1"/>
                </a:solidFill>
                <a:effectLst/>
                <a:latin typeface="+mn-lt"/>
                <a:ea typeface="+mn-ea"/>
                <a:cs typeface="+mn-cs"/>
              </a:rPr>
              <a:t>, note how and where you saw yourself as students engaged in three-dimensional learning.</a:t>
            </a: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did that look like?  </a:t>
            </a: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did the practices, disciplinary core ideas, and crosscutting concepts work together so that students could make sense of phenomena and/or design solutions to problems?</a:t>
            </a: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was this different than</a:t>
            </a:r>
            <a:r>
              <a:rPr lang="en-US" sz="1200" b="0" i="0" u="none" strike="noStrike" kern="1200" baseline="0" dirty="0" smtClean="0">
                <a:solidFill>
                  <a:schemeClr val="tx1"/>
                </a:solidFill>
                <a:effectLst/>
                <a:latin typeface="+mn-lt"/>
                <a:ea typeface="+mn-ea"/>
                <a:cs typeface="+mn-cs"/>
              </a:rPr>
              <a:t> other experiences in the classroom?</a:t>
            </a:r>
          </a:p>
          <a:p>
            <a:pPr marL="171450" lvl="0" indent="-171450" rtl="0" fontAlgn="base">
              <a:spcAft>
                <a:spcPts val="600"/>
              </a:spcAft>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a:p>
            <a:pPr marL="171450" lvl="0" indent="-171450" rtl="0" fontAlgn="base">
              <a:spcAft>
                <a:spcPts val="600"/>
              </a:spcAft>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Have you seen other experiences like this in a classroom?  If they were close, how could they be modified to reach three-dimensional learning?</a:t>
            </a: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Take about 3 minutes to reflect on the lessons or unit you’ve experienced where practices, core ideas, and crosscutting concepts have worked together for effective learning to occur.   Again, this does not mean that students passively receive content, and then apply it, or that there is an implicit crosscutting concept that does not support student learning. Rather all three dimensions work together.</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[After about 3 minutes, ask participants to take an additional 5 minutes to share and compare at their tables.]</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[Then ask two or three table groups to provide examples of three-dimensional learning from their experiences.]</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[Then ask participants to share in a consensus discussion.  Record the groups</a:t>
            </a:r>
            <a:r>
              <a:rPr lang="en-US" sz="1200" b="0" i="0" u="none" strike="noStrike" kern="1200" baseline="0" dirty="0" smtClean="0">
                <a:solidFill>
                  <a:schemeClr val="tx1"/>
                </a:solidFill>
                <a:effectLst/>
                <a:latin typeface="+mn-lt"/>
                <a:ea typeface="+mn-ea"/>
                <a:cs typeface="+mn-cs"/>
              </a:rPr>
              <a:t> thoughts on a poster paper labeled Three-Dimensional Learning.</a:t>
            </a:r>
            <a:r>
              <a:rPr lang="en-US" sz="1200" b="0" i="0" u="none" strike="noStrike" kern="1200" dirty="0" smtClean="0">
                <a:solidFill>
                  <a:schemeClr val="tx1"/>
                </a:solidFill>
                <a:effectLst/>
                <a:latin typeface="+mn-lt"/>
                <a:ea typeface="+mn-ea"/>
                <a:cs typeface="+mn-cs"/>
              </a:rPr>
              <a:t>]</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6175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600"/>
              </a:spcAft>
              <a:buClrTx/>
              <a:buSzTx/>
              <a:buFontTx/>
              <a:buNone/>
              <a:tabLst/>
              <a:defRPr/>
            </a:pPr>
            <a:r>
              <a:rPr lang="en-US" sz="1200" b="1" i="0" u="none" strike="noStrike" kern="1200" dirty="0" smtClean="0">
                <a:solidFill>
                  <a:schemeClr val="tx1"/>
                </a:solidFill>
                <a:effectLst/>
                <a:latin typeface="+mn-lt"/>
                <a:ea typeface="+mn-ea"/>
                <a:cs typeface="+mn-cs"/>
              </a:rPr>
              <a:t>Facilitator Notes</a:t>
            </a:r>
          </a:p>
          <a:p>
            <a:pPr marL="171450" marR="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Individual Task:</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Allow 5</a:t>
            </a:r>
            <a:r>
              <a:rPr lang="en-US" sz="1200" b="0" i="0" u="none" strike="noStrike" kern="1200" dirty="0" smtClean="0">
                <a:solidFill>
                  <a:schemeClr val="tx1"/>
                </a:solidFill>
                <a:effectLst/>
                <a:latin typeface="+mn-lt"/>
                <a:ea typeface="+mn-ea"/>
                <a:cs typeface="+mn-cs"/>
              </a:rPr>
              <a:t> minutes for individuals to reflect</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Use Workbook: Participants have been provided with reflection page.</a:t>
            </a:r>
          </a:p>
          <a:p>
            <a:pPr marL="0" marR="0" indent="0" algn="l" defTabSz="914400" rtl="0" eaLnBrk="1" fontAlgn="base"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At your tables, quickly review two essential questions from Session 4 to ensure your understanding before going on to Session 5.</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Identify and be prepared to ask any clarifying questions you still have when we revisit</a:t>
            </a:r>
            <a:r>
              <a:rPr lang="en-US" sz="1200" b="0" i="0" u="none" strike="noStrike" kern="1200" baseline="0" dirty="0" smtClean="0">
                <a:solidFill>
                  <a:schemeClr val="tx1"/>
                </a:solidFill>
                <a:effectLst/>
                <a:latin typeface="+mn-lt"/>
                <a:ea typeface="+mn-ea"/>
                <a:cs typeface="+mn-cs"/>
              </a:rPr>
              <a:t> our Driving Question Board.</a:t>
            </a:r>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[Allow approximately 5 minutes, and then address any remaining questions. If it is apparent that participants are still having trouble clearly understanding three-dimensional learning, do not move on until they have reached this understanding.]</a:t>
            </a:r>
          </a:p>
          <a:p>
            <a:pPr marL="171450" indent="-171450" rtl="0" fontAlgn="base">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Now that we have</a:t>
            </a:r>
            <a:r>
              <a:rPr lang="en-US" sz="1200" b="0" i="0" u="none" strike="noStrike" kern="1200" baseline="0" dirty="0" smtClean="0">
                <a:solidFill>
                  <a:schemeClr val="tx1"/>
                </a:solidFill>
                <a:effectLst/>
                <a:latin typeface="+mn-lt"/>
                <a:ea typeface="+mn-ea"/>
                <a:cs typeface="+mn-cs"/>
              </a:rPr>
              <a:t> had time to reflect, let’s revisit our consensus poster on Three-Dimensional Learning from Session 2.  Is there anything we would like to add, change, remove, etc.?</a:t>
            </a:r>
          </a:p>
          <a:p>
            <a:pPr marL="171450" indent="-171450" rtl="0" fontAlgn="base">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85104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lang="en-US" sz="1200" b="1" i="0" u="none" strike="noStrike" kern="1200" dirty="0" smtClean="0">
                <a:solidFill>
                  <a:schemeClr val="tx1"/>
                </a:solidFill>
                <a:effectLst/>
                <a:latin typeface="+mn-lt"/>
                <a:ea typeface="+mn-ea"/>
                <a:cs typeface="+mn-cs"/>
              </a:rPr>
              <a:t>Facilitator Notes</a:t>
            </a:r>
          </a:p>
          <a:p>
            <a:pPr marL="171450" marR="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Whole Group Task:</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baseline="0" dirty="0" smtClean="0"/>
              <a:t>Revisit the DQB. </a:t>
            </a:r>
          </a:p>
          <a:p>
            <a:pPr marL="628650" marR="0" lvl="1"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b="0" i="0" dirty="0" smtClean="0"/>
              <a:t>Use Talk Moves to elicit participants reactions and responses.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Talking Points</a:t>
            </a:r>
          </a:p>
          <a:p>
            <a:pPr marL="171450" indent="-171450">
              <a:spcAft>
                <a:spcPts val="600"/>
              </a:spcAft>
              <a:buFont typeface="Arial" panose="020B0604020202020204" pitchFamily="34" charset="0"/>
              <a:buChar char="•"/>
            </a:pPr>
            <a:r>
              <a:rPr lang="en-US" i="0" dirty="0" smtClean="0"/>
              <a:t>At this point, we are going to revisit the Driving Question Board. </a:t>
            </a:r>
            <a:r>
              <a:rPr lang="en-US" sz="1200" b="1" i="0" u="none" strike="noStrike" kern="1200" dirty="0" smtClean="0">
                <a:solidFill>
                  <a:schemeClr val="tx1"/>
                </a:solidFill>
                <a:effectLst/>
                <a:latin typeface="+mn-lt"/>
                <a:ea typeface="+mn-ea"/>
                <a:cs typeface="+mn-cs"/>
              </a:rPr>
              <a:t>[Facilitator: click to animate]</a:t>
            </a:r>
            <a:endParaRPr lang="en-US" b="1" i="0" dirty="0" smtClean="0"/>
          </a:p>
          <a:p>
            <a:pPr marL="171450" indent="-171450">
              <a:spcAft>
                <a:spcPts val="600"/>
              </a:spcAft>
              <a:buFont typeface="Arial" panose="020B0604020202020204" pitchFamily="34" charset="0"/>
              <a:buChar char="•"/>
            </a:pPr>
            <a:endParaRPr lang="en-US" i="0" dirty="0" smtClean="0"/>
          </a:p>
          <a:p>
            <a:pPr marL="171450" indent="-171450">
              <a:spcAft>
                <a:spcPts val="600"/>
              </a:spcAft>
              <a:buFont typeface="Arial" panose="020B0604020202020204" pitchFamily="34" charset="0"/>
              <a:buChar char="•"/>
            </a:pPr>
            <a:r>
              <a:rPr lang="en-US" i="0" dirty="0" smtClean="0"/>
              <a:t>Are</a:t>
            </a:r>
            <a:r>
              <a:rPr lang="en-US" i="0" baseline="0" dirty="0" smtClean="0"/>
              <a:t> any of the questions that you placed on the board answered at this point in our professional development?</a:t>
            </a:r>
          </a:p>
          <a:p>
            <a:pPr marL="171450" indent="-171450">
              <a:spcAft>
                <a:spcPts val="600"/>
              </a:spcAft>
              <a:buFont typeface="Arial" panose="020B0604020202020204" pitchFamily="34" charset="0"/>
              <a:buChar char="•"/>
            </a:pPr>
            <a:endParaRPr lang="en-US" i="0" baseline="0" dirty="0" smtClean="0"/>
          </a:p>
          <a:p>
            <a:pPr marL="171450" indent="-171450">
              <a:spcAft>
                <a:spcPts val="600"/>
              </a:spcAft>
              <a:buFont typeface="Arial" panose="020B0604020202020204" pitchFamily="34" charset="0"/>
              <a:buChar char="•"/>
            </a:pPr>
            <a:r>
              <a:rPr lang="en-US" i="0" baseline="0" dirty="0" smtClean="0"/>
              <a:t>Similar to the students, what artifact could we attach to the question? </a:t>
            </a:r>
            <a:endParaRPr lang="en-US" i="0"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6668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2279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2</a:t>
            </a:fld>
            <a:endParaRPr lang="en-US" dirty="0"/>
          </a:p>
        </p:txBody>
      </p:sp>
    </p:spTree>
    <p:extLst>
      <p:ext uri="{BB962C8B-B14F-4D97-AF65-F5344CB8AC3E}">
        <p14:creationId xmlns:p14="http://schemas.microsoft.com/office/powerpoint/2010/main" val="263810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80933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000">
              <a:defRPr/>
            </a:pPr>
            <a:r>
              <a:rPr lang="en-US" b="1" dirty="0" smtClean="0"/>
              <a:t>Talking Points</a:t>
            </a:r>
          </a:p>
          <a:p>
            <a:pPr marL="171750" indent="-171750" defTabSz="916000">
              <a:buFont typeface="Arial" panose="020B0604020202020204" pitchFamily="34" charset="0"/>
              <a:buChar char="•"/>
              <a:defRPr/>
            </a:pPr>
            <a:r>
              <a:rPr lang="en-US" b="0" dirty="0" smtClean="0">
                <a:effectLst/>
              </a:rPr>
              <a:t>The targets for this</a:t>
            </a:r>
            <a:r>
              <a:rPr lang="en-US" b="0" baseline="0" dirty="0" smtClean="0">
                <a:effectLst/>
              </a:rPr>
              <a:t> session, then, focus on bringing our experiences together to solidify our understanding of the shifts in NGSS, primarily Three-Dimensional Learning.  </a:t>
            </a:r>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6823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next Session of this training includes two essential questions that all participants should be able to answer by the conclusion of the segment.</a:t>
            </a: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is “THREE-DIMENSIONAL LEARNING” both the biggest and the most essential shift in the NGSS?</a:t>
            </a: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does “THREE-DIMENSIONAL LEARNING” look like in lessons and/or units in science classrooms?</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Understanding how to determine whether or not a lesson or unit embodies three-dimensional learning is crucial to being able to use the EQuIP Rubric to examine lessons and units to determine alignment to the NGSS, as well as to being able to the development of aligned lessons and units.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7064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As discussed in Session One, three-dimensional learning is the working together of the three dimensions (practices, core ideas, and crosscutting concepts).</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Three-dimensional learning shifts the focus of the science classroom to environments where students use practices, disciplinary core ideas</a:t>
            </a:r>
            <a:r>
              <a:rPr lang="en-US" sz="1200" b="0" i="0" u="sng"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and crosscutting concepts together to make sense of phenomena and/or to design solutions to problems.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6213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Think of the three components of Three-Dimensional Learning as three intertwining stands of a rope.  While the rope can be separated into its three different strands, the strength of the rope is determined by the strands working together; separating the strands weakens the rope so that it is no longer effective for our intended use. </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Likewise, while in the past we may have separated out the knowledge and skills students need in the study of science, in actuality, knowing and doing cannot be separated if our goal is the kind of usable, conceptual understanding students need to think, act, and learn like scientists.</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Three-dimensional learning, the intertwining or working together of practices, core ideas, and crosscutting concepts, is, therefore, a non-negotiable for NGSS lessons and units.</a:t>
            </a:r>
          </a:p>
          <a:p>
            <a:endParaRPr lang="en-US" dirty="0" smtClean="0"/>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Scientific ideas are best learned when students engage in practices. </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Three-dimensional learning allows students to utilize core ideas, through the lens of crosscutting concepts, while engaging in practices to solve problems, make decisions, explain real-world phenomena, and integrate new ideas.</a:t>
            </a: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5026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Scientific ideas are best learned when students engage in practices. </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Three-dimensional learning allows students to utilize core ideas, through the lens of crosscutting concepts, while engaging in practices to solve problems, make decisions, explain real-world phenomena, and integrate new ideas.</a:t>
            </a:r>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780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Talking Points</a:t>
            </a:r>
            <a:endParaRPr lang="en-US" b="0" dirty="0" smtClean="0">
              <a:effectLst/>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Let’s continue thinking about Three-Dimensional Learning metaphorically for a minute.</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As stated by Joe Krajcik, “To use the EQuIP rubric, you first need a solid understanding of the disciplinary core ideas, science and engineering practices, and crosscutting concepts, each of which is described in detail in the Framework. Understanding each of these dimensions is essential, but real transformation comes with understanding how these dimensions blend and work together; this is the critical and perhaps most important shift in the NGSS. The EQuIP rubric refers to this blending of DCIs, practices and CCCS as three-dimensional learning” (</a:t>
            </a:r>
            <a:r>
              <a:rPr lang="en-US" sz="1200" b="0" i="0" u="sng" strike="noStrike" kern="1200" dirty="0" smtClean="0">
                <a:solidFill>
                  <a:schemeClr val="tx1"/>
                </a:solidFill>
                <a:effectLst/>
                <a:latin typeface="+mn-lt"/>
                <a:ea typeface="+mn-ea"/>
                <a:cs typeface="+mn-cs"/>
                <a:hlinkClick r:id="rId3"/>
              </a:rPr>
              <a:t>http://nstacommunities.org/blog/2014/04/25/equip/</a:t>
            </a:r>
            <a:r>
              <a:rPr lang="en-US" sz="1200" b="0" i="0" u="none" strike="noStrike" kern="1200" dirty="0" smtClean="0">
                <a:solidFill>
                  <a:schemeClr val="tx1"/>
                </a:solidFill>
                <a:effectLst/>
                <a:latin typeface="+mn-lt"/>
                <a:ea typeface="+mn-ea"/>
                <a:cs typeface="+mn-cs"/>
              </a:rPr>
              <a:t>).  </a:t>
            </a:r>
          </a:p>
          <a:p>
            <a:pPr marL="171450" indent="-171450" rtl="0" fontAlgn="base">
              <a:spcAft>
                <a:spcPts val="600"/>
              </a:spcAft>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Borrowing an idea from Ted Willard at NSTA, Joe often compares three-dimensional learning to making a really good meal. </a:t>
            </a: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As Joe says so well, “Think of knowing how to do various techniques in the kitchen like kneading bread, cutting tomatoes, beating an egg, frying or roasting, and so forth as the practices. You could know how to do all of these things and still not be able to prepare a really good meal.  Just as students could be skilled</a:t>
            </a:r>
            <a:r>
              <a:rPr lang="en-US" sz="1200" b="0" i="0" u="none" strike="noStrike" kern="1200" baseline="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rPr>
              <a:t>various practices and not</a:t>
            </a:r>
            <a:r>
              <a:rPr lang="en-US" sz="1200" b="0" i="0" u="none" strike="noStrike" kern="1200" baseline="0" dirty="0" smtClean="0">
                <a:solidFill>
                  <a:schemeClr val="tx1"/>
                </a:solidFill>
                <a:effectLst/>
                <a:latin typeface="+mn-lt"/>
                <a:ea typeface="+mn-ea"/>
                <a:cs typeface="+mn-cs"/>
              </a:rPr>
              <a:t> be able to gain content knowledge if the practice was done in isolation.”  </a:t>
            </a:r>
            <a:endParaRPr lang="en-US" sz="1200" b="0" i="0" u="none" strike="noStrike" kern="1200" dirty="0" smtClean="0">
              <a:solidFill>
                <a:schemeClr val="tx1"/>
              </a:solidFill>
              <a:effectLst/>
              <a:latin typeface="+mn-lt"/>
              <a:ea typeface="+mn-ea"/>
              <a:cs typeface="+mn-cs"/>
            </a:endParaRP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“Now think of picking out really good ingredients for the meal. You want to pick out a high-quality piece of fish or poultry or excellent pasta for the meal. These are your core ideas. A disciplinary core idea is essential to explaining a number of phenomena. Your main ingredient is essential to the meal.  But just as the DCI works with practices to make sense of phenomena and design solutions, you need to know how to cook that main ingredient. But something is still missing. The meal tastes bland. What is missing? </a:t>
            </a: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“To make a really good meal, we need to use spices and herbs to enhance the flavor of the main ingredients. The crosscutting concepts</a:t>
            </a:r>
            <a:r>
              <a:rPr lang="en-US" sz="1200" b="0" i="0" u="none" strike="noStrike" kern="1200" baseline="0" dirty="0" smtClean="0">
                <a:solidFill>
                  <a:schemeClr val="tx1"/>
                </a:solidFill>
                <a:effectLst/>
                <a:latin typeface="+mn-lt"/>
                <a:ea typeface="+mn-ea"/>
                <a:cs typeface="+mn-cs"/>
              </a:rPr>
              <a:t> enhances our understanding of the core ideas.” </a:t>
            </a:r>
            <a:endParaRPr lang="en-US" sz="1200" b="0" i="0" u="none" strike="noStrike" kern="1200" dirty="0" smtClean="0">
              <a:solidFill>
                <a:schemeClr val="tx1"/>
              </a:solidFill>
              <a:effectLst/>
              <a:latin typeface="+mn-lt"/>
              <a:ea typeface="+mn-ea"/>
              <a:cs typeface="+mn-cs"/>
            </a:endParaRPr>
          </a:p>
          <a:p>
            <a:pPr marL="628650" lvl="1" indent="-171450" rtl="0" fontAlgn="base">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“Similarly, to really make sense of phenomena and to design solutions all three dimensions are necessary.  To make a really wonderful meal, good main ingredients are necessary, but you need to know how to use various techniques to prepare them, and you must have the species and herbs to enhance the flavors. All three work and blend together to make a great meal. Similarly, to foster three-dimensional learning where all learners can make sense of phenomena and design solutions, all three dimensions need to work and blend together” (</a:t>
            </a:r>
            <a:r>
              <a:rPr lang="en-US" sz="1200" b="0" i="0" u="sng" strike="noStrike" kern="1200" dirty="0" smtClean="0">
                <a:solidFill>
                  <a:schemeClr val="tx1"/>
                </a:solidFill>
                <a:effectLst/>
                <a:latin typeface="+mn-lt"/>
                <a:ea typeface="+mn-ea"/>
                <a:cs typeface="+mn-cs"/>
                <a:hlinkClick r:id="rId3"/>
              </a:rPr>
              <a:t>http://nstacommunities.org/blog/2014/04/25/equip/</a:t>
            </a:r>
            <a:r>
              <a:rPr lang="en-US" sz="1200" b="0" i="0" u="none" strike="noStrike" kern="1200" dirty="0" smtClean="0">
                <a:solidFill>
                  <a:schemeClr val="tx1"/>
                </a:solidFill>
                <a:effectLst/>
                <a:latin typeface="+mn-lt"/>
                <a:ea typeface="+mn-ea"/>
                <a:cs typeface="+mn-cs"/>
              </a:rPr>
              <a:t>).</a:t>
            </a:r>
          </a:p>
          <a:p>
            <a:pPr marL="628650" lvl="1" indent="-171450">
              <a:spcAft>
                <a:spcPts val="600"/>
              </a:spcAft>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Furthermore,</a:t>
            </a:r>
            <a:r>
              <a:rPr lang="en-US" sz="1200" b="0" i="0" u="none" strike="noStrike" kern="1200" baseline="0" dirty="0" smtClean="0">
                <a:solidFill>
                  <a:schemeClr val="tx1"/>
                </a:solidFill>
                <a:effectLst/>
                <a:latin typeface="+mn-lt"/>
                <a:ea typeface="+mn-ea"/>
                <a:cs typeface="+mn-cs"/>
              </a:rPr>
              <a:t> when you learn various techniques for one type of ingredient, those techniques can be used more skillfully as you approach different ingredients.  In the same manner, when you enhance a meal with spices and herbs, you learn how to enhance more and more ingredients with those seasonings.  Thus, with each experience, we can more fully develop our overall knowledge. </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32287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3021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21799405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4EB61-22B1-46A7-8B23-38A6129F910E}" type="datetimeFigureOut">
              <a:rPr lang="en-US" smtClean="0">
                <a:solidFill>
                  <a:srgbClr val="D4D4D4"/>
                </a:solidFill>
              </a:rPr>
              <a:pPr/>
              <a:t>6/29/2016</a:t>
            </a:fld>
            <a:endParaRPr lang="en-US" dirty="0">
              <a:solidFill>
                <a:srgbClr val="D4D4D4"/>
              </a:solidFill>
            </a:endParaRPr>
          </a:p>
        </p:txBody>
      </p:sp>
      <p:sp>
        <p:nvSpPr>
          <p:cNvPr id="8" name="Footer Placeholder 7"/>
          <p:cNvSpPr>
            <a:spLocks noGrp="1"/>
          </p:cNvSpPr>
          <p:nvPr>
            <p:ph type="ftr" sz="quarter" idx="11"/>
          </p:nvPr>
        </p:nvSpPr>
        <p:spPr/>
        <p:txBody>
          <a:bodyPr/>
          <a:lstStyle/>
          <a:p>
            <a:pPr>
              <a:defRPr/>
            </a:pPr>
            <a:endParaRPr lang="en-US" dirty="0">
              <a:solidFill>
                <a:srgbClr val="92D050"/>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695427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D4D4D4"/>
              </a:solidFill>
            </a:endParaRPr>
          </a:p>
        </p:txBody>
      </p:sp>
      <p:sp>
        <p:nvSpPr>
          <p:cNvPr id="4" name="Footer Placeholder 3"/>
          <p:cNvSpPr>
            <a:spLocks noGrp="1"/>
          </p:cNvSpPr>
          <p:nvPr>
            <p:ph type="ftr" sz="quarter" idx="11"/>
          </p:nvPr>
        </p:nvSpPr>
        <p:spPr/>
        <p:txBody>
          <a:bodyPr/>
          <a:lstStyle/>
          <a:p>
            <a:pPr>
              <a:defRPr/>
            </a:pPr>
            <a:endParaRPr lang="en-US" dirty="0">
              <a:solidFill>
                <a:srgbClr val="92D050"/>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solidFill>
                  <a:srgbClr val="D4D4D4"/>
                </a:solidFill>
              </a:rPr>
              <a:pPr>
                <a:defRPr/>
              </a:pPr>
              <a:t>‹#›</a:t>
            </a:fld>
            <a:endParaRPr lang="en-US" dirty="0">
              <a:solidFill>
                <a:srgbClr val="D4D4D4"/>
              </a:solidFill>
            </a:endParaRPr>
          </a:p>
        </p:txBody>
      </p:sp>
    </p:spTree>
    <p:extLst>
      <p:ext uri="{BB962C8B-B14F-4D97-AF65-F5344CB8AC3E}">
        <p14:creationId xmlns:p14="http://schemas.microsoft.com/office/powerpoint/2010/main" val="11633392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3" name="Footer Placeholder 2"/>
          <p:cNvSpPr>
            <a:spLocks noGrp="1"/>
          </p:cNvSpPr>
          <p:nvPr>
            <p:ph type="ftr" sz="quarter" idx="11"/>
          </p:nvPr>
        </p:nvSpPr>
        <p:spPr/>
        <p:txBody>
          <a:bodyPr/>
          <a:lstStyle/>
          <a:p>
            <a:pPr>
              <a:defRPr/>
            </a:pPr>
            <a:endParaRPr lang="en-US" dirty="0">
              <a:solidFill>
                <a:srgbClr val="92D050"/>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7569282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59093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03820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23829383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21254334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solidFill>
                  <a:srgbClr val="D4D4D4"/>
                </a:solidFill>
              </a:rPr>
              <a:pPr/>
              <a:t>‹#›</a:t>
            </a:fld>
            <a:endParaRPr lang="en-US" dirty="0">
              <a:solidFill>
                <a:srgbClr val="D4D4D4"/>
              </a:solidFill>
            </a:endParaRPr>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19109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DD2A6C-9D72-4C56-9FC4-14341BB40749}" type="datetimeFigureOut">
              <a:rPr lang="en-US" smtClean="0">
                <a:solidFill>
                  <a:srgbClr val="DBF5F9">
                    <a:shade val="90000"/>
                  </a:srgbClr>
                </a:solidFill>
              </a:rPr>
              <a:pPr/>
              <a:t>6/29/2016</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48B0B862-FE51-4030-AD66-ACD149E0FCB2}" type="slidenum">
              <a:rPr lang="en-US" smtClean="0">
                <a:solidFill>
                  <a:srgbClr val="DBF5F9">
                    <a:shade val="90000"/>
                  </a:srgbClr>
                </a:solidFill>
              </a:rPr>
              <a:pPr/>
              <a:t>‹#›</a:t>
            </a:fld>
            <a:endParaRPr lang="en-US" dirty="0">
              <a:solidFill>
                <a:srgbClr val="DBF5F9">
                  <a:shade val="90000"/>
                </a:srgbClr>
              </a:solidFill>
            </a:endParaRPr>
          </a:p>
        </p:txBody>
      </p:sp>
      <p:sp>
        <p:nvSpPr>
          <p:cNvPr id="7"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black"/>
                </a:solidFill>
              </a:rPr>
              <a:t>Click to edit Master title style</a:t>
            </a:r>
            <a:endParaRPr lang="en-US" dirty="0">
              <a:solidFill>
                <a:prstClr val="black"/>
              </a:solidFill>
            </a:endParaRPr>
          </a:p>
        </p:txBody>
      </p:sp>
    </p:spTree>
    <p:extLst>
      <p:ext uri="{BB962C8B-B14F-4D97-AF65-F5344CB8AC3E}">
        <p14:creationId xmlns:p14="http://schemas.microsoft.com/office/powerpoint/2010/main" val="70724327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13880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BF5F9">
                    <a:shade val="90000"/>
                  </a:srgbClr>
                </a:solidFill>
              </a:rPr>
              <a:pPr/>
              <a:t>6/29/2016</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1154821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637546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34EB61-22B1-46A7-8B23-38A6129F910E}"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5331347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674266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9664727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033780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Tree>
    <p:extLst>
      <p:ext uri="{BB962C8B-B14F-4D97-AF65-F5344CB8AC3E}">
        <p14:creationId xmlns:p14="http://schemas.microsoft.com/office/powerpoint/2010/main" val="23540693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314168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6099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888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9E7778-F955-4BC3-9ED3-9196B7156DA5}" type="slidenum">
              <a:rPr lang="en-US" smtClean="0"/>
              <a:t>‹#›</a:t>
            </a:fld>
            <a:endParaRPr lang="en-US" dirty="0"/>
          </a:p>
        </p:txBody>
      </p:sp>
    </p:spTree>
    <p:extLst>
      <p:ext uri="{BB962C8B-B14F-4D97-AF65-F5344CB8AC3E}">
        <p14:creationId xmlns:p14="http://schemas.microsoft.com/office/powerpoint/2010/main" val="9825245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67895"/>
            <a:ext cx="1753567" cy="1128489"/>
          </a:xfrm>
          <a:prstGeom prst="rect">
            <a:avLst/>
          </a:prstGeom>
          <a:noFill/>
          <a:ln w="9525">
            <a:solidFill>
              <a:srgbClr val="303A96"/>
            </a:solidFill>
            <a:miter lim="800000"/>
            <a:headEnd/>
            <a:tailEnd/>
          </a:ln>
        </p:spPr>
      </p:pic>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228471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139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19731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3024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C381C7-67C9-4EDA-9ED0-0FF22389B0B8}" type="datetimeFigureOut">
              <a:rPr lang="en-US" smtClean="0"/>
              <a:pPr/>
              <a:t>6/29/2016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4698D-4F9C-49FE-A9A0-7447A0A00FE1}" type="slidenum">
              <a:rPr lang="en-US" smtClean="0"/>
              <a:pPr/>
              <a:t>‹#›</a:t>
            </a:fld>
            <a:endParaRPr lang="en-US" dirty="0"/>
          </a:p>
        </p:txBody>
      </p:sp>
    </p:spTree>
    <p:extLst>
      <p:ext uri="{BB962C8B-B14F-4D97-AF65-F5344CB8AC3E}">
        <p14:creationId xmlns:p14="http://schemas.microsoft.com/office/powerpoint/2010/main" val="1119561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461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82938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solidFill>
                  <a:prstClr val="black"/>
                </a:solidFill>
              </a:rPr>
              <a:pPr/>
              <a:t>6/29/2016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301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3175"/>
            <a:ext cx="9144000" cy="1289050"/>
            <a:chOff x="0" y="-3175"/>
            <a:chExt cx="9144000" cy="1289050"/>
          </a:xfrm>
        </p:grpSpPr>
        <p:pic>
          <p:nvPicPr>
            <p:cNvPr id="5" name="Picture 12" descr="_0012_13.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E2C53B18-CF63-B843-9FD6-D4BA5E20017C}" type="slidenum">
              <a:rPr lang="en-US"/>
              <a:pPr/>
              <a:t>‹#›</a:t>
            </a:fld>
            <a:endParaRPr lang="en-US" dirty="0"/>
          </a:p>
        </p:txBody>
      </p:sp>
      <p:sp>
        <p:nvSpPr>
          <p:cNvPr id="9" name="Footer Placeholder 71"/>
          <p:cNvSpPr>
            <a:spLocks noGrp="1"/>
          </p:cNvSpPr>
          <p:nvPr userDrawn="1">
            <p:ph type="ftr" sz="quarter" idx="11"/>
          </p:nvPr>
        </p:nvSpPr>
        <p:spPr>
          <a:xfrm>
            <a:off x="0" y="6324600"/>
            <a:ext cx="7239000" cy="533400"/>
          </a:xfrm>
          <a:prstGeom prst="rect">
            <a:avLst/>
          </a:prstGeom>
        </p:spPr>
        <p:txBody>
          <a:bodyPr/>
          <a:lstStyle>
            <a:lvl1pPr>
              <a:defRPr>
                <a:latin typeface="Arial" charset="0"/>
                <a:ea typeface="ＭＳ Ｐゴシック" charset="0"/>
                <a:cs typeface="Arial" charset="0"/>
              </a:defRPr>
            </a:lvl1pPr>
          </a:lstStyle>
          <a:p>
            <a:endParaRPr lang="en-US" dirty="0">
              <a:solidFill>
                <a:prstClr val="black"/>
              </a:solidFill>
            </a:endParaRPr>
          </a:p>
          <a:p>
            <a:r>
              <a:rPr lang="en-US" dirty="0">
                <a:solidFill>
                  <a:prstClr val="black"/>
                </a:solidFill>
              </a:rPr>
              <a:t>Source:</a:t>
            </a:r>
          </a:p>
          <a:p>
            <a:endParaRPr lang="en-US" dirty="0">
              <a:solidFill>
                <a:prstClr val="black"/>
              </a:solidFill>
            </a:endParaRPr>
          </a:p>
        </p:txBody>
      </p:sp>
    </p:spTree>
    <p:extLst>
      <p:ext uri="{BB962C8B-B14F-4D97-AF65-F5344CB8AC3E}">
        <p14:creationId xmlns:p14="http://schemas.microsoft.com/office/powerpoint/2010/main" val="3222134416"/>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4" name="Group 37"/>
          <p:cNvGrpSpPr>
            <a:grpSpLocks/>
          </p:cNvGrpSpPr>
          <p:nvPr userDrawn="1"/>
        </p:nvGrpSpPr>
        <p:grpSpPr bwMode="auto">
          <a:xfrm>
            <a:off x="0" y="0"/>
            <a:ext cx="9144000" cy="1289050"/>
            <a:chOff x="0" y="-3175"/>
            <a:chExt cx="9144000" cy="1289050"/>
          </a:xfrm>
        </p:grpSpPr>
        <p:pic>
          <p:nvPicPr>
            <p:cNvPr id="5" name="Picture 12" descr="_0009_10.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3175"/>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7CED9979-21CD-B044-BDB7-F69B3D595303}" type="slidenum">
              <a:rPr lang="en-US"/>
              <a:pPr/>
              <a:t>‹#›</a:t>
            </a:fld>
            <a:endParaRPr lang="en-US" dirty="0"/>
          </a:p>
        </p:txBody>
      </p:sp>
      <p:sp>
        <p:nvSpPr>
          <p:cNvPr id="10" name="Footer Placeholder 3"/>
          <p:cNvSpPr>
            <a:spLocks noGrp="1"/>
          </p:cNvSpPr>
          <p:nvPr>
            <p:ph type="ftr" sz="quarter" idx="11"/>
          </p:nvPr>
        </p:nvSpPr>
        <p:spPr>
          <a:xfrm>
            <a:off x="0" y="6324600"/>
            <a:ext cx="6705600" cy="533400"/>
          </a:xfrm>
          <a:prstGeom prst="rect">
            <a:avLst/>
          </a:prstGeom>
        </p:spPr>
        <p:txBody>
          <a:bodyPr/>
          <a:lstStyle>
            <a:lvl1pPr>
              <a:defRPr/>
            </a:lvl1pPr>
          </a:lstStyle>
          <a:p>
            <a:pPr>
              <a:defRPr/>
            </a:pPr>
            <a:r>
              <a:rPr lang="en-US" dirty="0">
                <a:solidFill>
                  <a:prstClr val="black"/>
                </a:solidFill>
              </a:rPr>
              <a:t>Source:</a:t>
            </a:r>
          </a:p>
        </p:txBody>
      </p:sp>
    </p:spTree>
    <p:extLst>
      <p:ext uri="{BB962C8B-B14F-4D97-AF65-F5344CB8AC3E}">
        <p14:creationId xmlns:p14="http://schemas.microsoft.com/office/powerpoint/2010/main" val="2062038218"/>
      </p:ext>
    </p:extLst>
  </p:cSld>
  <p:clrMapOvr>
    <a:masterClrMapping/>
  </p:clrMapOvr>
  <p:transition spd="med" advClick="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CF826F38-860C-784A-9C53-243580E51F47}"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8232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57C42A-ECF5-9C4E-A15A-5FCF16FE8325}" type="datetime1">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2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t>Click to edit Master title style</a:t>
            </a:r>
            <a:endParaRPr lang="en-US" dirty="0"/>
          </a:p>
        </p:txBody>
      </p:sp>
    </p:spTree>
    <p:extLst>
      <p:ext uri="{BB962C8B-B14F-4D97-AF65-F5344CB8AC3E}">
        <p14:creationId xmlns:p14="http://schemas.microsoft.com/office/powerpoint/2010/main" val="1459135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EA2DA67-C793-6244-A683-8A8616BC77F5}"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00745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7CDD7D3-7E74-E546-9FA0-654B97947266}"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pic>
        <p:nvPicPr>
          <p:cNvPr id="8"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45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EBF2FE8-0BED-CE4B-8085-7564476580E0}"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12179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F9797E3B-433B-BE48-A49F-4A3D18862F8E}"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10857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CF68A7-5FFD-3F42-9663-EF163C244090}" type="datetime1">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srgbClr val="5E5E5D">
                  <a:tint val="75000"/>
                </a:srgb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46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53362F1-ACD1-214A-ACAF-9FEED29A66D6}"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39669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60C0E820-298B-EC4E-9087-246992C65482}"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928200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725034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2805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408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5589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769903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6515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3138429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54665622"/>
      </p:ext>
    </p:extLst>
  </p:cSld>
  <p:clrMapOvr>
    <a:masterClrMapping/>
  </p:clrMapOvr>
  <p:transition spd="med" advClick="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851856960"/>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37742001"/>
      </p:ext>
    </p:extLst>
  </p:cSld>
  <p:clrMapOvr>
    <a:masterClrMapping/>
  </p:clrMapOvr>
  <p:transition spd="med"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999486345"/>
      </p:ext>
    </p:extLst>
  </p:cSld>
  <p:clrMapOvr>
    <a:masterClrMapping/>
  </p:clrMapOvr>
  <p:transition spd="med"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282500538"/>
      </p:ext>
    </p:extLst>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301756071"/>
      </p:ext>
    </p:extLst>
  </p:cSld>
  <p:clrMapOvr>
    <a:masterClrMapping/>
  </p:clrMapOvr>
  <p:transition spd="med" advClick="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989071622"/>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75174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80933812"/>
      </p:ext>
    </p:extLst>
  </p:cSld>
  <p:clrMapOvr>
    <a:masterClrMapping/>
  </p:clrMapOvr>
  <p:transition spd="med"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03845789"/>
      </p:ext>
    </p:extLst>
  </p:cSld>
  <p:clrMapOvr>
    <a:masterClrMapping/>
  </p:clrMapOvr>
  <p:transition spd="med" advClick="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85907577"/>
      </p:ext>
    </p:extLst>
  </p:cSld>
  <p:clrMapOvr>
    <a:masterClrMapping/>
  </p:clrMapOvr>
  <p:transition spd="med" advClick="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67940846"/>
      </p:ext>
    </p:extLst>
  </p:cSld>
  <p:clrMapOvr>
    <a:masterClrMapping/>
  </p:clrMapOvr>
  <p:transition spd="med" advClick="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63779034"/>
      </p:ext>
    </p:extLst>
  </p:cSld>
  <p:clrMapOvr>
    <a:masterClrMapping/>
  </p:clrMapOvr>
  <p:transition spd="med" advClick="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590002022"/>
      </p:ext>
    </p:extLst>
  </p:cSld>
  <p:clrMapOvr>
    <a:masterClrMapping/>
  </p:clrMapOvr>
  <p:transition spd="med" advClick="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21779589"/>
      </p:ext>
    </p:extLst>
  </p:cSld>
  <p:clrMapOvr>
    <a:masterClrMapping/>
  </p:clrMapOvr>
  <p:transition spd="med" advClick="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209995896"/>
      </p:ext>
    </p:extLst>
  </p:cSld>
  <p:clrMapOvr>
    <a:masterClrMapping/>
  </p:clrMapOvr>
  <p:transition spd="med" advClick="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43054886"/>
      </p:ext>
    </p:extLst>
  </p:cSld>
  <p:clrMapOvr>
    <a:masterClrMapping/>
  </p:clrMapOvr>
  <p:transition spd="med" advClick="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48538711"/>
      </p:ext>
    </p:extLst>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043489365"/>
      </p:ext>
    </p:extLst>
  </p:cSld>
  <p:clrMapOvr>
    <a:masterClrMapping/>
  </p:clrMapOvr>
  <p:transition spd="med" advClick="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56741451"/>
      </p:ext>
    </p:extLst>
  </p:cSld>
  <p:clrMapOvr>
    <a:masterClrMapping/>
  </p:clrMapOvr>
  <p:transition spd="med" advClick="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175929114"/>
      </p:ext>
    </p:extLst>
  </p:cSld>
  <p:clrMapOvr>
    <a:masterClrMapping/>
  </p:clrMapOvr>
  <p:transition spd="med" advClick="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918290160"/>
      </p:ext>
    </p:extLst>
  </p:cSld>
  <p:clrMapOvr>
    <a:masterClrMapping/>
  </p:clrMapOvr>
  <p:transition spd="med" advClick="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6AFCC-96A7-C041-9CFE-99941A73D524}" type="datetime1">
              <a:rPr lang="en-US" smtClean="0">
                <a:solidFill>
                  <a:prstClr val="black">
                    <a:tint val="75000"/>
                  </a:prstClr>
                </a:solidFill>
              </a:rPr>
              <a:pPr/>
              <a:t>6/29/2016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427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D678D-82DD-EB42-BE61-1265A4F7BC03}" type="datetime1">
              <a:rPr lang="en-US" smtClean="0">
                <a:solidFill>
                  <a:prstClr val="black">
                    <a:tint val="75000"/>
                  </a:prstClr>
                </a:solidFill>
              </a:rPr>
              <a:pPr/>
              <a:t>6/29/2016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3983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64B5E-E9A6-6246-8116-1EE19CC16268}" type="datetime1">
              <a:rPr lang="en-US" smtClean="0">
                <a:solidFill>
                  <a:prstClr val="black">
                    <a:tint val="75000"/>
                  </a:prstClr>
                </a:solidFill>
              </a:rPr>
              <a:pPr/>
              <a:t>6/29/2016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71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39960-45DD-3A4E-877E-6A474B66159C}" type="datetime1">
              <a:rPr lang="en-US" smtClean="0">
                <a:solidFill>
                  <a:prstClr val="black">
                    <a:tint val="75000"/>
                  </a:prstClr>
                </a:solidFill>
              </a:rPr>
              <a:pPr/>
              <a:t>6/29/2016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8741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0A337-26EF-F84F-9E40-AE126E47BEFC}" type="datetime1">
              <a:rPr lang="en-US" smtClean="0">
                <a:solidFill>
                  <a:prstClr val="black">
                    <a:tint val="75000"/>
                  </a:prstClr>
                </a:solidFill>
              </a:rPr>
              <a:pPr/>
              <a:t>6/29/2016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3099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22217-5831-874F-838F-6B0D11C68B9A}" type="datetime1">
              <a:rPr lang="en-US" smtClean="0">
                <a:solidFill>
                  <a:prstClr val="black">
                    <a:tint val="75000"/>
                  </a:prstClr>
                </a:solidFill>
              </a:rPr>
              <a:pPr/>
              <a:t>6/29/2016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239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D443F-0BFE-6B47-971E-35629E79F0AB}" type="datetime1">
              <a:rPr lang="en-US" smtClean="0">
                <a:solidFill>
                  <a:prstClr val="black">
                    <a:tint val="75000"/>
                  </a:prstClr>
                </a:solidFill>
              </a:rPr>
              <a:pPr/>
              <a:t>6/29/2016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9105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5F65F-3159-5F4A-B00E-960E0D377038}" type="datetime1">
              <a:rPr lang="en-US" smtClean="0">
                <a:solidFill>
                  <a:prstClr val="black">
                    <a:tint val="75000"/>
                  </a:prstClr>
                </a:solidFill>
              </a:rPr>
              <a:pPr/>
              <a:t>6/29/2016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8542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15910-7C72-EF45-977E-612CB0503294}" type="datetime1">
              <a:rPr lang="en-US" smtClean="0">
                <a:solidFill>
                  <a:prstClr val="black">
                    <a:tint val="75000"/>
                  </a:prstClr>
                </a:solidFill>
              </a:rPr>
              <a:pPr/>
              <a:t>6/29/2016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48124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57997-66DC-004B-82F9-C4C32DFEB345}" type="datetime1">
              <a:rPr lang="en-US" smtClean="0">
                <a:solidFill>
                  <a:prstClr val="black">
                    <a:tint val="75000"/>
                  </a:prstClr>
                </a:solidFill>
              </a:rPr>
              <a:pPr/>
              <a:t>6/29/2016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8085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59706-1DBA-7443-B577-E62386D99727}" type="datetime1">
              <a:rPr lang="en-US" smtClean="0">
                <a:solidFill>
                  <a:prstClr val="black">
                    <a:tint val="75000"/>
                  </a:prstClr>
                </a:solidFill>
              </a:rPr>
              <a:pPr/>
              <a:t>6/29/2016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E035D-BE4E-764F-B723-BAED5364C3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0445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rgbClr val="404040"/>
                </a:solidFill>
                <a:latin typeface="+mn-lt"/>
                <a:cs typeface="Franklin Gothic Book" pitchFamily="34" charset="0"/>
              </a:defRPr>
            </a:lvl1pPr>
            <a:lvl2pPr>
              <a:defRPr sz="1800">
                <a:solidFill>
                  <a:srgbClr val="404040"/>
                </a:solidFill>
                <a:latin typeface="+mn-lt"/>
                <a:cs typeface="Franklin Gothic Book" pitchFamily="34" charset="0"/>
              </a:defRPr>
            </a:lvl2pPr>
            <a:lvl3pPr>
              <a:defRPr sz="1400" baseline="0">
                <a:solidFill>
                  <a:srgbClr val="404040"/>
                </a:solidFill>
                <a:latin typeface="+mn-lt"/>
                <a:cs typeface="Franklin Gothic Book" pitchFamily="34" charset="0"/>
              </a:defRPr>
            </a:lvl3pPr>
            <a:lvl4pPr marL="915988" indent="-228600">
              <a:defRPr sz="1400" baseline="0">
                <a:solidFill>
                  <a:srgbClr val="404040"/>
                </a:solidFill>
                <a:latin typeface="+mn-lt"/>
                <a:cs typeface="Arial" pitchFamily="34" charset="0"/>
              </a:defRPr>
            </a:lvl4pPr>
            <a:lvl5pPr marL="1143000" indent="-228600">
              <a:defRPr sz="1400" baseline="0">
                <a:solidFill>
                  <a:srgbClr val="404040"/>
                </a:solidFill>
                <a:latin typeface="+mn-lt"/>
                <a:cs typeface="Arial" pitchFamily="34" charset="0"/>
              </a:defRPr>
            </a:lvl5pPr>
            <a:lvl6pPr marL="1377950" indent="-228600">
              <a:defRPr sz="1400" baseline="0">
                <a:solidFill>
                  <a:srgbClr val="404040"/>
                </a:solidFill>
                <a:latin typeface="+mn-lt"/>
              </a:defRPr>
            </a:lvl6pPr>
            <a:lvl7pPr marL="1597025" indent="-228600">
              <a:defRPr sz="1400" baseline="0">
                <a:solidFill>
                  <a:srgbClr val="404040"/>
                </a:solidFill>
                <a:latin typeface="+mn-lt"/>
              </a:defRPr>
            </a:lvl7pPr>
            <a:lvl8pPr marL="1830388" indent="-228600">
              <a:defRPr sz="1400" baseline="0">
                <a:solidFill>
                  <a:srgbClr val="404040"/>
                </a:solidFill>
                <a:latin typeface="+mn-lt"/>
              </a:defRPr>
            </a:lvl8pPr>
            <a:lvl9pPr marL="2057400" indent="-228600">
              <a:defRPr sz="1400" baseline="0">
                <a:solidFill>
                  <a:srgbClr val="404040"/>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755130" y="639186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auto">
              <a:spcBef>
                <a:spcPts val="0"/>
              </a:spcBef>
              <a:spcAft>
                <a:spcPts val="0"/>
              </a:spcAft>
            </a:pPr>
            <a:fld id="{A1A8B8B9-B651-4439-A868-E8F04EF81465}" type="slidenum">
              <a:rPr lang="en-US" smtClean="0">
                <a:solidFill>
                  <a:srgbClr val="1F497D">
                    <a:lumMod val="75000"/>
                  </a:srgbClr>
                </a:solidFill>
                <a:latin typeface="Arial"/>
              </a:rPr>
              <a:pPr fontAlgn="auto">
                <a:spcBef>
                  <a:spcPts val="0"/>
                </a:spcBef>
                <a:spcAft>
                  <a:spcPts val="0"/>
                </a:spcAft>
              </a:pPr>
              <a:t>‹#›</a:t>
            </a:fld>
            <a:endParaRPr lang="en-US" dirty="0">
              <a:solidFill>
                <a:srgbClr val="1F497D">
                  <a:lumMod val="75000"/>
                </a:srgbClr>
              </a:solidFill>
              <a:latin typeface="Arial"/>
            </a:endParaRPr>
          </a:p>
        </p:txBody>
      </p:sp>
    </p:spTree>
    <p:extLst>
      <p:ext uri="{BB962C8B-B14F-4D97-AF65-F5344CB8AC3E}">
        <p14:creationId xmlns:p14="http://schemas.microsoft.com/office/powerpoint/2010/main" val="16895143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DD2A6C-9D72-4C56-9FC4-14341BB40749}" type="datetimeFigureOut">
              <a:rPr lang="en-US" smtClean="0">
                <a:solidFill>
                  <a:srgbClr val="DBF5F9">
                    <a:shade val="90000"/>
                  </a:srgbClr>
                </a:solidFill>
              </a:rPr>
              <a:pPr/>
              <a:t>6/29/2016</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48B0B862-FE51-4030-AD66-ACD149E0FCB2}" type="slidenum">
              <a:rPr lang="en-US" smtClean="0">
                <a:solidFill>
                  <a:srgbClr val="DBF5F9">
                    <a:shade val="90000"/>
                  </a:srgbClr>
                </a:solidFill>
              </a:rPr>
              <a:pPr/>
              <a:t>‹#›</a:t>
            </a:fld>
            <a:endParaRPr lang="en-US" dirty="0">
              <a:solidFill>
                <a:srgbClr val="DBF5F9">
                  <a:shade val="90000"/>
                </a:srgbClr>
              </a:solidFill>
            </a:endParaRPr>
          </a:p>
        </p:txBody>
      </p:sp>
      <p:sp>
        <p:nvSpPr>
          <p:cNvPr id="7"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black"/>
                </a:solidFill>
              </a:rPr>
              <a:t>Click to edit Master title style</a:t>
            </a:r>
            <a:endParaRPr lang="en-US" dirty="0">
              <a:solidFill>
                <a:prstClr val="black"/>
              </a:solidFill>
            </a:endParaRPr>
          </a:p>
        </p:txBody>
      </p:sp>
    </p:spTree>
    <p:extLst>
      <p:ext uri="{BB962C8B-B14F-4D97-AF65-F5344CB8AC3E}">
        <p14:creationId xmlns:p14="http://schemas.microsoft.com/office/powerpoint/2010/main" val="451512402"/>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302751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BF5F9">
                    <a:shade val="90000"/>
                  </a:srgbClr>
                </a:solidFill>
              </a:rPr>
              <a:pPr/>
              <a:t>6/29/2016</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773881269"/>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7961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34EB61-22B1-46A7-8B23-38A6129F910E}"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633071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618101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993462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32935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Tree>
    <p:extLst>
      <p:ext uri="{BB962C8B-B14F-4D97-AF65-F5344CB8AC3E}">
        <p14:creationId xmlns:p14="http://schemas.microsoft.com/office/powerpoint/2010/main" val="13172580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570880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607481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ADD2A6C-9D72-4C56-9FC4-14341BB40749}"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48B0B862-FE51-4030-AD66-ACD149E0FCB2}" type="slidenum">
              <a:rPr lang="en-US" smtClean="0">
                <a:solidFill>
                  <a:srgbClr val="92D050"/>
                </a:solidFill>
              </a:rPr>
              <a:pPr/>
              <a:t>‹#›</a:t>
            </a:fld>
            <a:endParaRPr lang="en-US" dirty="0">
              <a:solidFill>
                <a:srgbClr val="92D05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308047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16256343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EFEB78-3F11-4C6A-BA16-0DEDB35DB666}" type="datetimeFigureOut">
              <a:rPr lang="en-US" smtClean="0">
                <a:solidFill>
                  <a:srgbClr val="0070C0"/>
                </a:solidFill>
              </a:rPr>
              <a:pPr/>
              <a:t>6/29/2016</a:t>
            </a:fld>
            <a:endParaRPr lang="en-US" dirty="0">
              <a:solidFill>
                <a:srgbClr val="0070C0"/>
              </a:solidFill>
            </a:endParaRPr>
          </a:p>
        </p:txBody>
      </p:sp>
      <p:sp>
        <p:nvSpPr>
          <p:cNvPr id="91" name="Footer Placeholder 90"/>
          <p:cNvSpPr>
            <a:spLocks noGrp="1"/>
          </p:cNvSpPr>
          <p:nvPr>
            <p:ph type="ftr" sz="quarter" idx="11"/>
          </p:nvPr>
        </p:nvSpPr>
        <p:spPr/>
        <p:txBody>
          <a:bodyPr/>
          <a:lstStyle/>
          <a:p>
            <a:pPr>
              <a:defRPr/>
            </a:pPr>
            <a:endParaRPr lang="en-US" dirty="0">
              <a:solidFill>
                <a:srgbClr val="92D050"/>
              </a:solidFill>
            </a:endParaRPr>
          </a:p>
        </p:txBody>
      </p:sp>
      <p:sp>
        <p:nvSpPr>
          <p:cNvPr id="92" name="Slide Number Placeholder 91"/>
          <p:cNvSpPr>
            <a:spLocks noGrp="1"/>
          </p:cNvSpPr>
          <p:nvPr>
            <p:ph type="sldNum" sz="quarter" idx="12"/>
          </p:nvPr>
        </p:nvSpPr>
        <p:spPr/>
        <p:txBody>
          <a:bodyPr/>
          <a:lstStyle/>
          <a:p>
            <a:fld id="{E4CC66FD-12A6-435F-A1E1-0ED637789521}" type="slidenum">
              <a:rPr lang="en-US" smtClean="0">
                <a:solidFill>
                  <a:srgbClr val="0070C0"/>
                </a:solidFill>
              </a:rPr>
              <a:pPr/>
              <a:t>‹#›</a:t>
            </a:fld>
            <a:endParaRPr lang="en-US" dirty="0">
              <a:solidFill>
                <a:srgbClr val="0070C0"/>
              </a:solidFill>
            </a:endParaRPr>
          </a:p>
        </p:txBody>
      </p:sp>
    </p:spTree>
    <p:extLst>
      <p:ext uri="{BB962C8B-B14F-4D97-AF65-F5344CB8AC3E}">
        <p14:creationId xmlns:p14="http://schemas.microsoft.com/office/powerpoint/2010/main" val="16629802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0.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image" Target="../media/image1.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heme" Target="../theme/theme7.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1"/>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4006843352"/>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7" r:id="rId3"/>
    <p:sldLayoutId id="2147483658" r:id="rId4"/>
    <p:sldLayoutId id="2147483660" r:id="rId5"/>
    <p:sldLayoutId id="2147483657" r:id="rId6"/>
    <p:sldLayoutId id="2147483670" r:id="rId7"/>
    <p:sldLayoutId id="2147483671"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90" r:id="rId24"/>
    <p:sldLayoutId id="2147483691" r:id="rId25"/>
    <p:sldLayoutId id="2147483692" r:id="rId26"/>
    <p:sldLayoutId id="2147483693" r:id="rId27"/>
    <p:sldLayoutId id="2147483740" r:id="rId28"/>
    <p:sldLayoutId id="2147483836" r:id="rId29"/>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solidFill>
                <a:srgbClr val="D4D4D4"/>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1125101023"/>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363446835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1486516"/>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chemeClr val="tx1"/>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4983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697938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FD10BCA-CA25-0147-AA10-851235587441}" type="datetime1">
              <a:rPr lang="en-US" smtClean="0"/>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8908474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6BB7664-5EF5-4C4F-A821-D039EC109BA9}" type="datetime1">
              <a:rPr lang="en-US" smtClean="0"/>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1245762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9007183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BDCD2B8-8E86-2641-A6E4-9C7CBA7B4F8C}" type="datetime1">
              <a:rPr lang="en-US" smtClean="0">
                <a:solidFill>
                  <a:prstClr val="black">
                    <a:tint val="75000"/>
                  </a:prstClr>
                </a:solidFill>
                <a:latin typeface="Calibri"/>
              </a:rPr>
              <a:pPr fontAlgn="auto">
                <a:spcBef>
                  <a:spcPts val="0"/>
                </a:spcBef>
                <a:spcAft>
                  <a:spcPts val="0"/>
                </a:spcAft>
              </a:pPr>
              <a:t>6/29/2016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64E035D-BE4E-764F-B723-BAED5364C385}"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5802215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904"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1EFEB78-3F11-4C6A-BA16-0DEDB35DB666}" type="datetimeFigureOut">
              <a:rPr lang="en-US" smtClean="0">
                <a:solidFill>
                  <a:srgbClr val="04617B">
                    <a:shade val="90000"/>
                  </a:srgbClr>
                </a:solidFill>
              </a:rPr>
              <a:pPr/>
              <a:t>6/29/2016</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CC66FD-12A6-435F-A1E1-0ED637789521}"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4191169742"/>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3678" y="908538"/>
            <a:ext cx="7851648" cy="926123"/>
          </a:xfrm>
          <a:prstGeom prst="rect">
            <a:avLst/>
          </a:prstGeom>
          <a:solidFill>
            <a:schemeClr val="tx2"/>
          </a:solidFill>
          <a:ln w="76200">
            <a:solidFill>
              <a:schemeClr val="tx1"/>
            </a:solidFill>
          </a:ln>
        </p:spPr>
        <p:txBody>
          <a:bodyPr vert="horz" lIns="0" tIns="0" rIns="0" bIns="0" anchor="b">
            <a:normAutofit fontScale="97500" lnSpcReduction="1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defTabSz="914400" fontAlgn="auto">
              <a:spcAft>
                <a:spcPts val="0"/>
              </a:spcAft>
            </a:pPr>
            <a:r>
              <a:rPr sz="6600" dirty="0" smtClean="0">
                <a:solidFill>
                  <a:schemeClr val="accent1">
                    <a:lumMod val="75000"/>
                  </a:schemeClr>
                </a:solidFill>
                <a:effectLst/>
              </a:rPr>
              <a:t>Foundational Services</a:t>
            </a:r>
            <a:endParaRPr sz="6600" dirty="0">
              <a:solidFill>
                <a:schemeClr val="accent1">
                  <a:lumMod val="75000"/>
                </a:schemeClr>
              </a:solidFill>
              <a:effectLst/>
            </a:endParaRPr>
          </a:p>
        </p:txBody>
      </p:sp>
      <p:sp>
        <p:nvSpPr>
          <p:cNvPr id="7" name="Content Placeholder 2"/>
          <p:cNvSpPr txBox="1">
            <a:spLocks/>
          </p:cNvSpPr>
          <p:nvPr/>
        </p:nvSpPr>
        <p:spPr>
          <a:xfrm>
            <a:off x="650630" y="2301362"/>
            <a:ext cx="7854696" cy="2682118"/>
          </a:xfrm>
          <a:prstGeom prst="rect">
            <a:avLst/>
          </a:prstGeom>
          <a:solidFill>
            <a:schemeClr val="tx2"/>
          </a:solidFill>
          <a:ln w="76200">
            <a:solidFill>
              <a:schemeClr val="tx1"/>
            </a:solidFill>
          </a:ln>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defTabSz="914400" fontAlgn="auto">
              <a:spcBef>
                <a:spcPts val="0"/>
              </a:spcBef>
              <a:spcAft>
                <a:spcPts val="0"/>
              </a:spcAft>
              <a:buClr>
                <a:srgbClr val="0BD0D9"/>
              </a:buClr>
            </a:pPr>
            <a:r>
              <a:rPr lang="en-US" sz="8000" b="1" dirty="0" smtClean="0">
                <a:solidFill>
                  <a:schemeClr val="accent1">
                    <a:lumMod val="75000"/>
                  </a:schemeClr>
                </a:solidFill>
                <a:latin typeface="+mj-lt"/>
              </a:rPr>
              <a:t>Science – </a:t>
            </a:r>
          </a:p>
          <a:p>
            <a:pPr algn="ctr" defTabSz="914400" fontAlgn="auto">
              <a:spcBef>
                <a:spcPts val="0"/>
              </a:spcBef>
              <a:spcAft>
                <a:spcPts val="0"/>
              </a:spcAft>
              <a:buClr>
                <a:srgbClr val="0BD0D9"/>
              </a:buClr>
            </a:pPr>
            <a:r>
              <a:rPr lang="en-US" sz="8000" b="1" dirty="0" smtClean="0">
                <a:solidFill>
                  <a:schemeClr val="accent1">
                    <a:lumMod val="75000"/>
                  </a:schemeClr>
                </a:solidFill>
                <a:latin typeface="+mj-lt"/>
              </a:rPr>
              <a:t>Phase 1</a:t>
            </a:r>
            <a:endParaRPr lang="en-US" sz="8000" b="1" dirty="0">
              <a:solidFill>
                <a:schemeClr val="accent1">
                  <a:lumMod val="75000"/>
                </a:schemeClr>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151" y="5313681"/>
            <a:ext cx="2057400" cy="1371600"/>
          </a:xfrm>
          <a:prstGeom prst="rect">
            <a:avLst/>
          </a:prstGeom>
          <a:solidFill>
            <a:srgbClr val="FFFFFF">
              <a:shade val="85000"/>
            </a:srgbClr>
          </a:solidFill>
          <a:ln w="88900" cap="sq">
            <a:solidFill>
              <a:srgbClr val="FFFFFF"/>
            </a:solidFill>
            <a:miter lim="800000"/>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02" y="5313681"/>
            <a:ext cx="2174178" cy="1371600"/>
          </a:xfrm>
          <a:prstGeom prst="rect">
            <a:avLst/>
          </a:prstGeom>
          <a:solidFill>
            <a:srgbClr val="FFFFFF">
              <a:shade val="85000"/>
            </a:srgbClr>
          </a:solidFill>
          <a:ln w="88900" cap="sq">
            <a:solidFill>
              <a:srgbClr val="FFFFFF"/>
            </a:solidFill>
            <a:miter lim="800000"/>
          </a:ln>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449" y="5313681"/>
            <a:ext cx="1836357" cy="1371600"/>
          </a:xfrm>
          <a:prstGeom prst="rect">
            <a:avLst/>
          </a:prstGeom>
          <a:solidFill>
            <a:srgbClr val="FFFFFF">
              <a:shade val="85000"/>
            </a:srgbClr>
          </a:solidFill>
          <a:ln w="88900" cap="sq">
            <a:solidFill>
              <a:srgbClr val="FFFFFF"/>
            </a:solidFill>
            <a:miter lim="800000"/>
          </a:ln>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2119" y="5314648"/>
            <a:ext cx="2058821" cy="1371600"/>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1307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Analogy</a:t>
            </a:r>
            <a:endParaRPr lang="en-US" dirty="0"/>
          </a:p>
        </p:txBody>
      </p:sp>
      <p:sp>
        <p:nvSpPr>
          <p:cNvPr id="3" name="Content Placeholder 2"/>
          <p:cNvSpPr>
            <a:spLocks noGrp="1"/>
          </p:cNvSpPr>
          <p:nvPr>
            <p:ph idx="1"/>
          </p:nvPr>
        </p:nvSpPr>
        <p:spPr>
          <a:xfrm>
            <a:off x="202019" y="1190848"/>
            <a:ext cx="8846288" cy="695182"/>
          </a:xfrm>
        </p:spPr>
        <p:txBody>
          <a:bodyPr/>
          <a:lstStyle/>
          <a:p>
            <a:pPr marL="0" indent="0">
              <a:buNone/>
            </a:pPr>
            <a:r>
              <a:rPr lang="en-US" b="0" dirty="0" smtClean="0">
                <a:solidFill>
                  <a:srgbClr val="595959"/>
                </a:solidFill>
              </a:rPr>
              <a:t>Three-Dimensional Learning is like making a really great meal.</a:t>
            </a:r>
            <a:endParaRPr lang="en-US" b="0" dirty="0">
              <a:solidFill>
                <a:srgbClr val="595959"/>
              </a:solidFill>
            </a:endParaRPr>
          </a:p>
        </p:txBody>
      </p:sp>
      <p:sp>
        <p:nvSpPr>
          <p:cNvPr id="5" name="TextBox 4"/>
          <p:cNvSpPr txBox="1"/>
          <p:nvPr/>
        </p:nvSpPr>
        <p:spPr>
          <a:xfrm>
            <a:off x="174725" y="1998926"/>
            <a:ext cx="4060888" cy="830997"/>
          </a:xfrm>
          <a:prstGeom prst="rect">
            <a:avLst/>
          </a:prstGeom>
          <a:noFill/>
        </p:spPr>
        <p:txBody>
          <a:bodyPr wrap="square" rtlCol="0">
            <a:spAutoFit/>
          </a:bodyPr>
          <a:lstStyle/>
          <a:p>
            <a:r>
              <a:rPr lang="en-US" sz="2421" dirty="0" smtClean="0">
                <a:solidFill>
                  <a:srgbClr val="595959"/>
                </a:solidFill>
              </a:rPr>
              <a:t>The cooking techniques are the </a:t>
            </a:r>
            <a:r>
              <a:rPr lang="en-US" sz="2421" b="1" dirty="0" smtClean="0">
                <a:solidFill>
                  <a:srgbClr val="595959"/>
                </a:solidFill>
              </a:rPr>
              <a:t>practices</a:t>
            </a:r>
            <a:r>
              <a:rPr lang="en-US" sz="2421" dirty="0" smtClean="0">
                <a:solidFill>
                  <a:srgbClr val="595959"/>
                </a:solidFill>
              </a:rPr>
              <a:t>. </a:t>
            </a:r>
            <a:endParaRPr lang="en-US" sz="2421" dirty="0">
              <a:solidFill>
                <a:srgbClr val="595959"/>
              </a:solidFill>
            </a:endParaRPr>
          </a:p>
        </p:txBody>
      </p:sp>
      <p:sp>
        <p:nvSpPr>
          <p:cNvPr id="10" name="TextBox 9"/>
          <p:cNvSpPr txBox="1"/>
          <p:nvPr/>
        </p:nvSpPr>
        <p:spPr>
          <a:xfrm>
            <a:off x="4427526" y="3697816"/>
            <a:ext cx="4396218" cy="837409"/>
          </a:xfrm>
          <a:prstGeom prst="rect">
            <a:avLst/>
          </a:prstGeom>
          <a:noFill/>
        </p:spPr>
        <p:txBody>
          <a:bodyPr wrap="square" rtlCol="0">
            <a:spAutoFit/>
          </a:bodyPr>
          <a:lstStyle/>
          <a:p>
            <a:r>
              <a:rPr lang="en-US" sz="2421" dirty="0" smtClean="0">
                <a:solidFill>
                  <a:srgbClr val="595959"/>
                </a:solidFill>
              </a:rPr>
              <a:t>The main ingredients are the </a:t>
            </a:r>
            <a:r>
              <a:rPr lang="en-US" sz="2421" b="1" dirty="0" smtClean="0">
                <a:solidFill>
                  <a:srgbClr val="595959"/>
                </a:solidFill>
              </a:rPr>
              <a:t>core ideas.</a:t>
            </a:r>
            <a:endParaRPr lang="en-US" sz="2421" b="1" dirty="0">
              <a:solidFill>
                <a:srgbClr val="595959"/>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372" y="4768036"/>
            <a:ext cx="2278380" cy="1287780"/>
          </a:xfrm>
          <a:prstGeom prst="rect">
            <a:avLst/>
          </a:prstGeom>
        </p:spPr>
      </p:pic>
      <p:sp>
        <p:nvSpPr>
          <p:cNvPr id="12" name="TextBox 11"/>
          <p:cNvSpPr txBox="1"/>
          <p:nvPr/>
        </p:nvSpPr>
        <p:spPr>
          <a:xfrm>
            <a:off x="677051" y="5341394"/>
            <a:ext cx="4060888" cy="837409"/>
          </a:xfrm>
          <a:prstGeom prst="rect">
            <a:avLst/>
          </a:prstGeom>
          <a:noFill/>
        </p:spPr>
        <p:txBody>
          <a:bodyPr wrap="square" rtlCol="0">
            <a:spAutoFit/>
          </a:bodyPr>
          <a:lstStyle/>
          <a:p>
            <a:pPr algn="r"/>
            <a:r>
              <a:rPr lang="en-US" sz="2421" dirty="0" smtClean="0">
                <a:solidFill>
                  <a:srgbClr val="595959"/>
                </a:solidFill>
              </a:rPr>
              <a:t>The herbs and spices are the </a:t>
            </a:r>
            <a:r>
              <a:rPr lang="en-US" sz="2421" b="1" dirty="0" smtClean="0">
                <a:solidFill>
                  <a:srgbClr val="595959"/>
                </a:solidFill>
              </a:rPr>
              <a:t>crosscutting concepts.</a:t>
            </a:r>
            <a:endParaRPr lang="en-US" sz="2421" b="1" dirty="0">
              <a:solidFill>
                <a:srgbClr val="595959"/>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321" t="11687" r="22346" b="35638"/>
          <a:stretch/>
        </p:blipFill>
        <p:spPr>
          <a:xfrm>
            <a:off x="263203" y="2925342"/>
            <a:ext cx="3371818" cy="2103279"/>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370" t="13158" r="5101" b="9915"/>
          <a:stretch/>
        </p:blipFill>
        <p:spPr>
          <a:xfrm>
            <a:off x="4422810" y="2178858"/>
            <a:ext cx="2215057" cy="134259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2961" y="2186919"/>
            <a:ext cx="2097528" cy="1334531"/>
          </a:xfrm>
          <a:prstGeom prst="rect">
            <a:avLst/>
          </a:prstGeom>
        </p:spPr>
      </p:pic>
    </p:spTree>
    <p:extLst>
      <p:ext uri="{BB962C8B-B14F-4D97-AF65-F5344CB8AC3E}">
        <p14:creationId xmlns:p14="http://schemas.microsoft.com/office/powerpoint/2010/main" val="362211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 Analogy</a:t>
            </a:r>
            <a:endParaRPr lang="en-US" dirty="0"/>
          </a:p>
        </p:txBody>
      </p:sp>
      <p:sp>
        <p:nvSpPr>
          <p:cNvPr id="3" name="Content Placeholder 2"/>
          <p:cNvSpPr>
            <a:spLocks noGrp="1"/>
          </p:cNvSpPr>
          <p:nvPr>
            <p:ph idx="1"/>
          </p:nvPr>
        </p:nvSpPr>
        <p:spPr/>
        <p:txBody>
          <a:bodyPr/>
          <a:lstStyle/>
          <a:p>
            <a:pPr marL="0" indent="0">
              <a:buNone/>
            </a:pPr>
            <a:r>
              <a:rPr lang="en-US" sz="3200" b="0" dirty="0" smtClean="0">
                <a:solidFill>
                  <a:srgbClr val="595959"/>
                </a:solidFill>
              </a:rPr>
              <a:t>Three-Dimensional Learning is like ____________:</a:t>
            </a:r>
          </a:p>
          <a:p>
            <a:pPr marL="0" indent="0">
              <a:buNone/>
            </a:pPr>
            <a:endParaRPr lang="en-US" sz="3200" b="0" dirty="0">
              <a:solidFill>
                <a:srgbClr val="595959"/>
              </a:solidFill>
            </a:endParaRPr>
          </a:p>
          <a:p>
            <a:pPr marL="0" indent="0">
              <a:buNone/>
            </a:pPr>
            <a:r>
              <a:rPr lang="en-US" sz="3200" b="0" dirty="0" smtClean="0">
                <a:solidFill>
                  <a:srgbClr val="595959"/>
                </a:solidFill>
              </a:rPr>
              <a:t>Where </a:t>
            </a:r>
            <a:r>
              <a:rPr lang="en-US" sz="3200" b="0" dirty="0">
                <a:solidFill>
                  <a:srgbClr val="595959"/>
                </a:solidFill>
              </a:rPr>
              <a:t>_______________</a:t>
            </a:r>
            <a:r>
              <a:rPr lang="en-US" sz="3200" b="0" dirty="0" smtClean="0">
                <a:solidFill>
                  <a:srgbClr val="595959"/>
                </a:solidFill>
              </a:rPr>
              <a:t> are the Practices;</a:t>
            </a:r>
          </a:p>
          <a:p>
            <a:pPr marL="0" indent="0">
              <a:buNone/>
            </a:pPr>
            <a:endParaRPr lang="en-US" sz="3200" b="0" dirty="0" smtClean="0">
              <a:solidFill>
                <a:srgbClr val="595959"/>
              </a:solidFill>
            </a:endParaRPr>
          </a:p>
          <a:p>
            <a:pPr marL="0" indent="0">
              <a:buNone/>
            </a:pPr>
            <a:r>
              <a:rPr lang="en-US" sz="3200" b="0" dirty="0">
                <a:solidFill>
                  <a:srgbClr val="595959"/>
                </a:solidFill>
              </a:rPr>
              <a:t>_______________ are </a:t>
            </a:r>
            <a:r>
              <a:rPr lang="en-US" sz="3200" b="0" dirty="0" smtClean="0">
                <a:solidFill>
                  <a:srgbClr val="595959"/>
                </a:solidFill>
              </a:rPr>
              <a:t>the Core Ideas; and</a:t>
            </a:r>
          </a:p>
          <a:p>
            <a:pPr marL="0" indent="0">
              <a:buNone/>
            </a:pPr>
            <a:endParaRPr lang="en-US" sz="3200" b="0" dirty="0" smtClean="0">
              <a:solidFill>
                <a:srgbClr val="595959"/>
              </a:solidFill>
            </a:endParaRPr>
          </a:p>
          <a:p>
            <a:pPr marL="0" indent="0">
              <a:buNone/>
            </a:pPr>
            <a:r>
              <a:rPr lang="en-US" sz="3200" b="0" dirty="0">
                <a:solidFill>
                  <a:srgbClr val="595959"/>
                </a:solidFill>
              </a:rPr>
              <a:t> _______________</a:t>
            </a:r>
            <a:r>
              <a:rPr lang="en-US" sz="3200" b="0" dirty="0" smtClean="0">
                <a:solidFill>
                  <a:srgbClr val="595959"/>
                </a:solidFill>
              </a:rPr>
              <a:t> are the Crosscutting Concepts.</a:t>
            </a:r>
            <a:endParaRPr lang="en-US" sz="3200" b="0" dirty="0">
              <a:solidFill>
                <a:srgbClr val="595959"/>
              </a:solidFill>
            </a:endParaRPr>
          </a:p>
        </p:txBody>
      </p:sp>
    </p:spTree>
    <p:extLst>
      <p:ext uri="{BB962C8B-B14F-4D97-AF65-F5344CB8AC3E}">
        <p14:creationId xmlns:p14="http://schemas.microsoft.com/office/powerpoint/2010/main" val="110607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0" y="358285"/>
            <a:ext cx="9144000" cy="172515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2083443"/>
            <a:ext cx="3032567" cy="4774556"/>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3032567" y="2083443"/>
            <a:ext cx="3055717" cy="4774556"/>
          </a:xfrm>
          <a:prstGeom prst="rect">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088284" y="2086337"/>
            <a:ext cx="3055716" cy="4774556"/>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0" y="0"/>
            <a:ext cx="9144000" cy="35828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1575" y="-11046"/>
            <a:ext cx="9144000" cy="400110"/>
          </a:xfrm>
          <a:prstGeom prst="rect">
            <a:avLst/>
          </a:prstGeom>
          <a:noFill/>
        </p:spPr>
        <p:txBody>
          <a:bodyPr wrap="square" rtlCol="0">
            <a:spAutoFit/>
          </a:bodyPr>
          <a:lstStyle/>
          <a:p>
            <a:r>
              <a:rPr lang="en-US" sz="2000" b="1" dirty="0" smtClean="0">
                <a:solidFill>
                  <a:prstClr val="black"/>
                </a:solidFill>
              </a:rPr>
              <a:t>MS. </a:t>
            </a:r>
            <a:r>
              <a:rPr lang="en-US" sz="2000" b="1" dirty="0">
                <a:solidFill>
                  <a:prstClr val="black"/>
                </a:solidFill>
              </a:rPr>
              <a:t>Waves and Their Applications in Technologies for Information Transfer</a:t>
            </a:r>
          </a:p>
        </p:txBody>
      </p:sp>
      <p:sp>
        <p:nvSpPr>
          <p:cNvPr id="13" name="TextBox 12"/>
          <p:cNvSpPr txBox="1"/>
          <p:nvPr/>
        </p:nvSpPr>
        <p:spPr>
          <a:xfrm>
            <a:off x="-11575" y="358286"/>
            <a:ext cx="9132425" cy="1323439"/>
          </a:xfrm>
          <a:prstGeom prst="rect">
            <a:avLst/>
          </a:prstGeom>
          <a:noFill/>
        </p:spPr>
        <p:txBody>
          <a:bodyPr wrap="square" rtlCol="0">
            <a:spAutoFit/>
          </a:bodyPr>
          <a:lstStyle/>
          <a:p>
            <a:r>
              <a:rPr lang="en-US" sz="1600" b="1" dirty="0" smtClean="0">
                <a:solidFill>
                  <a:prstClr val="black"/>
                </a:solidFill>
              </a:rPr>
              <a:t>Students who demonstrate understanding can:</a:t>
            </a:r>
          </a:p>
          <a:p>
            <a:r>
              <a:rPr lang="en-US" sz="1600" b="1" dirty="0">
                <a:solidFill>
                  <a:prstClr val="black"/>
                </a:solidFill>
              </a:rPr>
              <a:t>MS-PS4-2. Develop and use a model to describe that waves are reflected, absorbed, or transmitted through </a:t>
            </a:r>
            <a:r>
              <a:rPr lang="en-US" sz="1600" b="1" dirty="0" smtClean="0">
                <a:solidFill>
                  <a:prstClr val="black"/>
                </a:solidFill>
              </a:rPr>
              <a:t>various materials</a:t>
            </a:r>
            <a:r>
              <a:rPr lang="en-US" sz="1600" b="1" dirty="0">
                <a:solidFill>
                  <a:prstClr val="black"/>
                </a:solidFill>
              </a:rPr>
              <a:t>. </a:t>
            </a:r>
            <a:r>
              <a:rPr lang="en-US" sz="1600" b="1" dirty="0" smtClean="0">
                <a:solidFill>
                  <a:prstClr val="black"/>
                </a:solidFill>
              </a:rPr>
              <a:t>  </a:t>
            </a:r>
            <a:r>
              <a:rPr lang="en-US" sz="1600" dirty="0" smtClean="0">
                <a:solidFill>
                  <a:srgbClr val="FF0000"/>
                </a:solidFill>
              </a:rPr>
              <a:t>[</a:t>
            </a:r>
            <a:r>
              <a:rPr lang="en-US" sz="1600" dirty="0">
                <a:solidFill>
                  <a:srgbClr val="FF0000"/>
                </a:solidFill>
              </a:rPr>
              <a:t>Clarification Statement: Emphasis is on both light and mechanical waves. Examples of models could include drawings, simulations, and </a:t>
            </a:r>
            <a:r>
              <a:rPr lang="en-US" sz="1600" dirty="0" smtClean="0">
                <a:solidFill>
                  <a:srgbClr val="FF0000"/>
                </a:solidFill>
              </a:rPr>
              <a:t>written descriptions</a:t>
            </a:r>
            <a:r>
              <a:rPr lang="en-US" sz="1600" dirty="0">
                <a:solidFill>
                  <a:srgbClr val="FF0000"/>
                </a:solidFill>
              </a:rPr>
              <a:t>.] </a:t>
            </a:r>
            <a:r>
              <a:rPr lang="en-US" sz="1600" dirty="0" smtClean="0">
                <a:solidFill>
                  <a:srgbClr val="FF0000"/>
                </a:solidFill>
              </a:rPr>
              <a:t> [</a:t>
            </a:r>
            <a:r>
              <a:rPr lang="en-US" sz="1600" dirty="0">
                <a:solidFill>
                  <a:srgbClr val="FF0000"/>
                </a:solidFill>
              </a:rPr>
              <a:t>Assessment Boundary: Assessment is limited to qualitative applications pertaining to light and mechanical waves.]</a:t>
            </a:r>
          </a:p>
        </p:txBody>
      </p:sp>
      <p:sp>
        <p:nvSpPr>
          <p:cNvPr id="14" name="TextBox 13"/>
          <p:cNvSpPr txBox="1"/>
          <p:nvPr/>
        </p:nvSpPr>
        <p:spPr>
          <a:xfrm>
            <a:off x="127322" y="2199190"/>
            <a:ext cx="2801073" cy="323165"/>
          </a:xfrm>
          <a:prstGeom prst="rect">
            <a:avLst/>
          </a:prstGeom>
          <a:solidFill>
            <a:srgbClr val="0070C0"/>
          </a:solidFill>
        </p:spPr>
        <p:txBody>
          <a:bodyPr wrap="square" rtlCol="0">
            <a:spAutoFit/>
          </a:bodyPr>
          <a:lstStyle/>
          <a:p>
            <a:r>
              <a:rPr lang="en-US" sz="1500" b="1" dirty="0" smtClean="0">
                <a:solidFill>
                  <a:prstClr val="white"/>
                </a:solidFill>
              </a:rPr>
              <a:t>Scientific &amp; Engineering Practices</a:t>
            </a:r>
            <a:endParaRPr lang="en-US" sz="1500" b="1" dirty="0">
              <a:solidFill>
                <a:prstClr val="white"/>
              </a:solidFill>
            </a:endParaRPr>
          </a:p>
        </p:txBody>
      </p:sp>
      <p:sp>
        <p:nvSpPr>
          <p:cNvPr id="15" name="TextBox 14"/>
          <p:cNvSpPr txBox="1"/>
          <p:nvPr/>
        </p:nvSpPr>
        <p:spPr>
          <a:xfrm>
            <a:off x="3171463" y="2199190"/>
            <a:ext cx="2801073" cy="323165"/>
          </a:xfrm>
          <a:prstGeom prst="rect">
            <a:avLst/>
          </a:prstGeom>
          <a:solidFill>
            <a:schemeClr val="accent6">
              <a:lumMod val="75000"/>
            </a:schemeClr>
          </a:solidFill>
        </p:spPr>
        <p:txBody>
          <a:bodyPr wrap="square" rtlCol="0">
            <a:spAutoFit/>
          </a:bodyPr>
          <a:lstStyle/>
          <a:p>
            <a:pPr algn="ctr"/>
            <a:r>
              <a:rPr lang="en-US" sz="1500" b="1" dirty="0" smtClean="0">
                <a:solidFill>
                  <a:prstClr val="white"/>
                </a:solidFill>
              </a:rPr>
              <a:t>Disciplinary Core Ideas</a:t>
            </a:r>
            <a:endParaRPr lang="en-US" sz="1500" b="1" dirty="0">
              <a:solidFill>
                <a:prstClr val="white"/>
              </a:solidFill>
            </a:endParaRPr>
          </a:p>
        </p:txBody>
      </p:sp>
      <p:sp>
        <p:nvSpPr>
          <p:cNvPr id="16" name="TextBox 15"/>
          <p:cNvSpPr txBox="1"/>
          <p:nvPr/>
        </p:nvSpPr>
        <p:spPr>
          <a:xfrm>
            <a:off x="6215605" y="2199190"/>
            <a:ext cx="2801073" cy="323165"/>
          </a:xfrm>
          <a:prstGeom prst="rect">
            <a:avLst/>
          </a:prstGeom>
          <a:solidFill>
            <a:schemeClr val="accent3">
              <a:lumMod val="50000"/>
            </a:schemeClr>
          </a:solidFill>
        </p:spPr>
        <p:txBody>
          <a:bodyPr wrap="square" rtlCol="0">
            <a:spAutoFit/>
          </a:bodyPr>
          <a:lstStyle/>
          <a:p>
            <a:pPr algn="ctr"/>
            <a:r>
              <a:rPr lang="en-US" sz="1500" b="1" dirty="0" smtClean="0">
                <a:solidFill>
                  <a:prstClr val="white"/>
                </a:solidFill>
              </a:rPr>
              <a:t>Crosscutting Concepts</a:t>
            </a:r>
            <a:endParaRPr lang="en-US" sz="1500" b="1" dirty="0">
              <a:solidFill>
                <a:prstClr val="white"/>
              </a:solidFill>
            </a:endParaRPr>
          </a:p>
        </p:txBody>
      </p:sp>
      <p:sp>
        <p:nvSpPr>
          <p:cNvPr id="17" name="TextBox 16"/>
          <p:cNvSpPr txBox="1"/>
          <p:nvPr/>
        </p:nvSpPr>
        <p:spPr>
          <a:xfrm>
            <a:off x="127322" y="2535984"/>
            <a:ext cx="2801074" cy="2308324"/>
          </a:xfrm>
          <a:prstGeom prst="rect">
            <a:avLst/>
          </a:prstGeom>
          <a:noFill/>
        </p:spPr>
        <p:txBody>
          <a:bodyPr wrap="square" rtlCol="0">
            <a:spAutoFit/>
          </a:bodyPr>
          <a:lstStyle/>
          <a:p>
            <a:r>
              <a:rPr lang="en-US" sz="1600" b="1" dirty="0">
                <a:solidFill>
                  <a:prstClr val="black"/>
                </a:solidFill>
              </a:rPr>
              <a:t>Developing and Using Models </a:t>
            </a:r>
            <a:r>
              <a:rPr lang="en-US" sz="1600" dirty="0">
                <a:solidFill>
                  <a:prstClr val="black"/>
                </a:solidFill>
              </a:rPr>
              <a:t>Modeling in 6–8 builds on K–5 and progresses to developing, using, and revising models to describe, test, and predict more abstract phenomena and design systems. </a:t>
            </a:r>
            <a:r>
              <a:rPr lang="en-US" sz="1600" dirty="0" smtClean="0">
                <a:solidFill>
                  <a:prstClr val="black"/>
                </a:solidFill>
              </a:rPr>
              <a:t> </a:t>
            </a:r>
          </a:p>
          <a:p>
            <a:pPr marL="285750" indent="-285750">
              <a:buFont typeface="Arial" panose="020B0604020202020204" pitchFamily="34" charset="0"/>
              <a:buChar char="•"/>
            </a:pPr>
            <a:r>
              <a:rPr lang="en-US" sz="1600" dirty="0" smtClean="0">
                <a:solidFill>
                  <a:prstClr val="black"/>
                </a:solidFill>
              </a:rPr>
              <a:t>Develop </a:t>
            </a:r>
            <a:r>
              <a:rPr lang="en-US" sz="1600" dirty="0">
                <a:solidFill>
                  <a:prstClr val="black"/>
                </a:solidFill>
              </a:rPr>
              <a:t>and use a model to describe phenomena</a:t>
            </a:r>
            <a:endParaRPr lang="en-US" sz="1500" dirty="0">
              <a:solidFill>
                <a:prstClr val="black"/>
              </a:solidFill>
            </a:endParaRPr>
          </a:p>
        </p:txBody>
      </p:sp>
      <p:sp>
        <p:nvSpPr>
          <p:cNvPr id="18" name="TextBox 17"/>
          <p:cNvSpPr txBox="1"/>
          <p:nvPr/>
        </p:nvSpPr>
        <p:spPr>
          <a:xfrm>
            <a:off x="3044141" y="2523329"/>
            <a:ext cx="3055717" cy="2308324"/>
          </a:xfrm>
          <a:prstGeom prst="rect">
            <a:avLst/>
          </a:prstGeom>
          <a:noFill/>
        </p:spPr>
        <p:txBody>
          <a:bodyPr wrap="square" rtlCol="0">
            <a:spAutoFit/>
          </a:bodyPr>
          <a:lstStyle/>
          <a:p>
            <a:r>
              <a:rPr lang="en-US" sz="1600" b="1" dirty="0">
                <a:solidFill>
                  <a:prstClr val="black"/>
                </a:solidFill>
              </a:rPr>
              <a:t>PS4.B: Electromagnetic Radiation </a:t>
            </a:r>
            <a:endParaRPr lang="en-US" sz="1600" b="1" dirty="0" smtClean="0">
              <a:solidFill>
                <a:prstClr val="black"/>
              </a:solidFill>
            </a:endParaRPr>
          </a:p>
          <a:p>
            <a:pPr marL="285750" indent="-285750">
              <a:buFont typeface="Arial" panose="020B0604020202020204" pitchFamily="34" charset="0"/>
              <a:buChar char="•"/>
            </a:pPr>
            <a:r>
              <a:rPr lang="en-US" sz="1600" dirty="0" smtClean="0">
                <a:solidFill>
                  <a:prstClr val="black"/>
                </a:solidFill>
              </a:rPr>
              <a:t>When </a:t>
            </a:r>
            <a:r>
              <a:rPr lang="en-US" sz="1600" dirty="0">
                <a:solidFill>
                  <a:prstClr val="black"/>
                </a:solidFill>
              </a:rPr>
              <a:t>light shines on an object, it is reflected, absorbed, or transmitted through the object, depending on the object’s material and the frequency (color) of the light. </a:t>
            </a:r>
            <a:endParaRPr lang="en-US" sz="1600" dirty="0" smtClean="0">
              <a:solidFill>
                <a:prstClr val="black"/>
              </a:solidFill>
            </a:endParaRPr>
          </a:p>
          <a:p>
            <a:pPr marL="285750" indent="-285750">
              <a:buFont typeface="Arial" panose="020B0604020202020204" pitchFamily="34" charset="0"/>
              <a:buChar char="•"/>
            </a:pPr>
            <a:endParaRPr lang="en-US" sz="1600" dirty="0">
              <a:solidFill>
                <a:srgbClr val="004CE2"/>
              </a:solidFill>
            </a:endParaRPr>
          </a:p>
        </p:txBody>
      </p:sp>
      <p:sp>
        <p:nvSpPr>
          <p:cNvPr id="19" name="TextBox 18"/>
          <p:cNvSpPr txBox="1"/>
          <p:nvPr/>
        </p:nvSpPr>
        <p:spPr>
          <a:xfrm>
            <a:off x="6215605" y="2523329"/>
            <a:ext cx="2801073" cy="2062103"/>
          </a:xfrm>
          <a:prstGeom prst="rect">
            <a:avLst/>
          </a:prstGeom>
          <a:noFill/>
        </p:spPr>
        <p:txBody>
          <a:bodyPr wrap="square" rtlCol="0">
            <a:spAutoFit/>
          </a:bodyPr>
          <a:lstStyle/>
          <a:p>
            <a:r>
              <a:rPr lang="en-US" sz="1600" b="1" dirty="0">
                <a:solidFill>
                  <a:prstClr val="black"/>
                </a:solidFill>
              </a:rPr>
              <a:t>Structure and Function </a:t>
            </a:r>
            <a:endParaRPr lang="en-US" sz="1600" b="1" dirty="0" smtClean="0">
              <a:solidFill>
                <a:prstClr val="black"/>
              </a:solidFill>
            </a:endParaRPr>
          </a:p>
          <a:p>
            <a:pPr marL="285750" indent="-285750">
              <a:buFont typeface="Arial" panose="020B0604020202020204" pitchFamily="34" charset="0"/>
              <a:buChar char="•"/>
            </a:pPr>
            <a:r>
              <a:rPr lang="en-US" sz="1600" dirty="0" smtClean="0">
                <a:solidFill>
                  <a:prstClr val="black"/>
                </a:solidFill>
              </a:rPr>
              <a:t>Structures </a:t>
            </a:r>
            <a:r>
              <a:rPr lang="en-US" sz="1600" dirty="0">
                <a:solidFill>
                  <a:prstClr val="black"/>
                </a:solidFill>
              </a:rPr>
              <a:t>can be designed to serve particular functions by taking into account properties of different materials, and how materials can be shaped and used.</a:t>
            </a:r>
            <a:endParaRPr lang="en-US" sz="1500" dirty="0">
              <a:solidFill>
                <a:prstClr val="black"/>
              </a:solidFill>
            </a:endParaRPr>
          </a:p>
        </p:txBody>
      </p:sp>
    </p:spTree>
    <p:extLst>
      <p:ext uri="{BB962C8B-B14F-4D97-AF65-F5344CB8AC3E}">
        <p14:creationId xmlns:p14="http://schemas.microsoft.com/office/powerpoint/2010/main" val="19192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style.rotation</p:attrName>
                                        </p:attrNameLst>
                                      </p:cBhvr>
                                      <p:tavLst>
                                        <p:tav tm="0">
                                          <p:val>
                                            <p:fltVal val="90"/>
                                          </p:val>
                                        </p:tav>
                                        <p:tav tm="100000">
                                          <p:val>
                                            <p:fltVal val="0"/>
                                          </p:val>
                                        </p:tav>
                                      </p:tavLst>
                                    </p:anim>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www.nextgenscience.org/sites/ngss/files/styles/large/public/Adjusted%20Logo%20091611_0.png?itok=_bL8aVx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826" y="1916923"/>
            <a:ext cx="3171844" cy="3324203"/>
          </a:xfrm>
          <a:prstGeom prst="ellipse">
            <a:avLst/>
          </a:prstGeom>
          <a:solidFill>
            <a:schemeClr val="bg1"/>
          </a:solidFill>
        </p:spPr>
      </p:pic>
      <p:sp>
        <p:nvSpPr>
          <p:cNvPr id="6" name="TextBox 5"/>
          <p:cNvSpPr txBox="1"/>
          <p:nvPr/>
        </p:nvSpPr>
        <p:spPr>
          <a:xfrm rot="18383573">
            <a:off x="783416" y="1273440"/>
            <a:ext cx="4318000" cy="769441"/>
          </a:xfrm>
          <a:prstGeom prst="rect">
            <a:avLst/>
          </a:prstGeom>
          <a:noFill/>
        </p:spPr>
        <p:txBody>
          <a:bodyPr wrap="square" rtlCol="0">
            <a:spAutoFit/>
          </a:bodyPr>
          <a:lstStyle/>
          <a:p>
            <a:r>
              <a:rPr lang="en-US" sz="4400" b="1" dirty="0" smtClean="0">
                <a:solidFill>
                  <a:prstClr val="black"/>
                </a:solidFill>
              </a:rPr>
              <a:t>Practices</a:t>
            </a:r>
            <a:endParaRPr lang="en-US" sz="4400" b="1" dirty="0">
              <a:solidFill>
                <a:prstClr val="black"/>
              </a:solidFill>
            </a:endParaRPr>
          </a:p>
        </p:txBody>
      </p:sp>
      <p:sp>
        <p:nvSpPr>
          <p:cNvPr id="7" name="TextBox 6"/>
          <p:cNvSpPr txBox="1"/>
          <p:nvPr/>
        </p:nvSpPr>
        <p:spPr>
          <a:xfrm>
            <a:off x="2131960" y="5241126"/>
            <a:ext cx="5475340" cy="769441"/>
          </a:xfrm>
          <a:prstGeom prst="rect">
            <a:avLst/>
          </a:prstGeom>
          <a:noFill/>
        </p:spPr>
        <p:txBody>
          <a:bodyPr wrap="square" rtlCol="0">
            <a:spAutoFit/>
          </a:bodyPr>
          <a:lstStyle/>
          <a:p>
            <a:r>
              <a:rPr lang="en-US" sz="4400" b="1" dirty="0" smtClean="0">
                <a:solidFill>
                  <a:prstClr val="black"/>
                </a:solidFill>
              </a:rPr>
              <a:t>Crosscutting Concepts</a:t>
            </a:r>
            <a:endParaRPr lang="en-US" sz="4400" b="1" dirty="0">
              <a:solidFill>
                <a:prstClr val="black"/>
              </a:solidFill>
            </a:endParaRPr>
          </a:p>
        </p:txBody>
      </p:sp>
      <p:sp>
        <p:nvSpPr>
          <p:cNvPr id="8" name="TextBox 7"/>
          <p:cNvSpPr txBox="1"/>
          <p:nvPr/>
        </p:nvSpPr>
        <p:spPr>
          <a:xfrm rot="2978244">
            <a:off x="4927456" y="2897290"/>
            <a:ext cx="4762500" cy="769441"/>
          </a:xfrm>
          <a:prstGeom prst="rect">
            <a:avLst/>
          </a:prstGeom>
          <a:noFill/>
        </p:spPr>
        <p:txBody>
          <a:bodyPr wrap="square" rtlCol="0">
            <a:spAutoFit/>
          </a:bodyPr>
          <a:lstStyle/>
          <a:p>
            <a:r>
              <a:rPr lang="en-US" sz="4400" b="1" dirty="0" smtClean="0">
                <a:solidFill>
                  <a:prstClr val="black"/>
                </a:solidFill>
              </a:rPr>
              <a:t>Core Ideas</a:t>
            </a:r>
            <a:endParaRPr lang="en-US" sz="4400" b="1" dirty="0">
              <a:solidFill>
                <a:prstClr val="black"/>
              </a:solidFill>
            </a:endParaRPr>
          </a:p>
        </p:txBody>
      </p:sp>
      <p:sp>
        <p:nvSpPr>
          <p:cNvPr id="2" name="Title 1"/>
          <p:cNvSpPr>
            <a:spLocks noGrp="1"/>
          </p:cNvSpPr>
          <p:nvPr>
            <p:ph type="title"/>
          </p:nvPr>
        </p:nvSpPr>
        <p:spPr/>
        <p:txBody>
          <a:bodyPr/>
          <a:lstStyle/>
          <a:p>
            <a:r>
              <a:rPr lang="en-US" dirty="0" smtClean="0"/>
              <a:t>Engaging in Three-Dimensional Learning</a:t>
            </a:r>
            <a:endParaRPr lang="en-US" dirty="0"/>
          </a:p>
        </p:txBody>
      </p:sp>
      <p:sp>
        <p:nvSpPr>
          <p:cNvPr id="3" name="Content Placeholder 2"/>
          <p:cNvSpPr>
            <a:spLocks noGrp="1"/>
          </p:cNvSpPr>
          <p:nvPr>
            <p:ph idx="1"/>
          </p:nvPr>
        </p:nvSpPr>
        <p:spPr>
          <a:xfrm>
            <a:off x="202019" y="1660748"/>
            <a:ext cx="8846288" cy="4669502"/>
          </a:xfrm>
        </p:spPr>
        <p:txBody>
          <a:bodyPr/>
          <a:lstStyle/>
          <a:p>
            <a:endParaRPr lang="en-US" sz="2012" dirty="0"/>
          </a:p>
        </p:txBody>
      </p:sp>
      <p:pic>
        <p:nvPicPr>
          <p:cNvPr id="4098" name="Picture 2" descr="C:\Users\owner\Dropbox\NGSS Stock Photos\circuits in science c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39600"/>
            <a:ext cx="9144000" cy="571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6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4 Reflection</a:t>
            </a:r>
            <a:endParaRPr lang="en-US" dirty="0"/>
          </a:p>
        </p:txBody>
      </p:sp>
      <p:sp>
        <p:nvSpPr>
          <p:cNvPr id="3" name="Content Placeholder 2"/>
          <p:cNvSpPr>
            <a:spLocks noGrp="1"/>
          </p:cNvSpPr>
          <p:nvPr>
            <p:ph idx="1"/>
          </p:nvPr>
        </p:nvSpPr>
        <p:spPr/>
        <p:txBody>
          <a:bodyPr/>
          <a:lstStyle/>
          <a:p>
            <a:endParaRPr lang="en-US" sz="2800" dirty="0" smtClean="0"/>
          </a:p>
          <a:p>
            <a:r>
              <a:rPr lang="en-US" sz="3600" b="0" dirty="0">
                <a:solidFill>
                  <a:schemeClr val="bg1">
                    <a:lumMod val="50000"/>
                  </a:schemeClr>
                </a:solidFill>
              </a:rPr>
              <a:t>How is “THREE-DIMENTIONAL LEARNING” both the biggest and the most essential shift in the NGSS?</a:t>
            </a:r>
          </a:p>
          <a:p>
            <a:endParaRPr lang="en-US" sz="3600" b="0" dirty="0">
              <a:solidFill>
                <a:schemeClr val="bg1">
                  <a:lumMod val="50000"/>
                </a:schemeClr>
              </a:solidFill>
            </a:endParaRPr>
          </a:p>
          <a:p>
            <a:r>
              <a:rPr lang="en-US" sz="3600" b="0" dirty="0">
                <a:solidFill>
                  <a:schemeClr val="bg1">
                    <a:lumMod val="50000"/>
                  </a:schemeClr>
                </a:solidFill>
              </a:rPr>
              <a:t>What does “THREE-DIMENTIONAL LEARNING” look like in lessons and/or units in science classrooms?</a:t>
            </a:r>
          </a:p>
          <a:p>
            <a:endParaRPr lang="en-US" sz="2800" dirty="0" smtClean="0"/>
          </a:p>
          <a:p>
            <a:endParaRPr lang="en-US" sz="2400" dirty="0"/>
          </a:p>
          <a:p>
            <a:pPr marL="0" indent="0">
              <a:buNone/>
            </a:pPr>
            <a:endParaRPr lang="en-US" sz="2487" dirty="0"/>
          </a:p>
        </p:txBody>
      </p:sp>
    </p:spTree>
    <p:extLst>
      <p:ext uri="{BB962C8B-B14F-4D97-AF65-F5344CB8AC3E}">
        <p14:creationId xmlns:p14="http://schemas.microsoft.com/office/powerpoint/2010/main" val="79525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50000"/>
            <a:lum/>
          </a:blip>
          <a:srcRect/>
          <a:stretch>
            <a:fillRect t="-1000" b="-1000"/>
          </a:stretch>
        </a:blipFill>
        <a:effectLst/>
      </p:bgPr>
    </p:bg>
    <p:spTree>
      <p:nvGrpSpPr>
        <p:cNvPr id="1" name=""/>
        <p:cNvGrpSpPr/>
        <p:nvPr/>
      </p:nvGrpSpPr>
      <p:grpSpPr>
        <a:xfrm>
          <a:off x="0" y="0"/>
          <a:ext cx="0" cy="0"/>
          <a:chOff x="0" y="0"/>
          <a:chExt cx="0" cy="0"/>
        </a:xfrm>
      </p:grpSpPr>
      <p:sp>
        <p:nvSpPr>
          <p:cNvPr id="5" name="Rounded Rectangle 4"/>
          <p:cNvSpPr/>
          <p:nvPr/>
        </p:nvSpPr>
        <p:spPr>
          <a:xfrm>
            <a:off x="1382486" y="1632856"/>
            <a:ext cx="6237514" cy="402771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dirty="0" smtClean="0">
                <a:solidFill>
                  <a:prstClr val="white"/>
                </a:solidFill>
              </a:rPr>
              <a:t>Revisiting Our Driving Question Board</a:t>
            </a:r>
            <a:endParaRPr lang="en-US" sz="6000" dirty="0">
              <a:solidFill>
                <a:prstClr val="white"/>
              </a:solidFill>
            </a:endParaRPr>
          </a:p>
        </p:txBody>
      </p:sp>
    </p:spTree>
    <p:extLst>
      <p:ext uri="{BB962C8B-B14F-4D97-AF65-F5344CB8AC3E}">
        <p14:creationId xmlns:p14="http://schemas.microsoft.com/office/powerpoint/2010/main" val="117365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500" t="24854" r="16045" b="24020"/>
          <a:stretch/>
        </p:blipFill>
        <p:spPr bwMode="auto">
          <a:xfrm>
            <a:off x="4232237" y="379195"/>
            <a:ext cx="4666743" cy="60680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567559" y="1138402"/>
            <a:ext cx="3200400" cy="1143000"/>
          </a:xfrm>
        </p:spPr>
        <p:txBody>
          <a:bodyPr>
            <a:noAutofit/>
          </a:bodyPr>
          <a:lstStyle/>
          <a:p>
            <a:pPr algn="ctr"/>
            <a:r>
              <a:rPr lang="en-US" sz="4800" dirty="0" smtClean="0"/>
              <a:t>Pre &amp; Post </a:t>
            </a:r>
            <a:br>
              <a:rPr lang="en-US" sz="4800" dirty="0" smtClean="0"/>
            </a:br>
            <a:r>
              <a:rPr lang="en-US" sz="4800" dirty="0" smtClean="0"/>
              <a:t>Survey</a:t>
            </a:r>
            <a:endParaRPr lang="en-US" sz="4800" dirty="0"/>
          </a:p>
        </p:txBody>
      </p:sp>
      <p:sp>
        <p:nvSpPr>
          <p:cNvPr id="3" name="Content Placeholder 2"/>
          <p:cNvSpPr>
            <a:spLocks noGrp="1"/>
          </p:cNvSpPr>
          <p:nvPr>
            <p:ph type="body" sz="quarter" idx="4294967295"/>
          </p:nvPr>
        </p:nvSpPr>
        <p:spPr>
          <a:xfrm>
            <a:off x="567559" y="2424112"/>
            <a:ext cx="3499945" cy="4433888"/>
          </a:xfrm>
        </p:spPr>
        <p:txBody>
          <a:bodyPr>
            <a:normAutofit fontScale="92500"/>
          </a:bodyPr>
          <a:lstStyle/>
          <a:p>
            <a:pPr marL="0" indent="0" algn="ctr">
              <a:buNone/>
            </a:pPr>
            <a:r>
              <a:rPr lang="en-US" sz="2600" dirty="0" smtClean="0">
                <a:latin typeface="+mj-lt"/>
              </a:rPr>
              <a:t>Please take a moment to complete the                            </a:t>
            </a:r>
            <a:r>
              <a:rPr lang="en-US" sz="2600" dirty="0" smtClean="0">
                <a:solidFill>
                  <a:srgbClr val="C00000"/>
                </a:solidFill>
                <a:latin typeface="+mj-lt"/>
              </a:rPr>
              <a:t>Post portion </a:t>
            </a:r>
            <a:r>
              <a:rPr lang="en-US" sz="2600" dirty="0" smtClean="0">
                <a:latin typeface="+mj-lt"/>
              </a:rPr>
              <a:t>of the                  Pre and Post Survey           for </a:t>
            </a:r>
            <a:r>
              <a:rPr lang="en-US" sz="2600" i="1" dirty="0" smtClean="0">
                <a:latin typeface="+mj-lt"/>
              </a:rPr>
              <a:t>NGSS Science Overview Training</a:t>
            </a:r>
            <a:r>
              <a:rPr lang="en-US" sz="2600" dirty="0" smtClean="0">
                <a:latin typeface="+mj-lt"/>
              </a:rPr>
              <a:t>.  </a:t>
            </a:r>
          </a:p>
          <a:p>
            <a:pPr marL="0" indent="0" algn="ctr">
              <a:buNone/>
            </a:pPr>
            <a:r>
              <a:rPr lang="en-US" sz="2600" dirty="0" smtClean="0">
                <a:latin typeface="+mj-lt"/>
              </a:rPr>
              <a:t>Use the 1 to 4 rating scale described on the survey.  </a:t>
            </a:r>
          </a:p>
          <a:p>
            <a:pPr marL="0" indent="0" algn="ctr">
              <a:buNone/>
            </a:pPr>
            <a:r>
              <a:rPr lang="en-US" dirty="0">
                <a:latin typeface="+mj-lt"/>
              </a:rPr>
              <a:t>Answer the reflection questions on the bottom of the page as well</a:t>
            </a:r>
            <a:endParaRPr lang="en-US" sz="2600" dirty="0">
              <a:latin typeface="+mj-lt"/>
            </a:endParaRPr>
          </a:p>
        </p:txBody>
      </p:sp>
      <p:sp>
        <p:nvSpPr>
          <p:cNvPr id="9" name="Rectangle 8"/>
          <p:cNvSpPr/>
          <p:nvPr/>
        </p:nvSpPr>
        <p:spPr>
          <a:xfrm>
            <a:off x="8192769" y="2137083"/>
            <a:ext cx="526525" cy="1914739"/>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4335522" y="2137083"/>
            <a:ext cx="3566531" cy="1914739"/>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4335522" y="4198020"/>
            <a:ext cx="4383772" cy="1738755"/>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482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Facilitator Notes – Set Up</a:t>
            </a:r>
            <a:endParaRPr lang="en-US" dirty="0"/>
          </a:p>
        </p:txBody>
      </p:sp>
      <p:sp>
        <p:nvSpPr>
          <p:cNvPr id="5" name="Text Placeholder 4"/>
          <p:cNvSpPr>
            <a:spLocks noGrp="1"/>
          </p:cNvSpPr>
          <p:nvPr>
            <p:ph type="body" idx="1"/>
          </p:nvPr>
        </p:nvSpPr>
        <p:spPr/>
        <p:txBody>
          <a:bodyPr/>
          <a:lstStyle/>
          <a:p>
            <a:r>
              <a:rPr lang="en-US" dirty="0" smtClean="0">
                <a:latin typeface="+mj-lt"/>
              </a:rPr>
              <a:t>Notes:	</a:t>
            </a:r>
            <a:endParaRPr lang="en-US" dirty="0">
              <a:latin typeface="+mj-lt"/>
            </a:endParaRPr>
          </a:p>
        </p:txBody>
      </p:sp>
      <p:sp>
        <p:nvSpPr>
          <p:cNvPr id="6" name="Text Placeholder 5"/>
          <p:cNvSpPr>
            <a:spLocks noGrp="1"/>
          </p:cNvSpPr>
          <p:nvPr>
            <p:ph type="body" sz="quarter" idx="3"/>
          </p:nvPr>
        </p:nvSpPr>
        <p:spPr/>
        <p:txBody>
          <a:bodyPr/>
          <a:lstStyle/>
          <a:p>
            <a:r>
              <a:rPr lang="en-US" dirty="0" smtClean="0">
                <a:latin typeface="+mj-lt"/>
              </a:rPr>
              <a:t>Supplies </a:t>
            </a:r>
            <a:endParaRPr lang="en-US" dirty="0">
              <a:latin typeface="+mj-lt"/>
            </a:endParaRPr>
          </a:p>
        </p:txBody>
      </p:sp>
      <p:sp>
        <p:nvSpPr>
          <p:cNvPr id="8" name="Content Placeholder 7"/>
          <p:cNvSpPr>
            <a:spLocks noGrp="1"/>
          </p:cNvSpPr>
          <p:nvPr>
            <p:ph sz="quarter" idx="4294967295"/>
          </p:nvPr>
        </p:nvSpPr>
        <p:spPr>
          <a:xfrm>
            <a:off x="4655261" y="2510589"/>
            <a:ext cx="3657600" cy="3200400"/>
          </a:xfrm>
          <a:prstGeom prst="rect">
            <a:avLst/>
          </a:prstGeom>
        </p:spPr>
        <p:txBody>
          <a:bodyPr>
            <a:normAutofit/>
          </a:bodyPr>
          <a:lstStyle/>
          <a:p>
            <a:pPr fontAlgn="base">
              <a:defRPr/>
            </a:pPr>
            <a:r>
              <a:rPr lang="en-US" sz="1400" dirty="0" smtClean="0">
                <a:latin typeface="+mj-lt"/>
              </a:rPr>
              <a:t>Group Norms Table Tents</a:t>
            </a:r>
          </a:p>
          <a:p>
            <a:pPr fontAlgn="base">
              <a:defRPr/>
            </a:pPr>
            <a:r>
              <a:rPr lang="en-US" sz="1400" dirty="0" smtClean="0">
                <a:latin typeface="+mj-lt"/>
              </a:rPr>
              <a:t>Table </a:t>
            </a:r>
            <a:r>
              <a:rPr lang="en-US" sz="1400" dirty="0">
                <a:latin typeface="+mj-lt"/>
              </a:rPr>
              <a:t>Labels </a:t>
            </a:r>
          </a:p>
          <a:p>
            <a:pPr fontAlgn="base">
              <a:defRPr/>
            </a:pPr>
            <a:r>
              <a:rPr lang="en-US" sz="1400" dirty="0">
                <a:latin typeface="+mj-lt"/>
              </a:rPr>
              <a:t>Cards (1/participant) </a:t>
            </a:r>
            <a:endParaRPr lang="en-US" sz="1400" dirty="0" smtClean="0">
              <a:latin typeface="+mj-lt"/>
            </a:endParaRPr>
          </a:p>
          <a:p>
            <a:pPr fontAlgn="base">
              <a:defRPr/>
            </a:pPr>
            <a:r>
              <a:rPr lang="en-US" sz="1400" dirty="0" smtClean="0">
                <a:latin typeface="+mj-lt"/>
              </a:rPr>
              <a:t>Hang the following posters:</a:t>
            </a:r>
          </a:p>
          <a:p>
            <a:pPr lvl="1" fontAlgn="base">
              <a:defRPr/>
            </a:pPr>
            <a:r>
              <a:rPr lang="en-US" sz="1400" dirty="0" smtClean="0">
                <a:latin typeface="+mj-lt"/>
              </a:rPr>
              <a:t>Roadways</a:t>
            </a:r>
          </a:p>
          <a:p>
            <a:pPr lvl="1" fontAlgn="base">
              <a:defRPr/>
            </a:pPr>
            <a:r>
              <a:rPr lang="en-US" sz="1400" dirty="0" smtClean="0">
                <a:latin typeface="+mj-lt"/>
              </a:rPr>
              <a:t>Driving Question Board (DQB)</a:t>
            </a:r>
            <a:endParaRPr lang="en-US" sz="1400" dirty="0">
              <a:latin typeface="+mj-lt"/>
            </a:endParaRPr>
          </a:p>
          <a:p>
            <a:pPr lvl="1" fontAlgn="base">
              <a:defRPr/>
            </a:pPr>
            <a:r>
              <a:rPr lang="en-US" sz="1400" dirty="0" smtClean="0">
                <a:latin typeface="+mj-lt"/>
              </a:rPr>
              <a:t>Three-Dimensional Learning Consensus Poster</a:t>
            </a:r>
          </a:p>
        </p:txBody>
      </p:sp>
      <p:sp>
        <p:nvSpPr>
          <p:cNvPr id="7" name="Content Placeholder 7"/>
          <p:cNvSpPr>
            <a:spLocks noGrp="1"/>
          </p:cNvSpPr>
          <p:nvPr>
            <p:ph sz="quarter" idx="4294967295"/>
          </p:nvPr>
        </p:nvSpPr>
        <p:spPr>
          <a:xfrm>
            <a:off x="457201" y="2510589"/>
            <a:ext cx="4040188" cy="4082716"/>
          </a:xfrm>
          <a:prstGeom prst="rect">
            <a:avLst/>
          </a:prstGeom>
        </p:spPr>
        <p:txBody>
          <a:bodyPr>
            <a:normAutofit/>
          </a:bodyPr>
          <a:lstStyle/>
          <a:p>
            <a:pPr fontAlgn="base"/>
            <a:r>
              <a:rPr lang="en-US" sz="1400" dirty="0">
                <a:latin typeface="+mj-lt"/>
              </a:rPr>
              <a:t>Participants will be working in groups throughout the sessions.  This will enhance networking, but will also enable participants to maximize NGSS experience.  Groups will need to be created.  When participants return from lunch, new groupings can form.</a:t>
            </a:r>
          </a:p>
          <a:p>
            <a:pPr fontAlgn="base"/>
            <a:r>
              <a:rPr lang="en-US" sz="1400" dirty="0">
                <a:latin typeface="+mj-lt"/>
              </a:rPr>
              <a:t>Suggestions for groupings:</a:t>
            </a:r>
          </a:p>
          <a:p>
            <a:pPr lvl="1" fontAlgn="base"/>
            <a:r>
              <a:rPr lang="en-US" sz="1400" dirty="0">
                <a:latin typeface="+mj-lt"/>
              </a:rPr>
              <a:t>As participants enter, provide each with a card (numbered, pictures of different practices, etc.) to randomly assign participants.  Tables are labeled with corresponding cards (numbers, practices, etc.) </a:t>
            </a:r>
          </a:p>
          <a:p>
            <a:pPr lvl="1" fontAlgn="base"/>
            <a:r>
              <a:rPr lang="en-US" sz="1400" dirty="0">
                <a:latin typeface="+mj-lt"/>
              </a:rPr>
              <a:t>As participants enter, provide each with a piece of candy.  Tables are labeled with candy types.  </a:t>
            </a:r>
          </a:p>
        </p:txBody>
      </p:sp>
    </p:spTree>
    <p:extLst>
      <p:ext uri="{BB962C8B-B14F-4D97-AF65-F5344CB8AC3E}">
        <p14:creationId xmlns:p14="http://schemas.microsoft.com/office/powerpoint/2010/main" val="91398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0630" y="1371600"/>
            <a:ext cx="7851648" cy="926123"/>
          </a:xfrm>
          <a:prstGeom prst="rect">
            <a:avLst/>
          </a:prstGeom>
          <a:solidFill>
            <a:schemeClr val="tx2"/>
          </a:solidFill>
          <a:ln w="76200">
            <a:solidFill>
              <a:schemeClr val="tx1"/>
            </a:solidFill>
          </a:ln>
        </p:spPr>
        <p:txBody>
          <a:bodyPr vert="horz" lIns="0" tIns="0" rIns="0" bIns="0" anchor="b">
            <a:normAutofit fontScale="97500" lnSpcReduction="100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defTabSz="914400" fontAlgn="auto">
              <a:spcAft>
                <a:spcPts val="0"/>
              </a:spcAft>
            </a:pPr>
            <a:r>
              <a:rPr sz="6600" smtClean="0">
                <a:solidFill>
                  <a:srgbClr val="0F6FC6">
                    <a:lumMod val="75000"/>
                  </a:srgbClr>
                </a:solidFill>
                <a:effectLst/>
              </a:rPr>
              <a:t>Session 4</a:t>
            </a:r>
            <a:endParaRPr sz="6600">
              <a:solidFill>
                <a:srgbClr val="0F6FC6">
                  <a:lumMod val="75000"/>
                </a:srgbClr>
              </a:solidFill>
              <a:effectLst/>
            </a:endParaRPr>
          </a:p>
        </p:txBody>
      </p:sp>
      <p:sp>
        <p:nvSpPr>
          <p:cNvPr id="7" name="Content Placeholder 2"/>
          <p:cNvSpPr txBox="1">
            <a:spLocks/>
          </p:cNvSpPr>
          <p:nvPr/>
        </p:nvSpPr>
        <p:spPr>
          <a:xfrm>
            <a:off x="650630" y="2790093"/>
            <a:ext cx="7854696" cy="3504028"/>
          </a:xfrm>
          <a:prstGeom prst="rect">
            <a:avLst/>
          </a:prstGeom>
          <a:solidFill>
            <a:schemeClr val="tx2"/>
          </a:solidFill>
          <a:ln w="76200">
            <a:solidFill>
              <a:schemeClr val="tx1"/>
            </a:solidFill>
          </a:ln>
        </p:spPr>
        <p:txBody>
          <a:bodyPr vert="horz" lIns="45720" rIns="45720" anchor="t">
            <a:normAutofit lnSpcReduction="10000"/>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defTabSz="914400" fontAlgn="auto">
              <a:spcBef>
                <a:spcPts val="0"/>
              </a:spcBef>
              <a:spcAft>
                <a:spcPts val="0"/>
              </a:spcAft>
              <a:buClr>
                <a:srgbClr val="0BD0D9"/>
              </a:buClr>
            </a:pPr>
            <a:r>
              <a:rPr lang="en-US" sz="8000" b="1" dirty="0" smtClean="0">
                <a:solidFill>
                  <a:srgbClr val="0F6FC6">
                    <a:lumMod val="75000"/>
                  </a:srgbClr>
                </a:solidFill>
                <a:latin typeface="Calibri" panose="020F0502020204030204" pitchFamily="34" charset="0"/>
              </a:rPr>
              <a:t>Three-Dimensional Learning</a:t>
            </a:r>
            <a:endParaRPr lang="en-US" sz="8000" b="1" dirty="0">
              <a:solidFill>
                <a:srgbClr val="0F6FC6">
                  <a:lumMod val="75000"/>
                </a:srgbClr>
              </a:solidFill>
              <a:latin typeface="Calibri" panose="020F0502020204030204" pitchFamily="34" charset="0"/>
            </a:endParaRPr>
          </a:p>
        </p:txBody>
      </p:sp>
    </p:spTree>
    <p:extLst>
      <p:ext uri="{BB962C8B-B14F-4D97-AF65-F5344CB8AC3E}">
        <p14:creationId xmlns:p14="http://schemas.microsoft.com/office/powerpoint/2010/main" val="104662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4: Facilitator Notes</a:t>
            </a:r>
            <a:endParaRPr lang="en-US" dirty="0"/>
          </a:p>
        </p:txBody>
      </p:sp>
      <p:sp>
        <p:nvSpPr>
          <p:cNvPr id="5" name="Text Placeholder 4"/>
          <p:cNvSpPr>
            <a:spLocks noGrp="1"/>
          </p:cNvSpPr>
          <p:nvPr>
            <p:ph type="body" idx="1"/>
          </p:nvPr>
        </p:nvSpPr>
        <p:spPr>
          <a:xfrm>
            <a:off x="541734" y="2150533"/>
            <a:ext cx="4040188" cy="659352"/>
          </a:xfrm>
        </p:spPr>
        <p:txBody>
          <a:bodyPr/>
          <a:lstStyle/>
          <a:p>
            <a:r>
              <a:rPr lang="en-US" dirty="0" smtClean="0">
                <a:latin typeface="+mj-lt"/>
              </a:rPr>
              <a:t>Time: 45 minutes</a:t>
            </a:r>
          </a:p>
          <a:p>
            <a:endParaRPr lang="en-US" sz="800" dirty="0" smtClean="0">
              <a:latin typeface="+mj-lt"/>
            </a:endParaRPr>
          </a:p>
          <a:p>
            <a:r>
              <a:rPr lang="en-US" dirty="0" smtClean="0">
                <a:latin typeface="+mj-lt"/>
              </a:rPr>
              <a:t>Notes: 	</a:t>
            </a:r>
            <a:endParaRPr lang="en-US" dirty="0">
              <a:latin typeface="+mj-lt"/>
            </a:endParaRPr>
          </a:p>
        </p:txBody>
      </p:sp>
      <p:sp>
        <p:nvSpPr>
          <p:cNvPr id="6" name="Text Placeholder 5"/>
          <p:cNvSpPr>
            <a:spLocks noGrp="1"/>
          </p:cNvSpPr>
          <p:nvPr>
            <p:ph type="body" sz="quarter" idx="3"/>
          </p:nvPr>
        </p:nvSpPr>
        <p:spPr/>
        <p:txBody>
          <a:bodyPr/>
          <a:lstStyle/>
          <a:p>
            <a:r>
              <a:rPr lang="en-US" dirty="0" smtClean="0">
                <a:latin typeface="+mj-lt"/>
              </a:rPr>
              <a:t>Supplies</a:t>
            </a:r>
            <a:endParaRPr lang="en-US" dirty="0">
              <a:latin typeface="+mj-lt"/>
            </a:endParaRPr>
          </a:p>
        </p:txBody>
      </p:sp>
      <p:sp>
        <p:nvSpPr>
          <p:cNvPr id="8" name="Content Placeholder 7"/>
          <p:cNvSpPr>
            <a:spLocks noGrp="1"/>
          </p:cNvSpPr>
          <p:nvPr>
            <p:ph sz="quarter" idx="4294967295"/>
          </p:nvPr>
        </p:nvSpPr>
        <p:spPr>
          <a:xfrm>
            <a:off x="4800600" y="2510589"/>
            <a:ext cx="3657600" cy="3200400"/>
          </a:xfrm>
          <a:prstGeom prst="rect">
            <a:avLst/>
          </a:prstGeom>
        </p:spPr>
        <p:txBody>
          <a:bodyPr>
            <a:normAutofit/>
          </a:bodyPr>
          <a:lstStyle/>
          <a:p>
            <a:pPr fontAlgn="base">
              <a:defRPr/>
            </a:pPr>
            <a:r>
              <a:rPr lang="en-US" sz="1400" dirty="0" smtClean="0">
                <a:latin typeface="+mj-lt"/>
              </a:rPr>
              <a:t>Workbook: </a:t>
            </a:r>
            <a:r>
              <a:rPr lang="en-US" sz="1400" dirty="0">
                <a:latin typeface="+mj-lt"/>
              </a:rPr>
              <a:t>Creating Your Own NGSS Analogy</a:t>
            </a:r>
          </a:p>
          <a:p>
            <a:pPr fontAlgn="base">
              <a:defRPr/>
            </a:pPr>
            <a:r>
              <a:rPr lang="en-US" sz="1400" dirty="0" smtClean="0">
                <a:latin typeface="+mj-lt"/>
              </a:rPr>
              <a:t>Workbook: Analyzing Lessons for Three-Dimensional Learning </a:t>
            </a:r>
          </a:p>
          <a:p>
            <a:pPr fontAlgn="base">
              <a:defRPr/>
            </a:pPr>
            <a:r>
              <a:rPr lang="en-US" sz="1400" dirty="0">
                <a:latin typeface="+mj-lt"/>
              </a:rPr>
              <a:t>Three-Dimensional Learning Consensus Poster</a:t>
            </a:r>
          </a:p>
          <a:p>
            <a:pPr fontAlgn="base">
              <a:defRPr/>
            </a:pPr>
            <a:r>
              <a:rPr lang="en-US" sz="1400" dirty="0" smtClean="0">
                <a:latin typeface="+mj-lt"/>
              </a:rPr>
              <a:t>Workbook: Reflection </a:t>
            </a:r>
            <a:endParaRPr lang="en-US" sz="1400" dirty="0">
              <a:latin typeface="+mj-lt"/>
            </a:endParaRPr>
          </a:p>
        </p:txBody>
      </p:sp>
      <p:sp>
        <p:nvSpPr>
          <p:cNvPr id="9" name="Content Placeholder 7"/>
          <p:cNvSpPr>
            <a:spLocks noGrp="1"/>
          </p:cNvSpPr>
          <p:nvPr>
            <p:ph sz="quarter" idx="4294967295"/>
          </p:nvPr>
        </p:nvSpPr>
        <p:spPr>
          <a:xfrm>
            <a:off x="541733" y="3009830"/>
            <a:ext cx="3809549" cy="3722046"/>
          </a:xfrm>
          <a:prstGeom prst="rect">
            <a:avLst/>
          </a:prstGeom>
        </p:spPr>
        <p:txBody>
          <a:bodyPr>
            <a:normAutofit/>
          </a:bodyPr>
          <a:lstStyle/>
          <a:p>
            <a:pPr fontAlgn="base">
              <a:defRPr/>
            </a:pPr>
            <a:r>
              <a:rPr lang="en-US" sz="1300" dirty="0">
                <a:latin typeface="+mj-lt"/>
              </a:rPr>
              <a:t>Three-Dimensional </a:t>
            </a:r>
            <a:r>
              <a:rPr lang="en-US" sz="1300" dirty="0" smtClean="0">
                <a:latin typeface="+mj-lt"/>
              </a:rPr>
              <a:t>Learning</a:t>
            </a:r>
          </a:p>
          <a:p>
            <a:pPr lvl="1" fontAlgn="base">
              <a:defRPr/>
            </a:pPr>
            <a:r>
              <a:rPr lang="en-US" sz="1100" dirty="0" smtClean="0">
                <a:latin typeface="+mj-lt"/>
              </a:rPr>
              <a:t>Review </a:t>
            </a:r>
            <a:r>
              <a:rPr lang="en-US" sz="1100" dirty="0">
                <a:latin typeface="+mj-lt"/>
              </a:rPr>
              <a:t>Talking </a:t>
            </a:r>
            <a:r>
              <a:rPr lang="en-US" sz="1100" dirty="0" smtClean="0">
                <a:latin typeface="+mj-lt"/>
              </a:rPr>
              <a:t>Points</a:t>
            </a:r>
          </a:p>
          <a:p>
            <a:pPr lvl="1" fontAlgn="base">
              <a:defRPr/>
            </a:pPr>
            <a:r>
              <a:rPr lang="en-US" sz="1100" dirty="0" smtClean="0">
                <a:latin typeface="+mj-lt"/>
              </a:rPr>
              <a:t>Activity</a:t>
            </a:r>
            <a:r>
              <a:rPr lang="en-US" sz="1100" dirty="0">
                <a:latin typeface="+mj-lt"/>
              </a:rPr>
              <a:t>: Participants create their own analogy for three-dimensional learning. </a:t>
            </a:r>
            <a:endParaRPr lang="en-US" sz="1100" dirty="0" smtClean="0">
              <a:latin typeface="+mj-lt"/>
            </a:endParaRPr>
          </a:p>
          <a:p>
            <a:pPr lvl="1" fontAlgn="base">
              <a:defRPr/>
            </a:pPr>
            <a:r>
              <a:rPr lang="en-US" sz="1100" dirty="0" smtClean="0">
                <a:latin typeface="+mj-lt"/>
              </a:rPr>
              <a:t>Activity</a:t>
            </a:r>
            <a:r>
              <a:rPr lang="en-US" sz="1100" dirty="0">
                <a:latin typeface="+mj-lt"/>
              </a:rPr>
              <a:t>: Participants analyze Three-Dimensional Learning by examining a performance expectation and their own experiences with today’s lesson and previous classroom experiences.  </a:t>
            </a:r>
          </a:p>
          <a:p>
            <a:pPr fontAlgn="base">
              <a:defRPr/>
            </a:pPr>
            <a:r>
              <a:rPr lang="en-US" sz="1300" dirty="0">
                <a:latin typeface="+mj-lt"/>
              </a:rPr>
              <a:t>Reflection </a:t>
            </a:r>
          </a:p>
          <a:p>
            <a:pPr lvl="1" fontAlgn="base">
              <a:defRPr/>
            </a:pPr>
            <a:r>
              <a:rPr lang="en-US" sz="1100" dirty="0">
                <a:latin typeface="+mj-lt"/>
              </a:rPr>
              <a:t>Activity: Revisit the working definition poster for Three-Dimensional Learning.  Participants revisit their definition and engage in a synthesis discussion regarding Three-Dimensional Science Learning.</a:t>
            </a:r>
          </a:p>
          <a:p>
            <a:pPr lvl="1" fontAlgn="base">
              <a:defRPr/>
            </a:pPr>
            <a:r>
              <a:rPr lang="en-US" sz="1100" dirty="0" smtClean="0">
                <a:latin typeface="+mj-lt"/>
              </a:rPr>
              <a:t>Activity</a:t>
            </a:r>
            <a:r>
              <a:rPr lang="en-US" sz="1100" dirty="0">
                <a:latin typeface="+mj-lt"/>
              </a:rPr>
              <a:t>: Participants reflect on performance expectations.</a:t>
            </a:r>
          </a:p>
          <a:p>
            <a:pPr lvl="1" fontAlgn="base">
              <a:defRPr/>
            </a:pPr>
            <a:r>
              <a:rPr lang="en-US" sz="1100" dirty="0">
                <a:latin typeface="+mj-lt"/>
              </a:rPr>
              <a:t>Revisit the Driving Question Board</a:t>
            </a:r>
          </a:p>
          <a:p>
            <a:pPr marL="667512" lvl="2" indent="0" fontAlgn="base">
              <a:buNone/>
              <a:defRPr/>
            </a:pPr>
            <a:endParaRPr lang="en-US" sz="1300" dirty="0" smtClean="0">
              <a:latin typeface="+mj-lt"/>
            </a:endParaRPr>
          </a:p>
          <a:p>
            <a:pPr lvl="1" fontAlgn="base">
              <a:defRPr/>
            </a:pPr>
            <a:endParaRPr lang="en-US" sz="1400" dirty="0">
              <a:latin typeface="+mj-lt"/>
            </a:endParaRPr>
          </a:p>
        </p:txBody>
      </p:sp>
    </p:spTree>
    <p:extLst>
      <p:ext uri="{BB962C8B-B14F-4D97-AF65-F5344CB8AC3E}">
        <p14:creationId xmlns:p14="http://schemas.microsoft.com/office/powerpoint/2010/main" val="52617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n w="13335" cmpd="sng">
                  <a:solidFill>
                    <a:schemeClr val="bg2"/>
                  </a:solidFill>
                  <a:prstDash val="solid"/>
                </a:ln>
                <a:solidFill>
                  <a:srgbClr val="F4A970"/>
                </a:solidFill>
                <a:ea typeface="Allstar" panose="00000400000000000000" pitchFamily="2" charset="0"/>
              </a:rPr>
              <a:t>Our Targets are…</a:t>
            </a:r>
            <a:endParaRPr lang="en-US" sz="5400" dirty="0">
              <a:ln w="13335" cmpd="sng">
                <a:solidFill>
                  <a:schemeClr val="bg2"/>
                </a:solidFill>
                <a:prstDash val="solid"/>
              </a:ln>
              <a:solidFill>
                <a:srgbClr val="F4A970"/>
              </a:solidFill>
              <a:ea typeface="Allstar" panose="00000400000000000000" pitchFamily="2" charset="0"/>
            </a:endParaRPr>
          </a:p>
        </p:txBody>
      </p:sp>
      <p:sp>
        <p:nvSpPr>
          <p:cNvPr id="3" name="Content Placeholder 2"/>
          <p:cNvSpPr>
            <a:spLocks noGrp="1"/>
          </p:cNvSpPr>
          <p:nvPr>
            <p:ph idx="1"/>
          </p:nvPr>
        </p:nvSpPr>
        <p:spPr>
          <a:xfrm>
            <a:off x="1143000" y="1600201"/>
            <a:ext cx="7543800" cy="3733800"/>
          </a:xfrm>
        </p:spPr>
        <p:txBody>
          <a:bodyPr>
            <a:normAutofit/>
          </a:bodyPr>
          <a:lstStyle/>
          <a:p>
            <a:pPr>
              <a:buClr>
                <a:srgbClr val="FFAE37"/>
              </a:buClr>
            </a:pPr>
            <a:r>
              <a:rPr lang="en-US" sz="2800" dirty="0">
                <a:solidFill>
                  <a:schemeClr val="bg2"/>
                </a:solidFill>
              </a:rPr>
              <a:t>I can articulate the most significant shifts in the NGSS from the previous Illinois Learning Standards in Science</a:t>
            </a:r>
            <a:r>
              <a:rPr lang="en-US" sz="2800" dirty="0" smtClean="0">
                <a:solidFill>
                  <a:schemeClr val="bg2"/>
                </a:solidFill>
              </a:rPr>
              <a:t>.</a:t>
            </a:r>
          </a:p>
          <a:p>
            <a:pPr>
              <a:buClr>
                <a:srgbClr val="FFAE37"/>
              </a:buClr>
            </a:pPr>
            <a:r>
              <a:rPr lang="en-US" sz="2800" dirty="0" smtClean="0">
                <a:solidFill>
                  <a:schemeClr val="bg2"/>
                </a:solidFill>
              </a:rPr>
              <a:t>I </a:t>
            </a:r>
            <a:r>
              <a:rPr lang="en-US" sz="2800" dirty="0">
                <a:solidFill>
                  <a:schemeClr val="bg2"/>
                </a:solidFill>
              </a:rPr>
              <a:t>can describe three-dimensional learning</a:t>
            </a:r>
            <a:r>
              <a:rPr lang="en-US" sz="2800" dirty="0" smtClean="0">
                <a:solidFill>
                  <a:schemeClr val="bg2"/>
                </a:solidFill>
              </a:rPr>
              <a:t>.</a:t>
            </a:r>
          </a:p>
          <a:p>
            <a:pPr>
              <a:buClr>
                <a:srgbClr val="FFAE37"/>
              </a:buClr>
            </a:pPr>
            <a:r>
              <a:rPr lang="en-US" sz="2800" dirty="0" smtClean="0">
                <a:solidFill>
                  <a:schemeClr val="bg2"/>
                </a:solidFill>
              </a:rPr>
              <a:t>I </a:t>
            </a:r>
            <a:r>
              <a:rPr lang="en-US" sz="2800" dirty="0">
                <a:solidFill>
                  <a:schemeClr val="bg2"/>
                </a:solidFill>
              </a:rPr>
              <a:t>can explain how different an NGSS classroom should look compared to a traditional science classroom.</a:t>
            </a:r>
          </a:p>
        </p:txBody>
      </p:sp>
      <p:pic>
        <p:nvPicPr>
          <p:cNvPr id="2051" name="Picture 3"/>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058" y="4864555"/>
            <a:ext cx="26193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49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Three-Dimensional Learning</a:t>
            </a:r>
            <a:endParaRPr lang="en-US" dirty="0"/>
          </a:p>
        </p:txBody>
      </p:sp>
      <p:sp>
        <p:nvSpPr>
          <p:cNvPr id="3" name="Content Placeholder 2"/>
          <p:cNvSpPr>
            <a:spLocks noGrp="1"/>
          </p:cNvSpPr>
          <p:nvPr>
            <p:ph idx="1"/>
          </p:nvPr>
        </p:nvSpPr>
        <p:spPr/>
        <p:txBody>
          <a:bodyPr/>
          <a:lstStyle/>
          <a:p>
            <a:endParaRPr lang="en-US" sz="2800" dirty="0" smtClean="0"/>
          </a:p>
          <a:p>
            <a:r>
              <a:rPr lang="en-US" sz="3600" b="0" dirty="0">
                <a:solidFill>
                  <a:schemeClr val="bg1">
                    <a:lumMod val="50000"/>
                  </a:schemeClr>
                </a:solidFill>
              </a:rPr>
              <a:t>How is “THREE-DIMENSIONAL LEARNING” both the biggest and the most essential shift in the NGSS?</a:t>
            </a:r>
          </a:p>
          <a:p>
            <a:endParaRPr lang="en-US" sz="3600" b="0" dirty="0">
              <a:solidFill>
                <a:schemeClr val="bg1">
                  <a:lumMod val="50000"/>
                </a:schemeClr>
              </a:solidFill>
            </a:endParaRPr>
          </a:p>
          <a:p>
            <a:r>
              <a:rPr lang="en-US" sz="3600" b="0" dirty="0">
                <a:solidFill>
                  <a:schemeClr val="bg1">
                    <a:lumMod val="50000"/>
                  </a:schemeClr>
                </a:solidFill>
              </a:rPr>
              <a:t>What does “THREE-DIMENSIONAL LEARNING” look like in lessons and/or units in science classrooms?</a:t>
            </a:r>
          </a:p>
          <a:p>
            <a:endParaRPr lang="en-US" sz="2800" dirty="0" smtClean="0"/>
          </a:p>
          <a:p>
            <a:endParaRPr lang="en-US" sz="2400" dirty="0"/>
          </a:p>
          <a:p>
            <a:pPr marL="0" indent="0">
              <a:buNone/>
            </a:pPr>
            <a:endParaRPr lang="en-US" sz="2487" dirty="0"/>
          </a:p>
        </p:txBody>
      </p:sp>
    </p:spTree>
    <p:extLst>
      <p:ext uri="{BB962C8B-B14F-4D97-AF65-F5344CB8AC3E}">
        <p14:creationId xmlns:p14="http://schemas.microsoft.com/office/powerpoint/2010/main" val="11786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015"/>
            <a:ext cx="9144000" cy="479425"/>
          </a:xfrm>
        </p:spPr>
        <p:txBody>
          <a:bodyPr>
            <a:noAutofit/>
          </a:bodyPr>
          <a:lstStyle/>
          <a:p>
            <a:pPr>
              <a:defRPr/>
            </a:pPr>
            <a:r>
              <a:rPr lang="en-US" sz="4000" dirty="0" smtClean="0">
                <a:solidFill>
                  <a:schemeClr val="bg1"/>
                </a:solidFill>
                <a:ea typeface="ＭＳ Ｐゴシック" charset="-128"/>
              </a:rPr>
              <a:t>What is Three-Dimensional Learning?</a:t>
            </a:r>
            <a:endParaRPr lang="en-US" sz="4000" dirty="0">
              <a:solidFill>
                <a:schemeClr val="bg1"/>
              </a:solidFill>
              <a:ea typeface="ＭＳ Ｐゴシック" charset="-12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2471">
            <a:off x="827254" y="2487532"/>
            <a:ext cx="1865136" cy="1958819"/>
          </a:xfrm>
          <a:prstGeom prst="rect">
            <a:avLst/>
          </a:prstGeom>
        </p:spPr>
      </p:pic>
      <p:sp>
        <p:nvSpPr>
          <p:cNvPr id="11" name="TextBox 10"/>
          <p:cNvSpPr txBox="1"/>
          <p:nvPr/>
        </p:nvSpPr>
        <p:spPr>
          <a:xfrm rot="18073384">
            <a:off x="-167053" y="2591596"/>
            <a:ext cx="1719022" cy="523220"/>
          </a:xfrm>
          <a:prstGeom prst="rect">
            <a:avLst/>
          </a:prstGeom>
          <a:noFill/>
        </p:spPr>
        <p:txBody>
          <a:bodyPr wrap="square" rtlCol="0">
            <a:spAutoFit/>
          </a:bodyPr>
          <a:lstStyle/>
          <a:p>
            <a:r>
              <a:rPr lang="en-US" sz="2800" b="1" dirty="0" smtClean="0">
                <a:solidFill>
                  <a:srgbClr val="595959"/>
                </a:solidFill>
              </a:rPr>
              <a:t>Practices</a:t>
            </a:r>
            <a:endParaRPr lang="en-US" sz="2800" b="1" dirty="0">
              <a:solidFill>
                <a:srgbClr val="595959"/>
              </a:solidFill>
            </a:endParaRPr>
          </a:p>
        </p:txBody>
      </p:sp>
      <p:sp>
        <p:nvSpPr>
          <p:cNvPr id="12" name="TextBox 11"/>
          <p:cNvSpPr txBox="1"/>
          <p:nvPr/>
        </p:nvSpPr>
        <p:spPr>
          <a:xfrm>
            <a:off x="90438" y="4426039"/>
            <a:ext cx="3519540" cy="523220"/>
          </a:xfrm>
          <a:prstGeom prst="rect">
            <a:avLst/>
          </a:prstGeom>
          <a:noFill/>
        </p:spPr>
        <p:txBody>
          <a:bodyPr wrap="square" rtlCol="0">
            <a:spAutoFit/>
          </a:bodyPr>
          <a:lstStyle/>
          <a:p>
            <a:r>
              <a:rPr lang="en-US" sz="2800" b="1" dirty="0" smtClean="0">
                <a:solidFill>
                  <a:srgbClr val="595959"/>
                </a:solidFill>
              </a:rPr>
              <a:t>Crosscutting Concepts</a:t>
            </a:r>
            <a:endParaRPr lang="en-US" sz="2800" b="1" dirty="0">
              <a:solidFill>
                <a:srgbClr val="595959"/>
              </a:solidFill>
            </a:endParaRPr>
          </a:p>
        </p:txBody>
      </p:sp>
      <p:sp>
        <p:nvSpPr>
          <p:cNvPr id="13" name="TextBox 12"/>
          <p:cNvSpPr txBox="1"/>
          <p:nvPr/>
        </p:nvSpPr>
        <p:spPr>
          <a:xfrm rot="3546750">
            <a:off x="1821818" y="3154907"/>
            <a:ext cx="2552780" cy="523220"/>
          </a:xfrm>
          <a:prstGeom prst="rect">
            <a:avLst/>
          </a:prstGeom>
          <a:noFill/>
        </p:spPr>
        <p:txBody>
          <a:bodyPr wrap="square" rtlCol="0">
            <a:spAutoFit/>
          </a:bodyPr>
          <a:lstStyle/>
          <a:p>
            <a:r>
              <a:rPr lang="en-US" sz="2800" b="1" dirty="0" smtClean="0">
                <a:solidFill>
                  <a:srgbClr val="595959"/>
                </a:solidFill>
              </a:rPr>
              <a:t>Core Ideas</a:t>
            </a:r>
            <a:endParaRPr lang="en-US" sz="2800" b="1" dirty="0">
              <a:solidFill>
                <a:srgbClr val="595959"/>
              </a:solidFill>
            </a:endParaRPr>
          </a:p>
        </p:txBody>
      </p:sp>
      <p:sp>
        <p:nvSpPr>
          <p:cNvPr id="3" name="TextBox 2"/>
          <p:cNvSpPr txBox="1"/>
          <p:nvPr/>
        </p:nvSpPr>
        <p:spPr>
          <a:xfrm>
            <a:off x="3732796" y="1295518"/>
            <a:ext cx="5384800" cy="4662815"/>
          </a:xfrm>
          <a:prstGeom prst="rect">
            <a:avLst/>
          </a:prstGeom>
          <a:noFill/>
        </p:spPr>
        <p:txBody>
          <a:bodyPr wrap="square" rtlCol="0">
            <a:spAutoFit/>
          </a:bodyPr>
          <a:lstStyle/>
          <a:p>
            <a:r>
              <a:rPr lang="en-US" sz="3300" dirty="0" smtClean="0">
                <a:solidFill>
                  <a:srgbClr val="595959"/>
                </a:solidFill>
              </a:rPr>
              <a:t>Three-dimensional learning shifts the focus of the science classroom to environments where students use practices, disciplinary core ideas, and crosscutting concepts to make sense of phenomena and/or to design solutions to problems.</a:t>
            </a:r>
            <a:endParaRPr lang="en-US" sz="3300" dirty="0">
              <a:solidFill>
                <a:srgbClr val="595959"/>
              </a:solidFill>
            </a:endParaRPr>
          </a:p>
        </p:txBody>
      </p:sp>
    </p:spTree>
    <p:extLst>
      <p:ext uri="{BB962C8B-B14F-4D97-AF65-F5344CB8AC3E}">
        <p14:creationId xmlns:p14="http://schemas.microsoft.com/office/powerpoint/2010/main" val="319607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921" t="2275"/>
          <a:stretch/>
        </p:blipFill>
        <p:spPr>
          <a:xfrm rot="450589">
            <a:off x="2862425" y="1334555"/>
            <a:ext cx="3798819" cy="4663507"/>
          </a:xfrm>
          <a:prstGeom prst="rect">
            <a:avLst/>
          </a:prstGeom>
        </p:spPr>
      </p:pic>
      <p:sp>
        <p:nvSpPr>
          <p:cNvPr id="36865" name="Title 1"/>
          <p:cNvSpPr>
            <a:spLocks noGrp="1"/>
          </p:cNvSpPr>
          <p:nvPr>
            <p:ph type="title"/>
          </p:nvPr>
        </p:nvSpPr>
        <p:spPr bwMode="auto">
          <a:xfrm>
            <a:off x="0" y="203200"/>
            <a:ext cx="9144000" cy="990600"/>
          </a:xfrm>
          <a:extLst/>
        </p:spPr>
        <p:txBody>
          <a:bodyPr vert="horz" wrap="square" lIns="91440" tIns="45720" rIns="91440" bIns="45720" numCol="1" anchor="t" anchorCtr="0" compatLnSpc="1">
            <a:prstTxWarp prst="textNoShape">
              <a:avLst/>
            </a:prstTxWarp>
            <a:noAutofit/>
          </a:bodyPr>
          <a:lstStyle/>
          <a:p>
            <a:pPr eaLnBrk="1" hangingPunct="1">
              <a:defRPr/>
            </a:pPr>
            <a:r>
              <a:rPr lang="en-US" sz="3300" dirty="0" smtClean="0">
                <a:solidFill>
                  <a:srgbClr val="FFFFFF"/>
                </a:solidFill>
                <a:latin typeface="+mn-lt"/>
                <a:ea typeface="ＭＳ Ｐゴシック" charset="0"/>
                <a:cs typeface="Arial" charset="0"/>
              </a:rPr>
              <a:t>What Does Three-Dimensional Learning Look Like?</a:t>
            </a:r>
            <a:endParaRPr lang="en-US" sz="3300" dirty="0">
              <a:solidFill>
                <a:srgbClr val="FFFFFF"/>
              </a:solidFill>
              <a:latin typeface="+mn-lt"/>
              <a:ea typeface="ＭＳ Ｐゴシック" charset="0"/>
              <a:cs typeface="Arial" charset="0"/>
            </a:endParaRPr>
          </a:p>
        </p:txBody>
      </p:sp>
      <p:sp>
        <p:nvSpPr>
          <p:cNvPr id="3" name="TextBox 2"/>
          <p:cNvSpPr txBox="1"/>
          <p:nvPr/>
        </p:nvSpPr>
        <p:spPr>
          <a:xfrm>
            <a:off x="1981200" y="5635862"/>
            <a:ext cx="5181600" cy="707886"/>
          </a:xfrm>
          <a:prstGeom prst="rect">
            <a:avLst/>
          </a:prstGeom>
          <a:noFill/>
        </p:spPr>
        <p:txBody>
          <a:bodyPr wrap="square" rtlCol="0">
            <a:spAutoFit/>
          </a:bodyPr>
          <a:lstStyle/>
          <a:p>
            <a:pPr algn="ctr"/>
            <a:r>
              <a:rPr lang="en-US" sz="4000" dirty="0" smtClean="0">
                <a:solidFill>
                  <a:srgbClr val="595959"/>
                </a:solidFill>
              </a:rPr>
              <a:t>Crosscutting Concepts</a:t>
            </a:r>
            <a:endParaRPr lang="en-US" sz="4000" dirty="0">
              <a:solidFill>
                <a:srgbClr val="595959"/>
              </a:solidFill>
            </a:endParaRPr>
          </a:p>
        </p:txBody>
      </p:sp>
      <p:sp>
        <p:nvSpPr>
          <p:cNvPr id="17412" name="TextBox 4"/>
          <p:cNvSpPr txBox="1">
            <a:spLocks noChangeArrowheads="1"/>
          </p:cNvSpPr>
          <p:nvPr/>
        </p:nvSpPr>
        <p:spPr bwMode="auto">
          <a:xfrm>
            <a:off x="5665735" y="5178094"/>
            <a:ext cx="2726850" cy="42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ts val="2000"/>
              </a:lnSpc>
            </a:pPr>
            <a:r>
              <a:rPr lang="en-US" sz="4000" dirty="0" smtClean="0">
                <a:solidFill>
                  <a:srgbClr val="595959"/>
                </a:solidFill>
                <a:latin typeface="Calibri" charset="0"/>
              </a:rPr>
              <a:t>Core Ideas</a:t>
            </a:r>
            <a:endParaRPr lang="en-US" sz="4000" dirty="0">
              <a:solidFill>
                <a:srgbClr val="595959"/>
              </a:solidFill>
              <a:latin typeface="Calibri" charset="0"/>
            </a:endParaRPr>
          </a:p>
        </p:txBody>
      </p:sp>
      <p:sp>
        <p:nvSpPr>
          <p:cNvPr id="17413" name="TextBox 5"/>
          <p:cNvSpPr txBox="1">
            <a:spLocks noChangeArrowheads="1"/>
          </p:cNvSpPr>
          <p:nvPr/>
        </p:nvSpPr>
        <p:spPr bwMode="auto">
          <a:xfrm>
            <a:off x="1140617" y="4909071"/>
            <a:ext cx="25458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4000" dirty="0">
                <a:solidFill>
                  <a:srgbClr val="595959"/>
                </a:solidFill>
                <a:latin typeface="Calibri" charset="0"/>
              </a:rPr>
              <a:t>Practices</a:t>
            </a:r>
          </a:p>
        </p:txBody>
      </p:sp>
    </p:spTree>
    <p:extLst>
      <p:ext uri="{BB962C8B-B14F-4D97-AF65-F5344CB8AC3E}">
        <p14:creationId xmlns:p14="http://schemas.microsoft.com/office/powerpoint/2010/main" val="11974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in Three-Dimensional Learning</a:t>
            </a:r>
            <a:endParaRPr lang="en-US" dirty="0"/>
          </a:p>
        </p:txBody>
      </p:sp>
      <p:sp>
        <p:nvSpPr>
          <p:cNvPr id="3" name="Content Placeholder 2"/>
          <p:cNvSpPr>
            <a:spLocks noGrp="1"/>
          </p:cNvSpPr>
          <p:nvPr>
            <p:ph idx="1"/>
          </p:nvPr>
        </p:nvSpPr>
        <p:spPr>
          <a:xfrm>
            <a:off x="202019" y="1660748"/>
            <a:ext cx="8846288" cy="4669502"/>
          </a:xfrm>
        </p:spPr>
        <p:txBody>
          <a:bodyPr/>
          <a:lstStyle/>
          <a:p>
            <a:endParaRPr lang="en-US" sz="2012" dirty="0"/>
          </a:p>
        </p:txBody>
      </p:sp>
      <p:pic>
        <p:nvPicPr>
          <p:cNvPr id="4098" name="Picture 2" descr="C:\Users\owner\Dropbox\NGSS Stock Photos\circuits in science c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9600"/>
            <a:ext cx="9144000" cy="571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8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atch">
  <a:themeElements>
    <a:clrScheme name="Custom 13">
      <a:dk1>
        <a:srgbClr val="0044CC"/>
      </a:dk1>
      <a:lt1>
        <a:srgbClr val="FFFFFF"/>
      </a:lt1>
      <a:dk2>
        <a:srgbClr val="0070C0"/>
      </a:dk2>
      <a:lt2>
        <a:srgbClr val="D4D4D4"/>
      </a:lt2>
      <a:accent1>
        <a:srgbClr val="92D050"/>
      </a:accent1>
      <a:accent2>
        <a:srgbClr val="0070C0"/>
      </a:accent2>
      <a:accent3>
        <a:srgbClr val="FF9900"/>
      </a:accent3>
      <a:accent4>
        <a:srgbClr val="7D8F8C"/>
      </a:accent4>
      <a:accent5>
        <a:srgbClr val="D06B20"/>
      </a:accent5>
      <a:accent6>
        <a:srgbClr val="958B8B"/>
      </a:accent6>
      <a:hlink>
        <a:srgbClr val="FF9900"/>
      </a:hlink>
      <a:folHlink>
        <a:srgbClr val="0070C0"/>
      </a:folHlink>
    </a:clrScheme>
    <a:fontScheme name="Custom 18">
      <a:majorFont>
        <a:latin typeface="Tahoma"/>
        <a:ea typeface=""/>
        <a:cs typeface=""/>
      </a:majorFont>
      <a:minorFont>
        <a:latin typeface="Calibri"/>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1.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
      <a:dk1>
        <a:srgbClr val="5E5E5D"/>
      </a:dk1>
      <a:lt1>
        <a:srgbClr val="FFFFFF"/>
      </a:lt1>
      <a:dk2>
        <a:srgbClr val="FFFFFF"/>
      </a:dk2>
      <a:lt2>
        <a:srgbClr val="FFFFFF"/>
      </a:lt2>
      <a:accent1>
        <a:srgbClr val="004C8B"/>
      </a:accent1>
      <a:accent2>
        <a:srgbClr val="5E5E5D"/>
      </a:accent2>
      <a:accent3>
        <a:srgbClr val="004C8B"/>
      </a:accent3>
      <a:accent4>
        <a:srgbClr val="5E5E5D"/>
      </a:accent4>
      <a:accent5>
        <a:srgbClr val="004C8B"/>
      </a:accent5>
      <a:accent6>
        <a:srgbClr val="5E5E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30827</TotalTime>
  <Words>1659</Words>
  <Application>Microsoft Office PowerPoint</Application>
  <PresentationFormat>On-screen Show (4:3)</PresentationFormat>
  <Paragraphs>232</Paragraphs>
  <Slides>16</Slides>
  <Notes>15</Notes>
  <HiddenSlides>2</HiddenSlides>
  <MMClips>0</MMClips>
  <ScaleCrop>false</ScaleCrop>
  <HeadingPairs>
    <vt:vector size="4" baseType="variant">
      <vt:variant>
        <vt:lpstr>Theme</vt:lpstr>
      </vt:variant>
      <vt:variant>
        <vt:i4>11</vt:i4>
      </vt:variant>
      <vt:variant>
        <vt:lpstr>Slide Titles</vt:lpstr>
      </vt:variant>
      <vt:variant>
        <vt:i4>16</vt:i4>
      </vt:variant>
    </vt:vector>
  </HeadingPairs>
  <TitlesOfParts>
    <vt:vector size="27" baseType="lpstr">
      <vt:lpstr>1_Office Theme</vt:lpstr>
      <vt:lpstr>2_Office Theme</vt:lpstr>
      <vt:lpstr>Custom Design</vt:lpstr>
      <vt:lpstr>3_Office Theme</vt:lpstr>
      <vt:lpstr>4_Office Theme</vt:lpstr>
      <vt:lpstr>5_Office Theme</vt:lpstr>
      <vt:lpstr>6_Office Theme</vt:lpstr>
      <vt:lpstr>8_Office Theme</vt:lpstr>
      <vt:lpstr>1_Flow</vt:lpstr>
      <vt:lpstr>Thatch</vt:lpstr>
      <vt:lpstr>4_Flow</vt:lpstr>
      <vt:lpstr>PowerPoint Presentation</vt:lpstr>
      <vt:lpstr>Facilitator Notes – Set Up</vt:lpstr>
      <vt:lpstr>PowerPoint Presentation</vt:lpstr>
      <vt:lpstr>Session 4: Facilitator Notes</vt:lpstr>
      <vt:lpstr>Our Targets are…</vt:lpstr>
      <vt:lpstr>Three-Dimensional Learning</vt:lpstr>
      <vt:lpstr>What is Three-Dimensional Learning?</vt:lpstr>
      <vt:lpstr>What Does Three-Dimensional Learning Look Like?</vt:lpstr>
      <vt:lpstr>Engaging in Three-Dimensional Learning</vt:lpstr>
      <vt:lpstr>Another Analogy</vt:lpstr>
      <vt:lpstr>Create Your Own Analogy</vt:lpstr>
      <vt:lpstr>PowerPoint Presentation</vt:lpstr>
      <vt:lpstr>Engaging in Three-Dimensional Learning</vt:lpstr>
      <vt:lpstr>Session 4 Reflection</vt:lpstr>
      <vt:lpstr>PowerPoint Presentation</vt:lpstr>
      <vt:lpstr>Pre &amp; Post  Survey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Park</dc:creator>
  <cp:lastModifiedBy>Aimee Park</cp:lastModifiedBy>
  <cp:revision>1162</cp:revision>
  <cp:lastPrinted>2014-11-08T21:39:34Z</cp:lastPrinted>
  <dcterms:created xsi:type="dcterms:W3CDTF">2013-02-05T17:25:42Z</dcterms:created>
  <dcterms:modified xsi:type="dcterms:W3CDTF">2016-06-29T22:11:22Z</dcterms:modified>
</cp:coreProperties>
</file>