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5"/>
  </p:notesMasterIdLst>
  <p:handoutMasterIdLst>
    <p:handoutMasterId r:id="rId106"/>
  </p:handoutMasterIdLst>
  <p:sldIdLst>
    <p:sldId id="1147" r:id="rId2"/>
    <p:sldId id="1194" r:id="rId3"/>
    <p:sldId id="791" r:id="rId4"/>
    <p:sldId id="1099" r:id="rId5"/>
    <p:sldId id="1100" r:id="rId6"/>
    <p:sldId id="1134" r:id="rId7"/>
    <p:sldId id="875" r:id="rId8"/>
    <p:sldId id="1060" r:id="rId9"/>
    <p:sldId id="1168" r:id="rId10"/>
    <p:sldId id="877" r:id="rId11"/>
    <p:sldId id="1195" r:id="rId12"/>
    <p:sldId id="1149" r:id="rId13"/>
    <p:sldId id="1051" r:id="rId14"/>
    <p:sldId id="1010" r:id="rId15"/>
    <p:sldId id="952" r:id="rId16"/>
    <p:sldId id="1129" r:id="rId17"/>
    <p:sldId id="919" r:id="rId18"/>
    <p:sldId id="843" r:id="rId19"/>
    <p:sldId id="1176" r:id="rId20"/>
    <p:sldId id="1071" r:id="rId21"/>
    <p:sldId id="1166" r:id="rId22"/>
    <p:sldId id="818" r:id="rId23"/>
    <p:sldId id="1077" r:id="rId24"/>
    <p:sldId id="1072" r:id="rId25"/>
    <p:sldId id="1074" r:id="rId26"/>
    <p:sldId id="1154" r:id="rId27"/>
    <p:sldId id="1177" r:id="rId28"/>
    <p:sldId id="1087" r:id="rId29"/>
    <p:sldId id="1132" r:id="rId30"/>
    <p:sldId id="1021" r:id="rId31"/>
    <p:sldId id="1178" r:id="rId32"/>
    <p:sldId id="1155" r:id="rId33"/>
    <p:sldId id="1179" r:id="rId34"/>
    <p:sldId id="1089" r:id="rId35"/>
    <p:sldId id="1090" r:id="rId36"/>
    <p:sldId id="1110" r:id="rId37"/>
    <p:sldId id="1092" r:id="rId38"/>
    <p:sldId id="1133" r:id="rId39"/>
    <p:sldId id="1022" r:id="rId40"/>
    <p:sldId id="1180" r:id="rId41"/>
    <p:sldId id="850" r:id="rId42"/>
    <p:sldId id="1165" r:id="rId43"/>
    <p:sldId id="869" r:id="rId44"/>
    <p:sldId id="1181" r:id="rId45"/>
    <p:sldId id="1150" r:id="rId46"/>
    <p:sldId id="1151" r:id="rId47"/>
    <p:sldId id="1152" r:id="rId48"/>
    <p:sldId id="1153" r:id="rId49"/>
    <p:sldId id="1196" r:id="rId50"/>
    <p:sldId id="1096" r:id="rId51"/>
    <p:sldId id="1026" r:id="rId52"/>
    <p:sldId id="1097" r:id="rId53"/>
    <p:sldId id="1020" r:id="rId54"/>
    <p:sldId id="1027" r:id="rId55"/>
    <p:sldId id="1030" r:id="rId56"/>
    <p:sldId id="1183" r:id="rId57"/>
    <p:sldId id="1111" r:id="rId58"/>
    <p:sldId id="1048" r:id="rId59"/>
    <p:sldId id="1184" r:id="rId60"/>
    <p:sldId id="1130" r:id="rId61"/>
    <p:sldId id="1185" r:id="rId62"/>
    <p:sldId id="1167" r:id="rId63"/>
    <p:sldId id="1173" r:id="rId64"/>
    <p:sldId id="1042" r:id="rId65"/>
    <p:sldId id="1128" r:id="rId66"/>
    <p:sldId id="1098" r:id="rId67"/>
    <p:sldId id="1049" r:id="rId68"/>
    <p:sldId id="1050" r:id="rId69"/>
    <p:sldId id="1117" r:id="rId70"/>
    <p:sldId id="1116" r:id="rId71"/>
    <p:sldId id="907" r:id="rId72"/>
    <p:sldId id="909" r:id="rId73"/>
    <p:sldId id="1186" r:id="rId74"/>
    <p:sldId id="1126" r:id="rId75"/>
    <p:sldId id="841" r:id="rId76"/>
    <p:sldId id="1015" r:id="rId77"/>
    <p:sldId id="1187" r:id="rId78"/>
    <p:sldId id="1044" r:id="rId79"/>
    <p:sldId id="1112" r:id="rId80"/>
    <p:sldId id="1197" r:id="rId81"/>
    <p:sldId id="1163" r:id="rId82"/>
    <p:sldId id="1144" r:id="rId83"/>
    <p:sldId id="1174" r:id="rId84"/>
    <p:sldId id="1145" r:id="rId85"/>
    <p:sldId id="1138" r:id="rId86"/>
    <p:sldId id="1189" r:id="rId87"/>
    <p:sldId id="1171" r:id="rId88"/>
    <p:sldId id="1190" r:id="rId89"/>
    <p:sldId id="1136" r:id="rId90"/>
    <p:sldId id="1146" r:id="rId91"/>
    <p:sldId id="1191" r:id="rId92"/>
    <p:sldId id="1140" r:id="rId93"/>
    <p:sldId id="1192" r:id="rId94"/>
    <p:sldId id="1123" r:id="rId95"/>
    <p:sldId id="1161" r:id="rId96"/>
    <p:sldId id="1159" r:id="rId97"/>
    <p:sldId id="1198" r:id="rId98"/>
    <p:sldId id="1160" r:id="rId99"/>
    <p:sldId id="1142" r:id="rId100"/>
    <p:sldId id="1172" r:id="rId101"/>
    <p:sldId id="899" r:id="rId102"/>
    <p:sldId id="866" r:id="rId103"/>
    <p:sldId id="990" r:id="rId104"/>
  </p:sldIdLst>
  <p:sldSz cx="9144000" cy="6858000" type="screen4x3"/>
  <p:notesSz cx="7102475" cy="93694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wn, Jill" initials="B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E462"/>
    <a:srgbClr val="009900"/>
    <a:srgbClr val="33CC33"/>
    <a:srgbClr val="FFCC66"/>
    <a:srgbClr val="FFFF99"/>
    <a:srgbClr val="CCFFCC"/>
    <a:srgbClr val="CCFF99"/>
    <a:srgbClr val="CC99FF"/>
    <a:srgbClr val="F68222"/>
    <a:srgbClr val="19C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70693" autoAdjust="0"/>
  </p:normalViewPr>
  <p:slideViewPr>
    <p:cSldViewPr>
      <p:cViewPr varScale="1">
        <p:scale>
          <a:sx n="52" d="100"/>
          <a:sy n="52" d="100"/>
        </p:scale>
        <p:origin x="1002"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54" d="100"/>
          <a:sy n="54" d="100"/>
        </p:scale>
        <p:origin x="-2838" y="-108"/>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cat>
            <c:strRef>
              <c:f>Sheet1!$A$2:$A$5</c:f>
              <c:strCache>
                <c:ptCount val="3"/>
                <c:pt idx="0">
                  <c:v>1st Qtr</c:v>
                </c:pt>
                <c:pt idx="2">
                  <c:v>3rd Qtr</c:v>
                </c:pt>
              </c:strCache>
            </c:strRef>
          </c:cat>
          <c:val>
            <c:numRef>
              <c:f>Sheet1!$B$2:$B$5</c:f>
              <c:numCache>
                <c:formatCode>General</c:formatCode>
                <c:ptCount val="4"/>
                <c:pt idx="0">
                  <c:v>8</c:v>
                </c:pt>
                <c:pt idx="2">
                  <c:v>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1276595744680851"/>
          <c:w val="0.85376344086021505"/>
          <c:h val="0.72340425531914898"/>
        </c:manualLayout>
      </c:layout>
      <c:pie3DChart>
        <c:varyColors val="1"/>
        <c:ser>
          <c:idx val="0"/>
          <c:order val="0"/>
          <c:tx>
            <c:strRef>
              <c:f>Sheet1!$B$1</c:f>
              <c:strCache>
                <c:ptCount val="1"/>
                <c:pt idx="0">
                  <c:v>Sales</c:v>
                </c:pt>
              </c:strCache>
            </c:strRef>
          </c:tx>
          <c:explosion val="21"/>
          <c:cat>
            <c:strRef>
              <c:f>Sheet1!$A$2:$A$5</c:f>
              <c:strCache>
                <c:ptCount val="3"/>
                <c:pt idx="0">
                  <c:v>1st Qtr</c:v>
                </c:pt>
                <c:pt idx="2">
                  <c:v>3rd Qtr</c:v>
                </c:pt>
              </c:strCache>
            </c:strRef>
          </c:cat>
          <c:val>
            <c:numRef>
              <c:f>Sheet1!$B$2:$B$5</c:f>
              <c:numCache>
                <c:formatCode>General</c:formatCode>
                <c:ptCount val="4"/>
                <c:pt idx="0">
                  <c:v>0.5</c:v>
                </c:pt>
                <c:pt idx="2">
                  <c:v>0.5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cat>
            <c:strRef>
              <c:f>Sheet1!$A$2:$A$5</c:f>
              <c:strCache>
                <c:ptCount val="3"/>
                <c:pt idx="0">
                  <c:v>1st Qtr</c:v>
                </c:pt>
                <c:pt idx="2">
                  <c:v>3rd Qtr</c:v>
                </c:pt>
              </c:strCache>
            </c:strRef>
          </c:cat>
          <c:val>
            <c:numRef>
              <c:f>Sheet1!$B$2:$B$5</c:f>
              <c:numCache>
                <c:formatCode>General</c:formatCode>
                <c:ptCount val="4"/>
                <c:pt idx="0">
                  <c:v>0.2</c:v>
                </c:pt>
                <c:pt idx="2">
                  <c:v>0.8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81676-07CE-4A62-8129-77549EF7B9E6}" type="doc">
      <dgm:prSet loTypeId="urn:microsoft.com/office/officeart/2005/8/layout/gear1" loCatId="relationship" qsTypeId="urn:microsoft.com/office/officeart/2005/8/quickstyle/simple3" qsCatId="simple" csTypeId="urn:microsoft.com/office/officeart/2005/8/colors/colorful4" csCatId="colorful" phldr="1"/>
      <dgm:spPr/>
    </dgm:pt>
    <dgm:pt modelId="{3A935510-F1E8-4F5A-8E62-58588C88AF12}">
      <dgm:prSet phldrT="[Text]"/>
      <dgm:spPr/>
      <dgm:t>
        <a:bodyPr/>
        <a:lstStyle/>
        <a:p>
          <a:r>
            <a:rPr lang="en-US" dirty="0" smtClean="0"/>
            <a:t>   </a:t>
          </a:r>
          <a:endParaRPr lang="en-US" dirty="0"/>
        </a:p>
      </dgm:t>
    </dgm:pt>
    <dgm:pt modelId="{B317AFCB-214F-43C6-B175-EE0E36A26A19}" type="parTrans" cxnId="{F098C1E7-958A-4A36-BBCE-E98988F8D4A9}">
      <dgm:prSet/>
      <dgm:spPr/>
      <dgm:t>
        <a:bodyPr/>
        <a:lstStyle/>
        <a:p>
          <a:endParaRPr lang="en-US"/>
        </a:p>
      </dgm:t>
    </dgm:pt>
    <dgm:pt modelId="{BE210C41-A46D-4071-95E5-FD4A32F8A1E3}" type="sibTrans" cxnId="{F098C1E7-958A-4A36-BBCE-E98988F8D4A9}">
      <dgm:prSet/>
      <dgm:spPr/>
      <dgm:t>
        <a:bodyPr/>
        <a:lstStyle/>
        <a:p>
          <a:endParaRPr lang="en-US"/>
        </a:p>
      </dgm:t>
    </dgm:pt>
    <dgm:pt modelId="{E0DD8ECD-8DEA-4E35-B4EC-CB20E4FC7AE3}">
      <dgm:prSet phldrT="[Text]"/>
      <dgm:spPr/>
      <dgm:t>
        <a:bodyPr/>
        <a:lstStyle/>
        <a:p>
          <a:r>
            <a:rPr lang="en-US" dirty="0" smtClean="0"/>
            <a:t>   </a:t>
          </a:r>
          <a:endParaRPr lang="en-US" dirty="0"/>
        </a:p>
      </dgm:t>
    </dgm:pt>
    <dgm:pt modelId="{7968309B-7C7A-4C34-BA3A-5C8605763ED8}" type="parTrans" cxnId="{B5E9F87F-54CF-4638-B14A-DD6ECE65B8F3}">
      <dgm:prSet/>
      <dgm:spPr/>
      <dgm:t>
        <a:bodyPr/>
        <a:lstStyle/>
        <a:p>
          <a:endParaRPr lang="en-US"/>
        </a:p>
      </dgm:t>
    </dgm:pt>
    <dgm:pt modelId="{BF494851-5534-4C9F-A0B6-79B2C7411FB4}" type="sibTrans" cxnId="{B5E9F87F-54CF-4638-B14A-DD6ECE65B8F3}">
      <dgm:prSet/>
      <dgm:spPr/>
      <dgm:t>
        <a:bodyPr/>
        <a:lstStyle/>
        <a:p>
          <a:endParaRPr lang="en-US"/>
        </a:p>
      </dgm:t>
    </dgm:pt>
    <dgm:pt modelId="{045AE705-A961-4E0C-A149-B9D3B66FB21E}">
      <dgm:prSet phldrT="[Text]"/>
      <dgm:spPr/>
      <dgm:t>
        <a:bodyPr/>
        <a:lstStyle/>
        <a:p>
          <a:r>
            <a:rPr lang="en-US" dirty="0" smtClean="0"/>
            <a:t>   </a:t>
          </a:r>
        </a:p>
        <a:p>
          <a:endParaRPr lang="en-US" dirty="0"/>
        </a:p>
      </dgm:t>
    </dgm:pt>
    <dgm:pt modelId="{237B8B7D-DF10-47F7-BF01-FC98E78CA9D5}" type="parTrans" cxnId="{123F4CE6-8FB7-4288-ADC3-84738D90DC2D}">
      <dgm:prSet/>
      <dgm:spPr/>
      <dgm:t>
        <a:bodyPr/>
        <a:lstStyle/>
        <a:p>
          <a:endParaRPr lang="en-US"/>
        </a:p>
      </dgm:t>
    </dgm:pt>
    <dgm:pt modelId="{96FB9504-F469-49B5-963E-96A0F638E521}" type="sibTrans" cxnId="{123F4CE6-8FB7-4288-ADC3-84738D90DC2D}">
      <dgm:prSet/>
      <dgm:spPr/>
      <dgm:t>
        <a:bodyPr/>
        <a:lstStyle/>
        <a:p>
          <a:endParaRPr lang="en-US"/>
        </a:p>
      </dgm:t>
    </dgm:pt>
    <dgm:pt modelId="{558EEC6D-6160-4DD5-9E25-C46732F66DBA}" type="pres">
      <dgm:prSet presAssocID="{DB581676-07CE-4A62-8129-77549EF7B9E6}" presName="composite" presStyleCnt="0">
        <dgm:presLayoutVars>
          <dgm:chMax val="3"/>
          <dgm:animLvl val="lvl"/>
          <dgm:resizeHandles val="exact"/>
        </dgm:presLayoutVars>
      </dgm:prSet>
      <dgm:spPr/>
    </dgm:pt>
    <dgm:pt modelId="{5193786C-2268-4FE1-BEF4-3B71E3DB117C}" type="pres">
      <dgm:prSet presAssocID="{3A935510-F1E8-4F5A-8E62-58588C88AF12}" presName="gear1" presStyleLbl="node1" presStyleIdx="0" presStyleCnt="3" custLinFactNeighborX="2273" custLinFactNeighborY="178">
        <dgm:presLayoutVars>
          <dgm:chMax val="1"/>
          <dgm:bulletEnabled val="1"/>
        </dgm:presLayoutVars>
      </dgm:prSet>
      <dgm:spPr/>
      <dgm:t>
        <a:bodyPr/>
        <a:lstStyle/>
        <a:p>
          <a:endParaRPr lang="en-US"/>
        </a:p>
      </dgm:t>
    </dgm:pt>
    <dgm:pt modelId="{4B05C1E9-6CE4-4D49-89F7-74EA3CBF27C2}" type="pres">
      <dgm:prSet presAssocID="{3A935510-F1E8-4F5A-8E62-58588C88AF12}" presName="gear1srcNode" presStyleLbl="node1" presStyleIdx="0" presStyleCnt="3"/>
      <dgm:spPr/>
      <dgm:t>
        <a:bodyPr/>
        <a:lstStyle/>
        <a:p>
          <a:endParaRPr lang="en-US"/>
        </a:p>
      </dgm:t>
    </dgm:pt>
    <dgm:pt modelId="{F6612158-5D4F-4161-A899-2E689C45E4FD}" type="pres">
      <dgm:prSet presAssocID="{3A935510-F1E8-4F5A-8E62-58588C88AF12}" presName="gear1dstNode" presStyleLbl="node1" presStyleIdx="0" presStyleCnt="3"/>
      <dgm:spPr/>
      <dgm:t>
        <a:bodyPr/>
        <a:lstStyle/>
        <a:p>
          <a:endParaRPr lang="en-US"/>
        </a:p>
      </dgm:t>
    </dgm:pt>
    <dgm:pt modelId="{BEF4C5C0-C7C5-4B98-977C-CD94E37653D5}" type="pres">
      <dgm:prSet presAssocID="{E0DD8ECD-8DEA-4E35-B4EC-CB20E4FC7AE3}" presName="gear2" presStyleLbl="node1" presStyleIdx="1" presStyleCnt="3">
        <dgm:presLayoutVars>
          <dgm:chMax val="1"/>
          <dgm:bulletEnabled val="1"/>
        </dgm:presLayoutVars>
      </dgm:prSet>
      <dgm:spPr/>
      <dgm:t>
        <a:bodyPr/>
        <a:lstStyle/>
        <a:p>
          <a:endParaRPr lang="en-US"/>
        </a:p>
      </dgm:t>
    </dgm:pt>
    <dgm:pt modelId="{0906F29A-7D78-480A-9358-090980AC2636}" type="pres">
      <dgm:prSet presAssocID="{E0DD8ECD-8DEA-4E35-B4EC-CB20E4FC7AE3}" presName="gear2srcNode" presStyleLbl="node1" presStyleIdx="1" presStyleCnt="3"/>
      <dgm:spPr/>
      <dgm:t>
        <a:bodyPr/>
        <a:lstStyle/>
        <a:p>
          <a:endParaRPr lang="en-US"/>
        </a:p>
      </dgm:t>
    </dgm:pt>
    <dgm:pt modelId="{D91CAFF6-AF9B-4EEE-BE86-20997441E886}" type="pres">
      <dgm:prSet presAssocID="{E0DD8ECD-8DEA-4E35-B4EC-CB20E4FC7AE3}" presName="gear2dstNode" presStyleLbl="node1" presStyleIdx="1" presStyleCnt="3"/>
      <dgm:spPr/>
      <dgm:t>
        <a:bodyPr/>
        <a:lstStyle/>
        <a:p>
          <a:endParaRPr lang="en-US"/>
        </a:p>
      </dgm:t>
    </dgm:pt>
    <dgm:pt modelId="{E0197BE7-A7D8-490D-9DA1-0C0BCC4B013D}" type="pres">
      <dgm:prSet presAssocID="{045AE705-A961-4E0C-A149-B9D3B66FB21E}" presName="gear3" presStyleLbl="node1" presStyleIdx="2" presStyleCnt="3"/>
      <dgm:spPr/>
      <dgm:t>
        <a:bodyPr/>
        <a:lstStyle/>
        <a:p>
          <a:endParaRPr lang="en-US"/>
        </a:p>
      </dgm:t>
    </dgm:pt>
    <dgm:pt modelId="{6169C932-AAF7-4913-891B-D6BD1BC1C139}" type="pres">
      <dgm:prSet presAssocID="{045AE705-A961-4E0C-A149-B9D3B66FB21E}" presName="gear3tx" presStyleLbl="node1" presStyleIdx="2" presStyleCnt="3">
        <dgm:presLayoutVars>
          <dgm:chMax val="1"/>
          <dgm:bulletEnabled val="1"/>
        </dgm:presLayoutVars>
      </dgm:prSet>
      <dgm:spPr/>
      <dgm:t>
        <a:bodyPr/>
        <a:lstStyle/>
        <a:p>
          <a:endParaRPr lang="en-US"/>
        </a:p>
      </dgm:t>
    </dgm:pt>
    <dgm:pt modelId="{76211C0E-DF16-4837-813F-D01C3CF88219}" type="pres">
      <dgm:prSet presAssocID="{045AE705-A961-4E0C-A149-B9D3B66FB21E}" presName="gear3srcNode" presStyleLbl="node1" presStyleIdx="2" presStyleCnt="3"/>
      <dgm:spPr/>
      <dgm:t>
        <a:bodyPr/>
        <a:lstStyle/>
        <a:p>
          <a:endParaRPr lang="en-US"/>
        </a:p>
      </dgm:t>
    </dgm:pt>
    <dgm:pt modelId="{17A4A526-76ED-465F-8063-E27375A09573}" type="pres">
      <dgm:prSet presAssocID="{045AE705-A961-4E0C-A149-B9D3B66FB21E}" presName="gear3dstNode" presStyleLbl="node1" presStyleIdx="2" presStyleCnt="3"/>
      <dgm:spPr/>
      <dgm:t>
        <a:bodyPr/>
        <a:lstStyle/>
        <a:p>
          <a:endParaRPr lang="en-US"/>
        </a:p>
      </dgm:t>
    </dgm:pt>
    <dgm:pt modelId="{F73E044B-15FF-4F1B-BCD4-FBBA011617BB}" type="pres">
      <dgm:prSet presAssocID="{BE210C41-A46D-4071-95E5-FD4A32F8A1E3}" presName="connector1" presStyleLbl="sibTrans2D1" presStyleIdx="0" presStyleCnt="3"/>
      <dgm:spPr/>
      <dgm:t>
        <a:bodyPr/>
        <a:lstStyle/>
        <a:p>
          <a:endParaRPr lang="en-US"/>
        </a:p>
      </dgm:t>
    </dgm:pt>
    <dgm:pt modelId="{FB62DF08-7F38-4153-A252-E366FC29D7FA}" type="pres">
      <dgm:prSet presAssocID="{BF494851-5534-4C9F-A0B6-79B2C7411FB4}" presName="connector2" presStyleLbl="sibTrans2D1" presStyleIdx="1" presStyleCnt="3"/>
      <dgm:spPr/>
      <dgm:t>
        <a:bodyPr/>
        <a:lstStyle/>
        <a:p>
          <a:endParaRPr lang="en-US"/>
        </a:p>
      </dgm:t>
    </dgm:pt>
    <dgm:pt modelId="{CB5F9A75-0D9F-4C98-A16A-B55D87E22CA7}" type="pres">
      <dgm:prSet presAssocID="{96FB9504-F469-49B5-963E-96A0F638E521}" presName="connector3" presStyleLbl="sibTrans2D1" presStyleIdx="2" presStyleCnt="3"/>
      <dgm:spPr/>
      <dgm:t>
        <a:bodyPr/>
        <a:lstStyle/>
        <a:p>
          <a:endParaRPr lang="en-US"/>
        </a:p>
      </dgm:t>
    </dgm:pt>
  </dgm:ptLst>
  <dgm:cxnLst>
    <dgm:cxn modelId="{4B013A75-44AA-4C87-88F7-3D0176196D3D}" type="presOf" srcId="{E0DD8ECD-8DEA-4E35-B4EC-CB20E4FC7AE3}" destId="{D91CAFF6-AF9B-4EEE-BE86-20997441E886}" srcOrd="2" destOrd="0" presId="urn:microsoft.com/office/officeart/2005/8/layout/gear1"/>
    <dgm:cxn modelId="{16CDF399-C0BC-4301-91C4-399C8FBE9889}" type="presOf" srcId="{3A935510-F1E8-4F5A-8E62-58588C88AF12}" destId="{4B05C1E9-6CE4-4D49-89F7-74EA3CBF27C2}" srcOrd="1" destOrd="0" presId="urn:microsoft.com/office/officeart/2005/8/layout/gear1"/>
    <dgm:cxn modelId="{50740A4E-532D-4488-AD37-AB308C1BBA17}" type="presOf" srcId="{96FB9504-F469-49B5-963E-96A0F638E521}" destId="{CB5F9A75-0D9F-4C98-A16A-B55D87E22CA7}" srcOrd="0" destOrd="0" presId="urn:microsoft.com/office/officeart/2005/8/layout/gear1"/>
    <dgm:cxn modelId="{123F4CE6-8FB7-4288-ADC3-84738D90DC2D}" srcId="{DB581676-07CE-4A62-8129-77549EF7B9E6}" destId="{045AE705-A961-4E0C-A149-B9D3B66FB21E}" srcOrd="2" destOrd="0" parTransId="{237B8B7D-DF10-47F7-BF01-FC98E78CA9D5}" sibTransId="{96FB9504-F469-49B5-963E-96A0F638E521}"/>
    <dgm:cxn modelId="{AE555348-D6FB-4DBB-9802-5BAF865EADFD}" type="presOf" srcId="{045AE705-A961-4E0C-A149-B9D3B66FB21E}" destId="{17A4A526-76ED-465F-8063-E27375A09573}" srcOrd="3" destOrd="0" presId="urn:microsoft.com/office/officeart/2005/8/layout/gear1"/>
    <dgm:cxn modelId="{B5E9F87F-54CF-4638-B14A-DD6ECE65B8F3}" srcId="{DB581676-07CE-4A62-8129-77549EF7B9E6}" destId="{E0DD8ECD-8DEA-4E35-B4EC-CB20E4FC7AE3}" srcOrd="1" destOrd="0" parTransId="{7968309B-7C7A-4C34-BA3A-5C8605763ED8}" sibTransId="{BF494851-5534-4C9F-A0B6-79B2C7411FB4}"/>
    <dgm:cxn modelId="{3669E2B7-75DC-4825-AC64-B3463A30B66F}" type="presOf" srcId="{DB581676-07CE-4A62-8129-77549EF7B9E6}" destId="{558EEC6D-6160-4DD5-9E25-C46732F66DBA}" srcOrd="0" destOrd="0" presId="urn:microsoft.com/office/officeart/2005/8/layout/gear1"/>
    <dgm:cxn modelId="{64CC9B92-5755-40CB-82F5-5E797A883F57}" type="presOf" srcId="{045AE705-A961-4E0C-A149-B9D3B66FB21E}" destId="{6169C932-AAF7-4913-891B-D6BD1BC1C139}" srcOrd="1" destOrd="0" presId="urn:microsoft.com/office/officeart/2005/8/layout/gear1"/>
    <dgm:cxn modelId="{2C8A04B4-6831-4AAE-87EC-50D2167EA31C}" type="presOf" srcId="{BE210C41-A46D-4071-95E5-FD4A32F8A1E3}" destId="{F73E044B-15FF-4F1B-BCD4-FBBA011617BB}" srcOrd="0" destOrd="0" presId="urn:microsoft.com/office/officeart/2005/8/layout/gear1"/>
    <dgm:cxn modelId="{75872EDB-0694-47D7-99D3-A3D23B9040B9}" type="presOf" srcId="{BF494851-5534-4C9F-A0B6-79B2C7411FB4}" destId="{FB62DF08-7F38-4153-A252-E366FC29D7FA}" srcOrd="0" destOrd="0" presId="urn:microsoft.com/office/officeart/2005/8/layout/gear1"/>
    <dgm:cxn modelId="{D869CC9D-E23E-434A-91D1-493CE76AC32B}" type="presOf" srcId="{3A935510-F1E8-4F5A-8E62-58588C88AF12}" destId="{5193786C-2268-4FE1-BEF4-3B71E3DB117C}" srcOrd="0" destOrd="0" presId="urn:microsoft.com/office/officeart/2005/8/layout/gear1"/>
    <dgm:cxn modelId="{FB728E96-6C58-4AA3-9AC8-BE9CAEDCE5EC}" type="presOf" srcId="{E0DD8ECD-8DEA-4E35-B4EC-CB20E4FC7AE3}" destId="{BEF4C5C0-C7C5-4B98-977C-CD94E37653D5}" srcOrd="0" destOrd="0" presId="urn:microsoft.com/office/officeart/2005/8/layout/gear1"/>
    <dgm:cxn modelId="{5E958FDD-7AAB-4DC5-BFE3-F74BFA78E338}" type="presOf" srcId="{E0DD8ECD-8DEA-4E35-B4EC-CB20E4FC7AE3}" destId="{0906F29A-7D78-480A-9358-090980AC2636}" srcOrd="1" destOrd="0" presId="urn:microsoft.com/office/officeart/2005/8/layout/gear1"/>
    <dgm:cxn modelId="{5FF0CF4F-BFD0-4247-A7AB-E20C90E2B3C2}" type="presOf" srcId="{3A935510-F1E8-4F5A-8E62-58588C88AF12}" destId="{F6612158-5D4F-4161-A899-2E689C45E4FD}" srcOrd="2" destOrd="0" presId="urn:microsoft.com/office/officeart/2005/8/layout/gear1"/>
    <dgm:cxn modelId="{F098C1E7-958A-4A36-BBCE-E98988F8D4A9}" srcId="{DB581676-07CE-4A62-8129-77549EF7B9E6}" destId="{3A935510-F1E8-4F5A-8E62-58588C88AF12}" srcOrd="0" destOrd="0" parTransId="{B317AFCB-214F-43C6-B175-EE0E36A26A19}" sibTransId="{BE210C41-A46D-4071-95E5-FD4A32F8A1E3}"/>
    <dgm:cxn modelId="{2DEB5E22-A3E8-4AE6-9EF5-16665ABA6F0F}" type="presOf" srcId="{045AE705-A961-4E0C-A149-B9D3B66FB21E}" destId="{76211C0E-DF16-4837-813F-D01C3CF88219}" srcOrd="2" destOrd="0" presId="urn:microsoft.com/office/officeart/2005/8/layout/gear1"/>
    <dgm:cxn modelId="{969E13D9-0D65-4D35-8C72-2B45B7032EE6}" type="presOf" srcId="{045AE705-A961-4E0C-A149-B9D3B66FB21E}" destId="{E0197BE7-A7D8-490D-9DA1-0C0BCC4B013D}" srcOrd="0" destOrd="0" presId="urn:microsoft.com/office/officeart/2005/8/layout/gear1"/>
    <dgm:cxn modelId="{C67DBEEA-FB61-417A-83B8-D6920316B397}" type="presParOf" srcId="{558EEC6D-6160-4DD5-9E25-C46732F66DBA}" destId="{5193786C-2268-4FE1-BEF4-3B71E3DB117C}" srcOrd="0" destOrd="0" presId="urn:microsoft.com/office/officeart/2005/8/layout/gear1"/>
    <dgm:cxn modelId="{52D3DEEA-1F5B-4DCC-9FF9-5C1DA0EC3A21}" type="presParOf" srcId="{558EEC6D-6160-4DD5-9E25-C46732F66DBA}" destId="{4B05C1E9-6CE4-4D49-89F7-74EA3CBF27C2}" srcOrd="1" destOrd="0" presId="urn:microsoft.com/office/officeart/2005/8/layout/gear1"/>
    <dgm:cxn modelId="{2FBB2E16-582D-4FC2-979D-F425A35A6B8B}" type="presParOf" srcId="{558EEC6D-6160-4DD5-9E25-C46732F66DBA}" destId="{F6612158-5D4F-4161-A899-2E689C45E4FD}" srcOrd="2" destOrd="0" presId="urn:microsoft.com/office/officeart/2005/8/layout/gear1"/>
    <dgm:cxn modelId="{D47FD3F9-33E2-4E32-B363-A5FB66706A63}" type="presParOf" srcId="{558EEC6D-6160-4DD5-9E25-C46732F66DBA}" destId="{BEF4C5C0-C7C5-4B98-977C-CD94E37653D5}" srcOrd="3" destOrd="0" presId="urn:microsoft.com/office/officeart/2005/8/layout/gear1"/>
    <dgm:cxn modelId="{FC5CB902-A6F4-402D-A6FA-82885D89F837}" type="presParOf" srcId="{558EEC6D-6160-4DD5-9E25-C46732F66DBA}" destId="{0906F29A-7D78-480A-9358-090980AC2636}" srcOrd="4" destOrd="0" presId="urn:microsoft.com/office/officeart/2005/8/layout/gear1"/>
    <dgm:cxn modelId="{6B3BED44-CA07-435C-8A97-19118B551CFB}" type="presParOf" srcId="{558EEC6D-6160-4DD5-9E25-C46732F66DBA}" destId="{D91CAFF6-AF9B-4EEE-BE86-20997441E886}" srcOrd="5" destOrd="0" presId="urn:microsoft.com/office/officeart/2005/8/layout/gear1"/>
    <dgm:cxn modelId="{F92E971F-971B-40AE-948D-D65825C436CD}" type="presParOf" srcId="{558EEC6D-6160-4DD5-9E25-C46732F66DBA}" destId="{E0197BE7-A7D8-490D-9DA1-0C0BCC4B013D}" srcOrd="6" destOrd="0" presId="urn:microsoft.com/office/officeart/2005/8/layout/gear1"/>
    <dgm:cxn modelId="{EEE47124-B380-4A9D-ABFD-148A49303612}" type="presParOf" srcId="{558EEC6D-6160-4DD5-9E25-C46732F66DBA}" destId="{6169C932-AAF7-4913-891B-D6BD1BC1C139}" srcOrd="7" destOrd="0" presId="urn:microsoft.com/office/officeart/2005/8/layout/gear1"/>
    <dgm:cxn modelId="{D9E5492E-3A44-4AF1-8A94-60E60340C43A}" type="presParOf" srcId="{558EEC6D-6160-4DD5-9E25-C46732F66DBA}" destId="{76211C0E-DF16-4837-813F-D01C3CF88219}" srcOrd="8" destOrd="0" presId="urn:microsoft.com/office/officeart/2005/8/layout/gear1"/>
    <dgm:cxn modelId="{06C1E9E0-0137-4655-84DA-A9FBE4F2CB1B}" type="presParOf" srcId="{558EEC6D-6160-4DD5-9E25-C46732F66DBA}" destId="{17A4A526-76ED-465F-8063-E27375A09573}" srcOrd="9" destOrd="0" presId="urn:microsoft.com/office/officeart/2005/8/layout/gear1"/>
    <dgm:cxn modelId="{3976BEB4-1AA4-404B-B39D-DC7F37ECF32F}" type="presParOf" srcId="{558EEC6D-6160-4DD5-9E25-C46732F66DBA}" destId="{F73E044B-15FF-4F1B-BCD4-FBBA011617BB}" srcOrd="10" destOrd="0" presId="urn:microsoft.com/office/officeart/2005/8/layout/gear1"/>
    <dgm:cxn modelId="{034DABBB-6BA1-4C14-B7EF-A1258BFED9A0}" type="presParOf" srcId="{558EEC6D-6160-4DD5-9E25-C46732F66DBA}" destId="{FB62DF08-7F38-4153-A252-E366FC29D7FA}" srcOrd="11" destOrd="0" presId="urn:microsoft.com/office/officeart/2005/8/layout/gear1"/>
    <dgm:cxn modelId="{AB363D07-BAB1-4655-9B27-FA96401E2DD0}" type="presParOf" srcId="{558EEC6D-6160-4DD5-9E25-C46732F66DBA}" destId="{CB5F9A75-0D9F-4C98-A16A-B55D87E22CA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D22B2D-F297-4466-8C10-FF8A8C1CCEA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234B0B8-A83C-44C0-9395-F37784C204B5}">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t>Adopt higher level, grade specific standards…</a:t>
          </a:r>
          <a:endParaRPr lang="en-US" dirty="0"/>
        </a:p>
      </dgm:t>
    </dgm:pt>
    <dgm:pt modelId="{AC1EA57A-0898-467D-8FA0-AAB9FAAB9A1D}" type="parTrans" cxnId="{88E0A80B-6E0D-42E5-949D-8F2BD8DA7513}">
      <dgm:prSet/>
      <dgm:spPr/>
      <dgm:t>
        <a:bodyPr/>
        <a:lstStyle/>
        <a:p>
          <a:endParaRPr lang="en-US"/>
        </a:p>
      </dgm:t>
    </dgm:pt>
    <dgm:pt modelId="{4A7F08B2-EEFB-4655-AFE1-5B94C119F4D6}" type="sibTrans" cxnId="{88E0A80B-6E0D-42E5-949D-8F2BD8DA7513}">
      <dgm:prSet/>
      <dgm:spPr/>
      <dgm:t>
        <a:bodyPr/>
        <a:lstStyle/>
        <a:p>
          <a:endParaRPr lang="en-US"/>
        </a:p>
      </dgm:t>
    </dgm:pt>
    <dgm:pt modelId="{585D5019-03AB-43D6-A5ED-44C5454D58B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t>that focus on reading and writing in all content areas…</a:t>
          </a:r>
          <a:endParaRPr lang="en-US" dirty="0"/>
        </a:p>
      </dgm:t>
    </dgm:pt>
    <dgm:pt modelId="{395498BF-9E16-49BB-8808-6877817BA1FB}" type="parTrans" cxnId="{66960056-E151-47A9-8A03-582C375B3D9D}">
      <dgm:prSet/>
      <dgm:spPr/>
      <dgm:t>
        <a:bodyPr/>
        <a:lstStyle/>
        <a:p>
          <a:endParaRPr lang="en-US"/>
        </a:p>
      </dgm:t>
    </dgm:pt>
    <dgm:pt modelId="{CDE1D7AA-CD68-47F0-A6AF-5BCEDAB1C26D}" type="sibTrans" cxnId="{66960056-E151-47A9-8A03-582C375B3D9D}">
      <dgm:prSet/>
      <dgm:spPr/>
      <dgm:t>
        <a:bodyPr/>
        <a:lstStyle/>
        <a:p>
          <a:endParaRPr lang="en-US"/>
        </a:p>
      </dgm:t>
    </dgm:pt>
    <dgm:pt modelId="{B701919E-1D2B-42C0-A0AA-2CF2BADA8C15}">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t>and then to identify research based strategies to use in the classroom.</a:t>
          </a:r>
          <a:endParaRPr lang="en-US" dirty="0"/>
        </a:p>
      </dgm:t>
    </dgm:pt>
    <dgm:pt modelId="{F4F7CE27-1002-4E06-9F08-F8918664F83D}" type="parTrans" cxnId="{85A98109-5689-4120-AF44-0EE8C92D244B}">
      <dgm:prSet/>
      <dgm:spPr/>
      <dgm:t>
        <a:bodyPr/>
        <a:lstStyle/>
        <a:p>
          <a:endParaRPr lang="en-US"/>
        </a:p>
      </dgm:t>
    </dgm:pt>
    <dgm:pt modelId="{E20FA3D7-62C8-4BC6-807B-346A70BEA2D8}" type="sibTrans" cxnId="{85A98109-5689-4120-AF44-0EE8C92D244B}">
      <dgm:prSet/>
      <dgm:spPr/>
      <dgm:t>
        <a:bodyPr/>
        <a:lstStyle/>
        <a:p>
          <a:endParaRPr lang="en-US"/>
        </a:p>
      </dgm:t>
    </dgm:pt>
    <dgm:pt modelId="{5C31DF1D-8765-401C-B574-E3E752FD1C0E}" type="pres">
      <dgm:prSet presAssocID="{EFD22B2D-F297-4466-8C10-FF8A8C1CCEA1}" presName="linear" presStyleCnt="0">
        <dgm:presLayoutVars>
          <dgm:dir/>
          <dgm:animLvl val="lvl"/>
          <dgm:resizeHandles val="exact"/>
        </dgm:presLayoutVars>
      </dgm:prSet>
      <dgm:spPr/>
      <dgm:t>
        <a:bodyPr/>
        <a:lstStyle/>
        <a:p>
          <a:endParaRPr lang="en-US"/>
        </a:p>
      </dgm:t>
    </dgm:pt>
    <dgm:pt modelId="{737D7DC0-DF11-44F8-B7E4-B3A55753AA2B}" type="pres">
      <dgm:prSet presAssocID="{F234B0B8-A83C-44C0-9395-F37784C204B5}" presName="parentLin" presStyleCnt="0"/>
      <dgm:spPr/>
    </dgm:pt>
    <dgm:pt modelId="{2CEC5B6B-CCBF-4E84-99E9-5C374031E9B6}" type="pres">
      <dgm:prSet presAssocID="{F234B0B8-A83C-44C0-9395-F37784C204B5}" presName="parentLeftMargin" presStyleLbl="node1" presStyleIdx="0" presStyleCnt="3"/>
      <dgm:spPr/>
      <dgm:t>
        <a:bodyPr/>
        <a:lstStyle/>
        <a:p>
          <a:endParaRPr lang="en-US"/>
        </a:p>
      </dgm:t>
    </dgm:pt>
    <dgm:pt modelId="{D4C4E0D2-4240-4F03-A0F6-CBB2EC2DB71F}" type="pres">
      <dgm:prSet presAssocID="{F234B0B8-A83C-44C0-9395-F37784C204B5}" presName="parentText" presStyleLbl="node1" presStyleIdx="0" presStyleCnt="3" custScaleX="103302" custScaleY="109562" custLinFactNeighborX="11111" custLinFactNeighborY="-8107">
        <dgm:presLayoutVars>
          <dgm:chMax val="0"/>
          <dgm:bulletEnabled val="1"/>
        </dgm:presLayoutVars>
      </dgm:prSet>
      <dgm:spPr/>
      <dgm:t>
        <a:bodyPr/>
        <a:lstStyle/>
        <a:p>
          <a:endParaRPr lang="en-US"/>
        </a:p>
      </dgm:t>
    </dgm:pt>
    <dgm:pt modelId="{6E601F1B-9D6B-4969-B698-F1C22D41C521}" type="pres">
      <dgm:prSet presAssocID="{F234B0B8-A83C-44C0-9395-F37784C204B5}" presName="negativeSpace" presStyleCnt="0"/>
      <dgm:spPr/>
    </dgm:pt>
    <dgm:pt modelId="{5807DC24-7D04-4BBD-9884-AA5AE6693420}" type="pres">
      <dgm:prSet presAssocID="{F234B0B8-A83C-44C0-9395-F37784C204B5}" presName="childText" presStyleLbl="conFgAcc1" presStyleIdx="0" presStyleCnt="3">
        <dgm:presLayoutVars>
          <dgm:bulletEnabled val="1"/>
        </dgm:presLayoutVars>
      </dgm:prSet>
      <dgm:spPr/>
    </dgm:pt>
    <dgm:pt modelId="{BA78E1D0-7CE5-404A-8F31-768B80BC8339}" type="pres">
      <dgm:prSet presAssocID="{4A7F08B2-EEFB-4655-AFE1-5B94C119F4D6}" presName="spaceBetweenRectangles" presStyleCnt="0"/>
      <dgm:spPr/>
    </dgm:pt>
    <dgm:pt modelId="{7E5A33A3-B19F-4EAE-8B8D-FEA925009D52}" type="pres">
      <dgm:prSet presAssocID="{585D5019-03AB-43D6-A5ED-44C5454D58B0}" presName="parentLin" presStyleCnt="0"/>
      <dgm:spPr/>
    </dgm:pt>
    <dgm:pt modelId="{2BC0ACE3-85BD-4713-8CE1-AE6A7FD0065F}" type="pres">
      <dgm:prSet presAssocID="{585D5019-03AB-43D6-A5ED-44C5454D58B0}" presName="parentLeftMargin" presStyleLbl="node1" presStyleIdx="0" presStyleCnt="3"/>
      <dgm:spPr/>
      <dgm:t>
        <a:bodyPr/>
        <a:lstStyle/>
        <a:p>
          <a:endParaRPr lang="en-US"/>
        </a:p>
      </dgm:t>
    </dgm:pt>
    <dgm:pt modelId="{49683349-837B-4B95-899F-551032834126}" type="pres">
      <dgm:prSet presAssocID="{585D5019-03AB-43D6-A5ED-44C5454D58B0}" presName="parentText" presStyleLbl="node1" presStyleIdx="1" presStyleCnt="3" custScaleX="102646" custLinFactNeighborX="11111" custLinFactNeighborY="7938">
        <dgm:presLayoutVars>
          <dgm:chMax val="0"/>
          <dgm:bulletEnabled val="1"/>
        </dgm:presLayoutVars>
      </dgm:prSet>
      <dgm:spPr/>
      <dgm:t>
        <a:bodyPr/>
        <a:lstStyle/>
        <a:p>
          <a:endParaRPr lang="en-US"/>
        </a:p>
      </dgm:t>
    </dgm:pt>
    <dgm:pt modelId="{6CC78446-EAD9-453C-B4E6-4A3577E7B68E}" type="pres">
      <dgm:prSet presAssocID="{585D5019-03AB-43D6-A5ED-44C5454D58B0}" presName="negativeSpace" presStyleCnt="0"/>
      <dgm:spPr/>
    </dgm:pt>
    <dgm:pt modelId="{FC112BB7-6FBA-4128-AD4C-319F3EA12AB2}" type="pres">
      <dgm:prSet presAssocID="{585D5019-03AB-43D6-A5ED-44C5454D58B0}" presName="childText" presStyleLbl="conFgAcc1" presStyleIdx="1" presStyleCnt="3">
        <dgm:presLayoutVars>
          <dgm:bulletEnabled val="1"/>
        </dgm:presLayoutVars>
      </dgm:prSet>
      <dgm:spPr/>
    </dgm:pt>
    <dgm:pt modelId="{815102FE-1B46-40B2-A63F-5389E8FFDA15}" type="pres">
      <dgm:prSet presAssocID="{CDE1D7AA-CD68-47F0-A6AF-5BCEDAB1C26D}" presName="spaceBetweenRectangles" presStyleCnt="0"/>
      <dgm:spPr/>
    </dgm:pt>
    <dgm:pt modelId="{42742916-63B6-4C27-9F83-681C85308E9D}" type="pres">
      <dgm:prSet presAssocID="{B701919E-1D2B-42C0-A0AA-2CF2BADA8C15}" presName="parentLin" presStyleCnt="0"/>
      <dgm:spPr/>
    </dgm:pt>
    <dgm:pt modelId="{EA245611-E65D-4C65-95D2-9A0510C2343E}" type="pres">
      <dgm:prSet presAssocID="{B701919E-1D2B-42C0-A0AA-2CF2BADA8C15}" presName="parentLeftMargin" presStyleLbl="node1" presStyleIdx="1" presStyleCnt="3"/>
      <dgm:spPr/>
      <dgm:t>
        <a:bodyPr/>
        <a:lstStyle/>
        <a:p>
          <a:endParaRPr lang="en-US"/>
        </a:p>
      </dgm:t>
    </dgm:pt>
    <dgm:pt modelId="{B18A40F5-79EA-418A-A553-7E8A821E1158}" type="pres">
      <dgm:prSet presAssocID="{B701919E-1D2B-42C0-A0AA-2CF2BADA8C15}" presName="parentText" presStyleLbl="node1" presStyleIdx="2" presStyleCnt="3" custScaleX="102646" custLinFactNeighborX="11111" custLinFactNeighborY="3560">
        <dgm:presLayoutVars>
          <dgm:chMax val="0"/>
          <dgm:bulletEnabled val="1"/>
        </dgm:presLayoutVars>
      </dgm:prSet>
      <dgm:spPr/>
      <dgm:t>
        <a:bodyPr/>
        <a:lstStyle/>
        <a:p>
          <a:endParaRPr lang="en-US"/>
        </a:p>
      </dgm:t>
    </dgm:pt>
    <dgm:pt modelId="{787C654C-4BD6-4E37-A11C-795B1C47254D}" type="pres">
      <dgm:prSet presAssocID="{B701919E-1D2B-42C0-A0AA-2CF2BADA8C15}" presName="negativeSpace" presStyleCnt="0"/>
      <dgm:spPr/>
    </dgm:pt>
    <dgm:pt modelId="{7E639059-BFDB-4297-9165-E9D05DD34FF3}" type="pres">
      <dgm:prSet presAssocID="{B701919E-1D2B-42C0-A0AA-2CF2BADA8C15}" presName="childText" presStyleLbl="conFgAcc1" presStyleIdx="2" presStyleCnt="3">
        <dgm:presLayoutVars>
          <dgm:bulletEnabled val="1"/>
        </dgm:presLayoutVars>
      </dgm:prSet>
      <dgm:spPr/>
    </dgm:pt>
  </dgm:ptLst>
  <dgm:cxnLst>
    <dgm:cxn modelId="{268CC1B1-519F-4F25-B4F3-B075EC23BE44}" type="presOf" srcId="{B701919E-1D2B-42C0-A0AA-2CF2BADA8C15}" destId="{B18A40F5-79EA-418A-A553-7E8A821E1158}" srcOrd="1" destOrd="0" presId="urn:microsoft.com/office/officeart/2005/8/layout/list1"/>
    <dgm:cxn modelId="{79B8A07E-98A8-4861-BD7C-448A978F76E4}" type="presOf" srcId="{EFD22B2D-F297-4466-8C10-FF8A8C1CCEA1}" destId="{5C31DF1D-8765-401C-B574-E3E752FD1C0E}" srcOrd="0" destOrd="0" presId="urn:microsoft.com/office/officeart/2005/8/layout/list1"/>
    <dgm:cxn modelId="{CB7413D7-82EF-4E62-94C8-387686FF6C3C}" type="presOf" srcId="{F234B0B8-A83C-44C0-9395-F37784C204B5}" destId="{D4C4E0D2-4240-4F03-A0F6-CBB2EC2DB71F}" srcOrd="1" destOrd="0" presId="urn:microsoft.com/office/officeart/2005/8/layout/list1"/>
    <dgm:cxn modelId="{85A98109-5689-4120-AF44-0EE8C92D244B}" srcId="{EFD22B2D-F297-4466-8C10-FF8A8C1CCEA1}" destId="{B701919E-1D2B-42C0-A0AA-2CF2BADA8C15}" srcOrd="2" destOrd="0" parTransId="{F4F7CE27-1002-4E06-9F08-F8918664F83D}" sibTransId="{E20FA3D7-62C8-4BC6-807B-346A70BEA2D8}"/>
    <dgm:cxn modelId="{A4B3DB8D-5AB8-437A-B3B5-02D8BBFEEDBF}" type="presOf" srcId="{F234B0B8-A83C-44C0-9395-F37784C204B5}" destId="{2CEC5B6B-CCBF-4E84-99E9-5C374031E9B6}" srcOrd="0" destOrd="0" presId="urn:microsoft.com/office/officeart/2005/8/layout/list1"/>
    <dgm:cxn modelId="{2C91B23B-B9CD-45A5-9C14-B1190BA935E0}" type="presOf" srcId="{B701919E-1D2B-42C0-A0AA-2CF2BADA8C15}" destId="{EA245611-E65D-4C65-95D2-9A0510C2343E}" srcOrd="0" destOrd="0" presId="urn:microsoft.com/office/officeart/2005/8/layout/list1"/>
    <dgm:cxn modelId="{3AAEE3C7-BF5F-4DDD-83B9-CB4F363462BD}" type="presOf" srcId="{585D5019-03AB-43D6-A5ED-44C5454D58B0}" destId="{2BC0ACE3-85BD-4713-8CE1-AE6A7FD0065F}" srcOrd="0" destOrd="0" presId="urn:microsoft.com/office/officeart/2005/8/layout/list1"/>
    <dgm:cxn modelId="{87944CF9-4BCE-45ED-949E-4F04C6E05534}" type="presOf" srcId="{585D5019-03AB-43D6-A5ED-44C5454D58B0}" destId="{49683349-837B-4B95-899F-551032834126}" srcOrd="1" destOrd="0" presId="urn:microsoft.com/office/officeart/2005/8/layout/list1"/>
    <dgm:cxn modelId="{88E0A80B-6E0D-42E5-949D-8F2BD8DA7513}" srcId="{EFD22B2D-F297-4466-8C10-FF8A8C1CCEA1}" destId="{F234B0B8-A83C-44C0-9395-F37784C204B5}" srcOrd="0" destOrd="0" parTransId="{AC1EA57A-0898-467D-8FA0-AAB9FAAB9A1D}" sibTransId="{4A7F08B2-EEFB-4655-AFE1-5B94C119F4D6}"/>
    <dgm:cxn modelId="{66960056-E151-47A9-8A03-582C375B3D9D}" srcId="{EFD22B2D-F297-4466-8C10-FF8A8C1CCEA1}" destId="{585D5019-03AB-43D6-A5ED-44C5454D58B0}" srcOrd="1" destOrd="0" parTransId="{395498BF-9E16-49BB-8808-6877817BA1FB}" sibTransId="{CDE1D7AA-CD68-47F0-A6AF-5BCEDAB1C26D}"/>
    <dgm:cxn modelId="{A30EDABC-A0C2-4019-A0A1-021915422EC2}" type="presParOf" srcId="{5C31DF1D-8765-401C-B574-E3E752FD1C0E}" destId="{737D7DC0-DF11-44F8-B7E4-B3A55753AA2B}" srcOrd="0" destOrd="0" presId="urn:microsoft.com/office/officeart/2005/8/layout/list1"/>
    <dgm:cxn modelId="{A453E657-8626-4B26-A748-7A401A7673B1}" type="presParOf" srcId="{737D7DC0-DF11-44F8-B7E4-B3A55753AA2B}" destId="{2CEC5B6B-CCBF-4E84-99E9-5C374031E9B6}" srcOrd="0" destOrd="0" presId="urn:microsoft.com/office/officeart/2005/8/layout/list1"/>
    <dgm:cxn modelId="{9F72A5E3-5E7F-4888-94C1-1056FA379588}" type="presParOf" srcId="{737D7DC0-DF11-44F8-B7E4-B3A55753AA2B}" destId="{D4C4E0D2-4240-4F03-A0F6-CBB2EC2DB71F}" srcOrd="1" destOrd="0" presId="urn:microsoft.com/office/officeart/2005/8/layout/list1"/>
    <dgm:cxn modelId="{DB4F971B-C7F8-4F7B-B8C1-55C754F9B3DD}" type="presParOf" srcId="{5C31DF1D-8765-401C-B574-E3E752FD1C0E}" destId="{6E601F1B-9D6B-4969-B698-F1C22D41C521}" srcOrd="1" destOrd="0" presId="urn:microsoft.com/office/officeart/2005/8/layout/list1"/>
    <dgm:cxn modelId="{39F7EC7B-F9B9-4A86-887F-CC08290633EB}" type="presParOf" srcId="{5C31DF1D-8765-401C-B574-E3E752FD1C0E}" destId="{5807DC24-7D04-4BBD-9884-AA5AE6693420}" srcOrd="2" destOrd="0" presId="urn:microsoft.com/office/officeart/2005/8/layout/list1"/>
    <dgm:cxn modelId="{EA399B8E-D2F9-49C6-9F46-668DEF9255F1}" type="presParOf" srcId="{5C31DF1D-8765-401C-B574-E3E752FD1C0E}" destId="{BA78E1D0-7CE5-404A-8F31-768B80BC8339}" srcOrd="3" destOrd="0" presId="urn:microsoft.com/office/officeart/2005/8/layout/list1"/>
    <dgm:cxn modelId="{2DBCEF51-6AEA-4EB4-85D0-191E32839630}" type="presParOf" srcId="{5C31DF1D-8765-401C-B574-E3E752FD1C0E}" destId="{7E5A33A3-B19F-4EAE-8B8D-FEA925009D52}" srcOrd="4" destOrd="0" presId="urn:microsoft.com/office/officeart/2005/8/layout/list1"/>
    <dgm:cxn modelId="{F1E03384-0386-4779-A008-F28D832BE6D0}" type="presParOf" srcId="{7E5A33A3-B19F-4EAE-8B8D-FEA925009D52}" destId="{2BC0ACE3-85BD-4713-8CE1-AE6A7FD0065F}" srcOrd="0" destOrd="0" presId="urn:microsoft.com/office/officeart/2005/8/layout/list1"/>
    <dgm:cxn modelId="{2B5AAC5F-1119-47AA-8641-82DC049DF7F1}" type="presParOf" srcId="{7E5A33A3-B19F-4EAE-8B8D-FEA925009D52}" destId="{49683349-837B-4B95-899F-551032834126}" srcOrd="1" destOrd="0" presId="urn:microsoft.com/office/officeart/2005/8/layout/list1"/>
    <dgm:cxn modelId="{99EABAE1-FC93-4AFF-A743-8C28AF5FF3A8}" type="presParOf" srcId="{5C31DF1D-8765-401C-B574-E3E752FD1C0E}" destId="{6CC78446-EAD9-453C-B4E6-4A3577E7B68E}" srcOrd="5" destOrd="0" presId="urn:microsoft.com/office/officeart/2005/8/layout/list1"/>
    <dgm:cxn modelId="{2FB96C1B-67EB-4E64-8879-BBDF027584D5}" type="presParOf" srcId="{5C31DF1D-8765-401C-B574-E3E752FD1C0E}" destId="{FC112BB7-6FBA-4128-AD4C-319F3EA12AB2}" srcOrd="6" destOrd="0" presId="urn:microsoft.com/office/officeart/2005/8/layout/list1"/>
    <dgm:cxn modelId="{7A0DCF0D-3889-4403-8B9D-D8FCC93BC32C}" type="presParOf" srcId="{5C31DF1D-8765-401C-B574-E3E752FD1C0E}" destId="{815102FE-1B46-40B2-A63F-5389E8FFDA15}" srcOrd="7" destOrd="0" presId="urn:microsoft.com/office/officeart/2005/8/layout/list1"/>
    <dgm:cxn modelId="{DCE2A568-20BF-42AA-9480-C3598C1F6E4F}" type="presParOf" srcId="{5C31DF1D-8765-401C-B574-E3E752FD1C0E}" destId="{42742916-63B6-4C27-9F83-681C85308E9D}" srcOrd="8" destOrd="0" presId="urn:microsoft.com/office/officeart/2005/8/layout/list1"/>
    <dgm:cxn modelId="{26F779EC-3827-43E6-8BA8-A0B254F00398}" type="presParOf" srcId="{42742916-63B6-4C27-9F83-681C85308E9D}" destId="{EA245611-E65D-4C65-95D2-9A0510C2343E}" srcOrd="0" destOrd="0" presId="urn:microsoft.com/office/officeart/2005/8/layout/list1"/>
    <dgm:cxn modelId="{43AE9F13-763C-4034-8D8B-F8D69FCAF853}" type="presParOf" srcId="{42742916-63B6-4C27-9F83-681C85308E9D}" destId="{B18A40F5-79EA-418A-A553-7E8A821E1158}" srcOrd="1" destOrd="0" presId="urn:microsoft.com/office/officeart/2005/8/layout/list1"/>
    <dgm:cxn modelId="{C9B38774-A746-4D7E-9C4E-AC8EDB83F004}" type="presParOf" srcId="{5C31DF1D-8765-401C-B574-E3E752FD1C0E}" destId="{787C654C-4BD6-4E37-A11C-795B1C47254D}" srcOrd="9" destOrd="0" presId="urn:microsoft.com/office/officeart/2005/8/layout/list1"/>
    <dgm:cxn modelId="{BEEF3B6A-003D-4500-866C-4DEF3E653A19}" type="presParOf" srcId="{5C31DF1D-8765-401C-B574-E3E752FD1C0E}" destId="{7E639059-BFDB-4297-9165-E9D05DD34FF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8313"/>
          </a:xfrm>
          <a:prstGeom prst="rect">
            <a:avLst/>
          </a:prstGeom>
        </p:spPr>
        <p:txBody>
          <a:bodyPr vert="horz" lIns="94119" tIns="47060" rIns="94119" bIns="4706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22725" y="0"/>
            <a:ext cx="3078163" cy="468313"/>
          </a:xfrm>
          <a:prstGeom prst="rect">
            <a:avLst/>
          </a:prstGeom>
        </p:spPr>
        <p:txBody>
          <a:bodyPr vert="horz" lIns="94119" tIns="47060" rIns="94119" bIns="47060" rtlCol="0"/>
          <a:lstStyle>
            <a:lvl1pPr algn="r">
              <a:defRPr sz="1200">
                <a:latin typeface="Arial" charset="0"/>
                <a:cs typeface="Arial" charset="0"/>
              </a:defRPr>
            </a:lvl1pPr>
          </a:lstStyle>
          <a:p>
            <a:pPr>
              <a:defRPr/>
            </a:pPr>
            <a:fld id="{181382A2-C982-46F2-ABDC-A3AF161C940C}" type="datetimeFigureOut">
              <a:rPr lang="en-US"/>
              <a:pPr>
                <a:defRPr/>
              </a:pPr>
              <a:t>1/6/2016</a:t>
            </a:fld>
            <a:endParaRPr lang="en-US"/>
          </a:p>
        </p:txBody>
      </p:sp>
      <p:sp>
        <p:nvSpPr>
          <p:cNvPr id="4" name="Footer Placeholder 3"/>
          <p:cNvSpPr>
            <a:spLocks noGrp="1"/>
          </p:cNvSpPr>
          <p:nvPr>
            <p:ph type="ftr" sz="quarter" idx="2"/>
          </p:nvPr>
        </p:nvSpPr>
        <p:spPr>
          <a:xfrm>
            <a:off x="0" y="8899525"/>
            <a:ext cx="3078163" cy="468313"/>
          </a:xfrm>
          <a:prstGeom prst="rect">
            <a:avLst/>
          </a:prstGeom>
        </p:spPr>
        <p:txBody>
          <a:bodyPr vert="horz" lIns="94119" tIns="47060" rIns="94119" bIns="47060" rtlCol="0" anchor="b"/>
          <a:lstStyle>
            <a:lvl1pPr algn="l">
              <a:defRPr sz="1200">
                <a:latin typeface="Arial" charset="0"/>
                <a:cs typeface="Arial" charset="0"/>
              </a:defRPr>
            </a:lvl1pPr>
          </a:lstStyle>
          <a:p>
            <a:pPr>
              <a:defRPr/>
            </a:pPr>
            <a:r>
              <a:rPr lang="en-US"/>
              <a:t>Content contained is licensed under a Creative Commons Attribution-ShareAlike 3.0 Unported License</a:t>
            </a:r>
          </a:p>
        </p:txBody>
      </p:sp>
      <p:sp>
        <p:nvSpPr>
          <p:cNvPr id="5" name="Slide Number Placeholder 4"/>
          <p:cNvSpPr>
            <a:spLocks noGrp="1"/>
          </p:cNvSpPr>
          <p:nvPr>
            <p:ph type="sldNum" sz="quarter" idx="3"/>
          </p:nvPr>
        </p:nvSpPr>
        <p:spPr>
          <a:xfrm>
            <a:off x="4022725" y="8899525"/>
            <a:ext cx="3078163" cy="468313"/>
          </a:xfrm>
          <a:prstGeom prst="rect">
            <a:avLst/>
          </a:prstGeom>
        </p:spPr>
        <p:txBody>
          <a:bodyPr vert="horz" lIns="94119" tIns="47060" rIns="94119" bIns="47060" rtlCol="0" anchor="b"/>
          <a:lstStyle>
            <a:lvl1pPr algn="r">
              <a:defRPr sz="1200">
                <a:latin typeface="Arial" charset="0"/>
                <a:cs typeface="Arial" charset="0"/>
              </a:defRPr>
            </a:lvl1pPr>
          </a:lstStyle>
          <a:p>
            <a:pPr>
              <a:defRPr/>
            </a:pPr>
            <a:fld id="{18DA8250-496B-48F3-ABF0-42184FD72B85}" type="slidenum">
              <a:rPr lang="en-US"/>
              <a:pPr>
                <a:defRPr/>
              </a:pPr>
              <a:t>‹#›</a:t>
            </a:fld>
            <a:endParaRPr lang="en-US"/>
          </a:p>
        </p:txBody>
      </p:sp>
    </p:spTree>
    <p:extLst>
      <p:ext uri="{BB962C8B-B14F-4D97-AF65-F5344CB8AC3E}">
        <p14:creationId xmlns:p14="http://schemas.microsoft.com/office/powerpoint/2010/main" val="32200849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8313"/>
          </a:xfrm>
          <a:prstGeom prst="rect">
            <a:avLst/>
          </a:prstGeom>
        </p:spPr>
        <p:txBody>
          <a:bodyPr vert="horz" lIns="94119" tIns="47060" rIns="94119" bIns="4706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4022725" y="0"/>
            <a:ext cx="3078163" cy="468313"/>
          </a:xfrm>
          <a:prstGeom prst="rect">
            <a:avLst/>
          </a:prstGeom>
        </p:spPr>
        <p:txBody>
          <a:bodyPr vert="horz" lIns="94119" tIns="47060" rIns="94119" bIns="47060" rtlCol="0"/>
          <a:lstStyle>
            <a:lvl1pPr algn="r">
              <a:defRPr sz="1200">
                <a:latin typeface="Arial" charset="0"/>
                <a:cs typeface="Arial" charset="0"/>
              </a:defRPr>
            </a:lvl1pPr>
          </a:lstStyle>
          <a:p>
            <a:pPr>
              <a:defRPr/>
            </a:pPr>
            <a:fld id="{9061A3EF-F840-44B3-A85F-D4B54BD4BB8D}" type="datetimeFigureOut">
              <a:rPr lang="en-US"/>
              <a:pPr>
                <a:defRPr/>
              </a:pPr>
              <a:t>1/6/2016</a:t>
            </a:fld>
            <a:endParaRPr lang="en-US"/>
          </a:p>
        </p:txBody>
      </p:sp>
      <p:sp>
        <p:nvSpPr>
          <p:cNvPr id="4" name="Slide Image Placeholder 3"/>
          <p:cNvSpPr>
            <a:spLocks noGrp="1" noRot="1" noChangeAspect="1"/>
          </p:cNvSpPr>
          <p:nvPr>
            <p:ph type="sldImg" idx="2"/>
          </p:nvPr>
        </p:nvSpPr>
        <p:spPr>
          <a:xfrm>
            <a:off x="1208088" y="701675"/>
            <a:ext cx="4687887" cy="3514725"/>
          </a:xfrm>
          <a:prstGeom prst="rect">
            <a:avLst/>
          </a:prstGeom>
          <a:noFill/>
          <a:ln w="12700">
            <a:solidFill>
              <a:prstClr val="black"/>
            </a:solidFill>
          </a:ln>
        </p:spPr>
        <p:txBody>
          <a:bodyPr vert="horz" lIns="94119" tIns="47060" rIns="94119" bIns="47060" rtlCol="0" anchor="ctr"/>
          <a:lstStyle/>
          <a:p>
            <a:pPr lvl="0"/>
            <a:endParaRPr lang="en-US" noProof="0"/>
          </a:p>
        </p:txBody>
      </p:sp>
      <p:sp>
        <p:nvSpPr>
          <p:cNvPr id="5" name="Notes Placeholder 4"/>
          <p:cNvSpPr>
            <a:spLocks noGrp="1"/>
          </p:cNvSpPr>
          <p:nvPr>
            <p:ph type="body" sz="quarter" idx="3"/>
          </p:nvPr>
        </p:nvSpPr>
        <p:spPr>
          <a:xfrm>
            <a:off x="711200" y="4451350"/>
            <a:ext cx="5681663" cy="4216400"/>
          </a:xfrm>
          <a:prstGeom prst="rect">
            <a:avLst/>
          </a:prstGeom>
        </p:spPr>
        <p:txBody>
          <a:bodyPr vert="horz" lIns="94119" tIns="47060" rIns="94119" bIns="4706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9525"/>
            <a:ext cx="3078163" cy="468313"/>
          </a:xfrm>
          <a:prstGeom prst="rect">
            <a:avLst/>
          </a:prstGeom>
        </p:spPr>
        <p:txBody>
          <a:bodyPr vert="horz" lIns="94119" tIns="47060" rIns="94119" bIns="47060" rtlCol="0" anchor="b"/>
          <a:lstStyle>
            <a:lvl1pPr algn="l">
              <a:defRPr sz="1200">
                <a:latin typeface="Arial" charset="0"/>
                <a:cs typeface="Arial" charset="0"/>
              </a:defRPr>
            </a:lvl1pPr>
          </a:lstStyle>
          <a:p>
            <a:pPr>
              <a:defRPr/>
            </a:pPr>
            <a:r>
              <a:rPr lang="en-US"/>
              <a:t>Content contained is licensed under a Creative Commons Attribution-ShareAlike 3.0 Unported License</a:t>
            </a:r>
          </a:p>
        </p:txBody>
      </p:sp>
      <p:sp>
        <p:nvSpPr>
          <p:cNvPr id="7" name="Slide Number Placeholder 6"/>
          <p:cNvSpPr>
            <a:spLocks noGrp="1"/>
          </p:cNvSpPr>
          <p:nvPr>
            <p:ph type="sldNum" sz="quarter" idx="5"/>
          </p:nvPr>
        </p:nvSpPr>
        <p:spPr>
          <a:xfrm>
            <a:off x="4022725" y="8899525"/>
            <a:ext cx="3078163" cy="468313"/>
          </a:xfrm>
          <a:prstGeom prst="rect">
            <a:avLst/>
          </a:prstGeom>
        </p:spPr>
        <p:txBody>
          <a:bodyPr vert="horz" lIns="94119" tIns="47060" rIns="94119" bIns="47060" rtlCol="0" anchor="b"/>
          <a:lstStyle>
            <a:lvl1pPr algn="r">
              <a:defRPr sz="1200">
                <a:latin typeface="Arial" charset="0"/>
                <a:cs typeface="Arial" charset="0"/>
              </a:defRPr>
            </a:lvl1pPr>
          </a:lstStyle>
          <a:p>
            <a:pPr>
              <a:defRPr/>
            </a:pPr>
            <a:fld id="{8A7D8C6F-44CE-4B33-AA4C-1E82C3E1A483}" type="slidenum">
              <a:rPr lang="en-US"/>
              <a:pPr>
                <a:defRPr/>
              </a:pPr>
              <a:t>‹#›</a:t>
            </a:fld>
            <a:endParaRPr lang="en-US"/>
          </a:p>
        </p:txBody>
      </p:sp>
    </p:spTree>
    <p:extLst>
      <p:ext uri="{BB962C8B-B14F-4D97-AF65-F5344CB8AC3E}">
        <p14:creationId xmlns:p14="http://schemas.microsoft.com/office/powerpoint/2010/main" val="298320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interventioncentral.org/academic-interventions/writing/sentence-combining-teaching-rules-sentence-structure-doin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mikeschmoker.com/write-more.html?_sm_au_=iVV4fSDNkr7GFkf6"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a:t>
            </a:fld>
            <a:endParaRPr lang="en-US"/>
          </a:p>
        </p:txBody>
      </p:sp>
    </p:spTree>
    <p:extLst>
      <p:ext uri="{BB962C8B-B14F-4D97-AF65-F5344CB8AC3E}">
        <p14:creationId xmlns:p14="http://schemas.microsoft.com/office/powerpoint/2010/main" val="2490986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Handout – Full Writing</a:t>
            </a:r>
            <a:r>
              <a:rPr lang="en-US" altLang="en-US" b="1" baseline="0" dirty="0" smtClean="0"/>
              <a:t> to Read Report </a:t>
            </a:r>
            <a:r>
              <a:rPr lang="en-US" altLang="en-US" b="1" dirty="0" smtClean="0"/>
              <a:t>for ACs</a:t>
            </a:r>
            <a:r>
              <a:rPr lang="en-US" altLang="en-US" b="1" baseline="0" dirty="0" smtClean="0"/>
              <a:t> or Synopsis of Writing to Read for SPs </a:t>
            </a:r>
          </a:p>
          <a:p>
            <a:r>
              <a:rPr lang="en-US" altLang="en-US" b="0" dirty="0" smtClean="0"/>
              <a:t>(Optional) Participants</a:t>
            </a:r>
            <a:r>
              <a:rPr lang="en-US" altLang="en-US" b="0" baseline="0" dirty="0" smtClean="0"/>
              <a:t> may wish to have a few minutes to scan the report prior to engaging more with the rest of the presentation. </a:t>
            </a:r>
          </a:p>
          <a:p>
            <a:endParaRPr lang="en-US" altLang="en-US" b="0" dirty="0" smtClean="0"/>
          </a:p>
          <a:p>
            <a:r>
              <a:rPr lang="en-US" altLang="en-US" b="1" dirty="0" smtClean="0"/>
              <a:t>Notes:</a:t>
            </a:r>
          </a:p>
          <a:p>
            <a:r>
              <a:rPr lang="en-US" altLang="en-US" b="0" dirty="0" smtClean="0"/>
              <a:t>Read slide.</a:t>
            </a:r>
            <a:r>
              <a:rPr lang="en-US" altLang="en-US" b="0" baseline="0" dirty="0" smtClean="0"/>
              <a:t>  </a:t>
            </a:r>
          </a:p>
          <a:p>
            <a:r>
              <a:rPr lang="en-US" altLang="en-US" b="0" baseline="0" dirty="0" smtClean="0"/>
              <a:t>The following information gives background information on the report as well as additional information on why this report is so important to schools/districts.</a:t>
            </a:r>
          </a:p>
          <a:p>
            <a:r>
              <a:rPr lang="en-US" altLang="en-US" b="0" i="1" baseline="0" dirty="0" smtClean="0"/>
              <a:t>From Writing to Read Forward – page 2 by </a:t>
            </a:r>
            <a:r>
              <a:rPr lang="en-US" altLang="en-US" b="0" i="1" baseline="0" dirty="0" err="1" smtClean="0"/>
              <a:t>Vartan</a:t>
            </a:r>
            <a:r>
              <a:rPr lang="en-US" altLang="en-US" b="0" i="1" baseline="0" dirty="0" smtClean="0"/>
              <a:t> Gregorian – President, Carnegie Corporation of New York</a:t>
            </a:r>
            <a:endParaRPr lang="en-US" altLang="en-US" b="0" i="1" dirty="0" smtClean="0"/>
          </a:p>
          <a:p>
            <a:pPr lvl="1"/>
            <a:r>
              <a:rPr lang="en-US" altLang="en-US" b="0" i="1" dirty="0" smtClean="0"/>
              <a:t>Writing to Read</a:t>
            </a:r>
            <a:r>
              <a:rPr lang="en-US" altLang="en-US" b="0" i="1" baseline="0" dirty="0" smtClean="0"/>
              <a:t> builds on Writing Next by providing evidence for how writing can improve reading.  As both reports warn, American students today are not meeting even basic literacy standards and their teachers are often at a loss for how to help them.  In an age overwhelmed by information, we are told, for example, that all available information doubles every two to three years, we should view this as a crisis, because the ability to read, comprehend and write – in other words, to organize information into knowledge, can be viewed as tantamount as a survival skill..  Why?  Because in the decades ahead, Americans face yet another challenge:  how to keep our democracy and our society from being divided not only between rich and poor, but also between those who have access to information and knowledge, and thus power to achieve upward mobility, and the power over their own lives, and their families’ ability to thrive and succeed and those who do not. </a:t>
            </a:r>
            <a:endParaRPr lang="en-US" altLang="en-US" b="0" i="1" dirty="0" smtClean="0"/>
          </a:p>
          <a:p>
            <a:pPr lvl="1"/>
            <a:endParaRPr lang="en-US" altLang="en-US" b="0" dirty="0" smtClean="0"/>
          </a:p>
          <a:p>
            <a:pPr lvl="1"/>
            <a:endParaRPr lang="en-US" altLang="en-US" b="0" dirty="0" smtClean="0"/>
          </a:p>
          <a:p>
            <a:pPr lvl="1"/>
            <a:endParaRPr lang="en-US" altLang="en-US" b="0" dirty="0" smtClean="0"/>
          </a:p>
          <a:p>
            <a:pPr lvl="1"/>
            <a:endParaRPr lang="en-US" altLang="en-US" b="0" dirty="0" smtClean="0"/>
          </a:p>
          <a:p>
            <a:pPr lvl="1"/>
            <a:endParaRPr lang="en-US" altLang="en-US" dirty="0" smtClean="0"/>
          </a:p>
          <a:p>
            <a:pPr lvl="1"/>
            <a:endParaRPr lang="en-US" altLang="en-US" dirty="0" smtClean="0"/>
          </a:p>
        </p:txBody>
      </p:sp>
      <p:sp>
        <p:nvSpPr>
          <p:cNvPr id="10752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0752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F2ECF09-4CE3-4342-BD86-E35E65646466}" type="slidenum">
              <a:rPr lang="en-US" altLang="en-US" smtClean="0">
                <a:latin typeface="Arial" pitchFamily="34" charset="0"/>
                <a:cs typeface="Arial" pitchFamily="34" charset="0"/>
              </a:rPr>
              <a:pPr eaLnBrk="1" hangingPunct="1">
                <a:spcBef>
                  <a:spcPct val="0"/>
                </a:spcBef>
              </a:pPr>
              <a:t>10</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9483493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Distribute post assessment and allow participants to fill out the post portion of the assessment. </a:t>
            </a:r>
          </a:p>
          <a:p>
            <a:endParaRPr lang="en-US" altLang="en-US" baseline="0" dirty="0" smtClean="0"/>
          </a:p>
        </p:txBody>
      </p:sp>
      <p:sp>
        <p:nvSpPr>
          <p:cNvPr id="10547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solidFill>
                  <a:prstClr val="black"/>
                </a:solidFill>
                <a:latin typeface="Arial" pitchFamily="34" charset="0"/>
              </a:rPr>
              <a:t>Content contained is licensed under a Creative Commons Attribution-ShareAlike 3.0 Unported License</a:t>
            </a:r>
          </a:p>
        </p:txBody>
      </p:sp>
      <p:sp>
        <p:nvSpPr>
          <p:cNvPr id="10547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DD9655E-1021-45F7-83AA-D5C7F1F6E4E8}" type="slidenum">
              <a:rPr lang="en-US" altLang="en-US" smtClean="0">
                <a:solidFill>
                  <a:prstClr val="black"/>
                </a:solidFill>
                <a:latin typeface="Arial" pitchFamily="34" charset="0"/>
              </a:rPr>
              <a:pPr eaLnBrk="1" hangingPunct="1">
                <a:spcBef>
                  <a:spcPct val="0"/>
                </a:spcBef>
              </a:pPr>
              <a:t>100</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26430914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102</a:t>
            </a:fld>
            <a:endParaRPr lang="en-US"/>
          </a:p>
        </p:txBody>
      </p:sp>
    </p:spTree>
    <p:extLst>
      <p:ext uri="{BB962C8B-B14F-4D97-AF65-F5344CB8AC3E}">
        <p14:creationId xmlns:p14="http://schemas.microsoft.com/office/powerpoint/2010/main" val="2227329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103</a:t>
            </a:fld>
            <a:endParaRPr lang="en-US"/>
          </a:p>
        </p:txBody>
      </p:sp>
    </p:spTree>
    <p:extLst>
      <p:ext uri="{BB962C8B-B14F-4D97-AF65-F5344CB8AC3E}">
        <p14:creationId xmlns:p14="http://schemas.microsoft.com/office/powerpoint/2010/main" val="376798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participants time to review the synopsis information.</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11</a:t>
            </a:fld>
            <a:endParaRPr lang="en-US"/>
          </a:p>
        </p:txBody>
      </p:sp>
    </p:spTree>
    <p:extLst>
      <p:ext uri="{BB962C8B-B14F-4D97-AF65-F5344CB8AC3E}">
        <p14:creationId xmlns:p14="http://schemas.microsoft.com/office/powerpoint/2010/main" val="385385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Writing</a:t>
            </a:r>
            <a:r>
              <a:rPr lang="en-US" baseline="0" dirty="0" smtClean="0"/>
              <a:t> to Read</a:t>
            </a:r>
            <a:r>
              <a:rPr lang="en-US" altLang="en-US" b="0" i="1" dirty="0" smtClean="0"/>
              <a:t> </a:t>
            </a:r>
            <a:r>
              <a:rPr lang="en-US" altLang="en-US" b="0" i="0" dirty="0" smtClean="0"/>
              <a:t>report comprehensively  summarizes high-quality research using the powerful statistical method of meta-analysis.  Meta-analysis</a:t>
            </a:r>
            <a:r>
              <a:rPr lang="en-US" altLang="en-US" b="0" i="0" baseline="0" dirty="0" smtClean="0"/>
              <a:t> is a statistical technique for integrating, summarizing and interpreting sets of empirical research that involve quantitative measures.   In this report, meta-analysis was used to investigate the effectiveness of writing about the text, the effectiveness of the teaching of writing, and the effectiveness of having students write more.  (p. 9)</a:t>
            </a:r>
            <a:endParaRPr lang="en-US" altLang="en-US" b="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i="0" dirty="0" smtClean="0"/>
              <a:t>This allows researchers to determine the consistency and strength of the effects of an instructional practice, and to highlight practices holding the most promise.</a:t>
            </a:r>
          </a:p>
          <a:p>
            <a:endParaRPr lang="en-US" dirty="0" smtClean="0"/>
          </a:p>
          <a:p>
            <a:r>
              <a:rPr lang="en-US" dirty="0" smtClean="0"/>
              <a:t>A meta-analysis was performed to answer three basic questions about the impacts of writing on reading</a:t>
            </a:r>
          </a:p>
          <a:p>
            <a:r>
              <a:rPr lang="en-US" dirty="0" smtClean="0"/>
              <a:t>1)Does writing about material read enhance students’ comprehension of the text?</a:t>
            </a:r>
          </a:p>
          <a:p>
            <a:r>
              <a:rPr lang="en-US" dirty="0" smtClean="0"/>
              <a:t>2)Does teaching writing strengthen students’ reading skills?</a:t>
            </a:r>
          </a:p>
          <a:p>
            <a:r>
              <a:rPr lang="en-US" dirty="0" smtClean="0"/>
              <a:t>3) Does increasing how much students write improve how well they read?   (pg.</a:t>
            </a:r>
            <a:r>
              <a:rPr lang="en-US" baseline="0" dirty="0" smtClean="0"/>
              <a:t> 4 – Executive Summary, “Writing to Read”)</a:t>
            </a:r>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12</a:t>
            </a:fld>
            <a:endParaRPr lang="en-US"/>
          </a:p>
        </p:txBody>
      </p:sp>
    </p:spTree>
    <p:extLst>
      <p:ext uri="{BB962C8B-B14F-4D97-AF65-F5344CB8AC3E}">
        <p14:creationId xmlns:p14="http://schemas.microsoft.com/office/powerpoint/2010/main" val="185832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Have participants watch this 1 minute video clip from one of the Writing to Read authors, Steve Graham.</a:t>
            </a:r>
          </a:p>
          <a:p>
            <a:endParaRPr lang="en-US" altLang="en-US" dirty="0" smtClean="0"/>
          </a:p>
          <a:p>
            <a:endParaRPr lang="en-US" altLang="en-US" dirty="0" smtClean="0"/>
          </a:p>
        </p:txBody>
      </p:sp>
      <p:sp>
        <p:nvSpPr>
          <p:cNvPr id="10854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085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BE410C-F88E-49B8-90B9-C6AC5BA5894F}" type="slidenum">
              <a:rPr lang="en-US" altLang="en-US" smtClean="0">
                <a:latin typeface="Arial" pitchFamily="34" charset="0"/>
                <a:cs typeface="Arial" pitchFamily="34" charset="0"/>
              </a:rPr>
              <a:pPr eaLnBrk="1" hangingPunct="1">
                <a:spcBef>
                  <a:spcPct val="0"/>
                </a:spcBef>
              </a:pPr>
              <a:t>13</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942709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p>
          <a:p>
            <a:r>
              <a:rPr lang="en-US" dirty="0" smtClean="0"/>
              <a:t>As Steve Graham</a:t>
            </a:r>
            <a:r>
              <a:rPr lang="en-US" baseline="0" dirty="0" smtClean="0"/>
              <a:t> mentioned in the previous video, almost every subject requires that you read something.  Writing is a powerful tool to think about what you read.  The research provides instructional practices that help students do just that.   </a:t>
            </a:r>
          </a:p>
          <a:p>
            <a:endParaRPr lang="en-US" dirty="0" smtClean="0"/>
          </a:p>
          <a:p>
            <a:r>
              <a:rPr lang="en-US" dirty="0" smtClean="0"/>
              <a:t>This result is consistent with the finding from Writing Next that writing about science, math, and other types of information promotes students’ learning of the material.  In addition, teaching writing not only improves how well students write, as demonstrated in Writing Next; it also enhances students’ ability to read a text accurately, fluently, and with comprehension. (pg. 6)</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14</a:t>
            </a:fld>
            <a:endParaRPr lang="en-US"/>
          </a:p>
        </p:txBody>
      </p:sp>
    </p:spTree>
    <p:extLst>
      <p:ext uri="{BB962C8B-B14F-4D97-AF65-F5344CB8AC3E}">
        <p14:creationId xmlns:p14="http://schemas.microsoft.com/office/powerpoint/2010/main" val="89519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latin typeface="Arial" pitchFamily="34" charset="0"/>
                <a:ea typeface="ヒラギノ角ゴ Pro W3"/>
                <a:cs typeface="ヒラギノ角ゴ Pro W3"/>
              </a:rPr>
              <a:t>Notes:</a:t>
            </a:r>
          </a:p>
          <a:p>
            <a:r>
              <a:rPr lang="en-US" altLang="en-US" dirty="0" smtClean="0">
                <a:latin typeface="Arial" pitchFamily="34" charset="0"/>
                <a:ea typeface="ヒラギノ角ゴ Pro W3"/>
                <a:cs typeface="ヒラギノ角ゴ Pro W3"/>
              </a:rPr>
              <a:t>Have participants</a:t>
            </a:r>
            <a:r>
              <a:rPr lang="en-US" altLang="en-US" baseline="0" dirty="0" smtClean="0">
                <a:latin typeface="Arial" pitchFamily="34" charset="0"/>
                <a:ea typeface="ヒラギノ角ゴ Pro W3"/>
                <a:cs typeface="ヒラギノ角ゴ Pro W3"/>
              </a:rPr>
              <a:t> review slide.</a:t>
            </a:r>
            <a:endParaRPr lang="en-US" altLang="en-US" dirty="0" smtClean="0">
              <a:latin typeface="Arial" pitchFamily="34" charset="0"/>
              <a:ea typeface="ヒラギノ角ゴ Pro W3"/>
              <a:cs typeface="ヒラギノ角ゴ Pro W3"/>
            </a:endParaRPr>
          </a:p>
          <a:p>
            <a:r>
              <a:rPr lang="en-US" altLang="en-US" dirty="0" smtClean="0">
                <a:latin typeface="Arial" pitchFamily="34" charset="0"/>
                <a:ea typeface="ヒラギノ角ゴ Pro W3"/>
                <a:cs typeface="ヒラギノ角ゴ Pro W3"/>
              </a:rPr>
              <a:t>Explain that when we look at scientific research, it</a:t>
            </a:r>
            <a:r>
              <a:rPr lang="ja-JP" altLang="en-US" dirty="0" smtClean="0">
                <a:latin typeface="Arial" pitchFamily="34" charset="0"/>
                <a:ea typeface="ヒラギノ角ゴ Pro W3"/>
                <a:cs typeface="ヒラギノ角ゴ Pro W3"/>
              </a:rPr>
              <a:t>’</a:t>
            </a:r>
            <a:r>
              <a:rPr lang="en-US" altLang="ja-JP" dirty="0" smtClean="0">
                <a:latin typeface="Arial" pitchFamily="34" charset="0"/>
                <a:ea typeface="ヒラギノ角ゴ Pro W3"/>
                <a:cs typeface="ヒラギノ角ゴ Pro W3"/>
              </a:rPr>
              <a:t>s important that we understand how effect size works.  Explain this slide using the graphics to help the participants understand what is considered a large or a small effect size.</a:t>
            </a:r>
            <a:r>
              <a:rPr lang="en-US" altLang="ja-JP" baseline="0" dirty="0" smtClean="0">
                <a:latin typeface="Arial" pitchFamily="34" charset="0"/>
                <a:ea typeface="ヒラギノ角ゴ Pro W3"/>
                <a:cs typeface="ヒラギノ角ゴ Pro W3"/>
              </a:rPr>
              <a:t>  (pg. 9-12 of Writing to Read)</a:t>
            </a:r>
          </a:p>
          <a:p>
            <a:endParaRPr lang="en-US" altLang="ja-JP" b="1" dirty="0" smtClean="0">
              <a:latin typeface="Arial" pitchFamily="34" charset="0"/>
              <a:ea typeface="ヒラギノ角ゴ Pro W3"/>
              <a:cs typeface="ヒラギノ角ゴ Pro W3"/>
            </a:endParaRPr>
          </a:p>
          <a:p>
            <a:r>
              <a:rPr lang="en-US" altLang="ja-JP" b="1" dirty="0" smtClean="0">
                <a:latin typeface="Arial" pitchFamily="34" charset="0"/>
                <a:ea typeface="ヒラギノ角ゴ Pro W3"/>
                <a:cs typeface="ヒラギノ角ゴ Pro W3"/>
              </a:rPr>
              <a:t>Additional</a:t>
            </a:r>
            <a:r>
              <a:rPr lang="en-US" altLang="ja-JP" b="1" baseline="0" dirty="0" smtClean="0">
                <a:latin typeface="Arial" pitchFamily="34" charset="0"/>
                <a:ea typeface="ヒラギノ角ゴ Pro W3"/>
                <a:cs typeface="ヒラギノ角ゴ Pro W3"/>
              </a:rPr>
              <a:t> Note:</a:t>
            </a:r>
            <a:endParaRPr lang="en-US" altLang="ja-JP" b="1" dirty="0" smtClean="0">
              <a:latin typeface="Arial" pitchFamily="34" charset="0"/>
              <a:ea typeface="ヒラギノ角ゴ Pro W3"/>
              <a:cs typeface="ヒラギノ角ゴ Pro W3"/>
            </a:endParaRPr>
          </a:p>
          <a:p>
            <a:r>
              <a:rPr lang="en-US" altLang="ja-JP" dirty="0" smtClean="0">
                <a:latin typeface="Arial" pitchFamily="34" charset="0"/>
                <a:ea typeface="ヒラギノ角ゴ Pro W3"/>
                <a:cs typeface="ヒラギノ角ゴ Pro W3"/>
              </a:rPr>
              <a:t>The recommendations from this report</a:t>
            </a:r>
            <a:r>
              <a:rPr lang="en-US" altLang="ja-JP" baseline="0" dirty="0" smtClean="0">
                <a:latin typeface="Arial" pitchFamily="34" charset="0"/>
                <a:ea typeface="ヒラギノ角ゴ Pro W3"/>
                <a:cs typeface="ヒラギノ角ゴ Pro W3"/>
              </a:rPr>
              <a:t> </a:t>
            </a:r>
            <a:r>
              <a:rPr lang="en-US" altLang="ja-JP" dirty="0" smtClean="0">
                <a:latin typeface="Arial" pitchFamily="34" charset="0"/>
                <a:ea typeface="ヒラギノ角ゴ Pro W3"/>
                <a:cs typeface="ヒラギノ角ゴ Pro W3"/>
              </a:rPr>
              <a:t>are in no way meant to detract from the significant contributions that other types of research make to the understanding of the effects of writing on reading. </a:t>
            </a:r>
            <a:endParaRPr lang="en-US" altLang="en-US" dirty="0" smtClean="0">
              <a:latin typeface="Arial" pitchFamily="34" charset="0"/>
              <a:ea typeface="ヒラギノ角ゴ Pro W3"/>
              <a:cs typeface="ヒラギノ角ゴ Pro W3"/>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2000" indent="-292100" eaLnBrk="0" hangingPunct="0">
              <a:spcBef>
                <a:spcPct val="30000"/>
              </a:spcBef>
              <a:defRPr sz="1200">
                <a:solidFill>
                  <a:schemeClr val="tx1"/>
                </a:solidFill>
                <a:latin typeface="Calibri" pitchFamily="34" charset="0"/>
              </a:defRPr>
            </a:lvl2pPr>
            <a:lvl3pPr marL="1171575" indent="-233363" eaLnBrk="0" hangingPunct="0">
              <a:spcBef>
                <a:spcPct val="30000"/>
              </a:spcBef>
              <a:defRPr sz="1200">
                <a:solidFill>
                  <a:schemeClr val="tx1"/>
                </a:solidFill>
                <a:latin typeface="Calibri" pitchFamily="34" charset="0"/>
              </a:defRPr>
            </a:lvl3pPr>
            <a:lvl4pPr marL="1641475" indent="-233363" eaLnBrk="0" hangingPunct="0">
              <a:spcBef>
                <a:spcPct val="30000"/>
              </a:spcBef>
              <a:defRPr sz="1200">
                <a:solidFill>
                  <a:schemeClr val="tx1"/>
                </a:solidFill>
                <a:latin typeface="Calibri" pitchFamily="34" charset="0"/>
              </a:defRPr>
            </a:lvl4pPr>
            <a:lvl5pPr marL="2109788" indent="-233363" eaLnBrk="0" hangingPunct="0">
              <a:spcBef>
                <a:spcPct val="30000"/>
              </a:spcBef>
              <a:defRPr sz="1200">
                <a:solidFill>
                  <a:schemeClr val="tx1"/>
                </a:solidFill>
                <a:latin typeface="Calibri" pitchFamily="34" charset="0"/>
              </a:defRPr>
            </a:lvl5pPr>
            <a:lvl6pPr marL="2566988" indent="-233363" eaLnBrk="0" fontAlgn="base" hangingPunct="0">
              <a:spcBef>
                <a:spcPct val="30000"/>
              </a:spcBef>
              <a:spcAft>
                <a:spcPct val="0"/>
              </a:spcAft>
              <a:defRPr sz="1200">
                <a:solidFill>
                  <a:schemeClr val="tx1"/>
                </a:solidFill>
                <a:latin typeface="Calibri" pitchFamily="34" charset="0"/>
              </a:defRPr>
            </a:lvl6pPr>
            <a:lvl7pPr marL="3024188" indent="-233363" eaLnBrk="0" fontAlgn="base" hangingPunct="0">
              <a:spcBef>
                <a:spcPct val="30000"/>
              </a:spcBef>
              <a:spcAft>
                <a:spcPct val="0"/>
              </a:spcAft>
              <a:defRPr sz="1200">
                <a:solidFill>
                  <a:schemeClr val="tx1"/>
                </a:solidFill>
                <a:latin typeface="Calibri" pitchFamily="34" charset="0"/>
              </a:defRPr>
            </a:lvl7pPr>
            <a:lvl8pPr marL="3481388" indent="-233363" eaLnBrk="0" fontAlgn="base" hangingPunct="0">
              <a:spcBef>
                <a:spcPct val="30000"/>
              </a:spcBef>
              <a:spcAft>
                <a:spcPct val="0"/>
              </a:spcAft>
              <a:defRPr sz="1200">
                <a:solidFill>
                  <a:schemeClr val="tx1"/>
                </a:solidFill>
                <a:latin typeface="Calibri" pitchFamily="34" charset="0"/>
              </a:defRPr>
            </a:lvl8pPr>
            <a:lvl9pPr marL="3938588" indent="-2333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36D733-458C-4AFC-ABF3-E15906C13A3A}" type="slidenum">
              <a:rPr lang="en-US" altLang="en-US" smtClean="0">
                <a:latin typeface="Arial" pitchFamily="34" charset="0"/>
                <a:ea typeface="ヒラギノ角ゴ Pro W3"/>
                <a:cs typeface="Arial" pitchFamily="34" charset="0"/>
              </a:rPr>
              <a:pPr eaLnBrk="1" hangingPunct="1">
                <a:spcBef>
                  <a:spcPct val="0"/>
                </a:spcBef>
              </a:pPr>
              <a:t>15</a:t>
            </a:fld>
            <a:endParaRPr lang="en-US" altLang="en-US" smtClean="0">
              <a:latin typeface="Arial" pitchFamily="34" charset="0"/>
              <a:ea typeface="ヒラギノ角ゴ Pro W3"/>
              <a:cs typeface="Arial" pitchFamily="34" charset="0"/>
            </a:endParaRPr>
          </a:p>
        </p:txBody>
      </p:sp>
    </p:spTree>
    <p:extLst>
      <p:ext uri="{BB962C8B-B14F-4D97-AF65-F5344CB8AC3E}">
        <p14:creationId xmlns:p14="http://schemas.microsoft.com/office/powerpoint/2010/main" val="246379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aseline="0" dirty="0" smtClean="0"/>
              <a:t>It is important to note that we do not want to minimize the moderate or even small effect size because they are both worthy of acknowledgement.  They both make gains. The recommendations do improve student growth both in reading and writing.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16</a:t>
            </a:fld>
            <a:endParaRPr lang="en-US"/>
          </a:p>
        </p:txBody>
      </p:sp>
    </p:spTree>
    <p:extLst>
      <p:ext uri="{BB962C8B-B14F-4D97-AF65-F5344CB8AC3E}">
        <p14:creationId xmlns:p14="http://schemas.microsoft.com/office/powerpoint/2010/main" val="297530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0" dirty="0" smtClean="0"/>
              <a:t>The Writing to Read report</a:t>
            </a:r>
            <a:r>
              <a:rPr lang="en-US" b="0" baseline="0" dirty="0" smtClean="0"/>
              <a:t> address 3 core writing recommendations that will enhance students’ reading.  Read the 3 recommendations.</a:t>
            </a:r>
            <a:endParaRPr lang="en-US" b="0"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17</a:t>
            </a:fld>
            <a:endParaRPr lang="en-US"/>
          </a:p>
        </p:txBody>
      </p:sp>
    </p:spTree>
    <p:extLst>
      <p:ext uri="{BB962C8B-B14F-4D97-AF65-F5344CB8AC3E}">
        <p14:creationId xmlns:p14="http://schemas.microsoft.com/office/powerpoint/2010/main" val="326613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SLIDE 18</a:t>
            </a:r>
            <a:r>
              <a:rPr lang="en-US" altLang="en-US" b="1" baseline="0" dirty="0" smtClean="0"/>
              <a:t> and 20</a:t>
            </a:r>
            <a:r>
              <a:rPr lang="en-US" altLang="en-US" b="1" dirty="0" smtClean="0"/>
              <a:t> are</a:t>
            </a:r>
            <a:r>
              <a:rPr lang="en-US" altLang="en-US" b="1" baseline="0" dirty="0" smtClean="0"/>
              <a:t> also HANDOUTS.  </a:t>
            </a:r>
            <a:endParaRPr lang="en-US" altLang="en-US" b="1" dirty="0" smtClean="0"/>
          </a:p>
          <a:p>
            <a:endParaRPr lang="en-US" altLang="en-US" dirty="0" smtClean="0"/>
          </a:p>
          <a:p>
            <a:r>
              <a:rPr lang="en-US" altLang="en-US" b="1" dirty="0" smtClean="0"/>
              <a:t>Notes:</a:t>
            </a:r>
          </a:p>
          <a:p>
            <a:r>
              <a:rPr lang="en-US" altLang="en-US" dirty="0" smtClean="0"/>
              <a:t>The</a:t>
            </a:r>
            <a:r>
              <a:rPr lang="en-US" altLang="en-US" baseline="0" dirty="0" smtClean="0"/>
              <a:t> recommendations and instructional practices</a:t>
            </a:r>
            <a:r>
              <a:rPr lang="en-US" altLang="en-US" dirty="0" smtClean="0"/>
              <a:t> are taken from page 5 of the Writing to Read report and on </a:t>
            </a:r>
            <a:r>
              <a:rPr lang="en-US" altLang="en-US" dirty="0" err="1" smtClean="0"/>
              <a:t>pg</a:t>
            </a:r>
            <a:r>
              <a:rPr lang="en-US" altLang="en-US" dirty="0" smtClean="0"/>
              <a:t> 2-3 in the synopsis</a:t>
            </a:r>
            <a:r>
              <a:rPr lang="en-US" altLang="en-US" baseline="0" dirty="0" smtClean="0"/>
              <a:t>.  </a:t>
            </a:r>
            <a:r>
              <a:rPr lang="en-US" altLang="en-US" dirty="0" smtClean="0"/>
              <a:t>In today’s training, we will get through each one of the recommendations and strategies to help meet those recommendations.  These are highlighted from the previous</a:t>
            </a:r>
            <a:r>
              <a:rPr lang="en-US" altLang="en-US" baseline="0" dirty="0" smtClean="0"/>
              <a:t> slide. </a:t>
            </a:r>
            <a:endParaRPr lang="en-US" altLang="en-US" dirty="0" smtClean="0"/>
          </a:p>
          <a:p>
            <a:endParaRPr lang="en-US" altLang="en-US" dirty="0" smtClean="0"/>
          </a:p>
          <a:p>
            <a:r>
              <a:rPr lang="en-US" altLang="en-US" b="1" dirty="0" smtClean="0"/>
              <a:t>Additional</a:t>
            </a:r>
            <a:r>
              <a:rPr lang="en-US" altLang="en-US" b="1" baseline="0" dirty="0" smtClean="0"/>
              <a:t> Notes:</a:t>
            </a:r>
            <a:endParaRPr lang="en-US" altLang="en-US" b="1" dirty="0" smtClean="0"/>
          </a:p>
          <a:p>
            <a:r>
              <a:rPr lang="en-US" altLang="en-US" dirty="0" smtClean="0"/>
              <a:t>Writing to Read does not identify ALL the ways that writing can enhance reading any more than Writing Next identified all of the possible ways to improve students’ writing.    However, all of the Writing to Read instructional recommendations have shown clear results for improving students’ reading.  </a:t>
            </a:r>
          </a:p>
          <a:p>
            <a:endParaRPr lang="en-US" altLang="en-US" dirty="0" smtClean="0"/>
          </a:p>
          <a:p>
            <a:r>
              <a:rPr lang="en-US" altLang="en-US" b="1" dirty="0" smtClean="0"/>
              <a:t>The strategies</a:t>
            </a:r>
            <a:r>
              <a:rPr lang="en-US" altLang="en-US" b="1" baseline="0" dirty="0" smtClean="0"/>
              <a:t> shared on the slides in this presentation are specifically from the report.  </a:t>
            </a:r>
            <a:r>
              <a:rPr lang="en-US" altLang="en-US" b="0" baseline="0" dirty="0" smtClean="0"/>
              <a:t>  We also share several other strategies that support the research.  </a:t>
            </a:r>
            <a:endParaRPr lang="en-US" altLang="en-US" b="1" dirty="0" smtClean="0"/>
          </a:p>
        </p:txBody>
      </p:sp>
      <p:sp>
        <p:nvSpPr>
          <p:cNvPr id="11264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26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8B1ABF5-E651-43FD-A870-29354F495B57}" type="slidenum">
              <a:rPr lang="en-US" altLang="en-US" smtClean="0">
                <a:latin typeface="Arial" pitchFamily="34" charset="0"/>
                <a:cs typeface="Arial" pitchFamily="34" charset="0"/>
              </a:rPr>
              <a:pPr eaLnBrk="1" hangingPunct="1">
                <a:spcBef>
                  <a:spcPct val="0"/>
                </a:spcBef>
              </a:pPr>
              <a:t>18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922563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Activity: (Should</a:t>
            </a:r>
            <a:r>
              <a:rPr lang="en-US" altLang="en-US" b="1" baseline="0" dirty="0" smtClean="0"/>
              <a:t> be done while sharing previous slide)</a:t>
            </a:r>
            <a:endParaRPr lang="en-US" altLang="en-US" b="1" dirty="0" smtClean="0"/>
          </a:p>
          <a:p>
            <a:r>
              <a:rPr lang="en-US" altLang="en-US" dirty="0" smtClean="0"/>
              <a:t>Each participant will</a:t>
            </a:r>
            <a:r>
              <a:rPr lang="en-US" altLang="en-US" baseline="0" dirty="0" smtClean="0"/>
              <a:t> </a:t>
            </a:r>
            <a:r>
              <a:rPr lang="en-US" altLang="en-US" dirty="0" smtClean="0"/>
              <a:t>mark the effect sizes on their own papers: a line at the .80,</a:t>
            </a:r>
            <a:r>
              <a:rPr lang="en-US" altLang="en-US" baseline="0" dirty="0" smtClean="0"/>
              <a:t> a line at .50 and a line at .20.  Participants should mark a thick line at the .80, a moderate line at the .50 and a thin line at .20. </a:t>
            </a:r>
            <a:r>
              <a:rPr lang="en-US" altLang="en-US" dirty="0" smtClean="0"/>
              <a:t> The thick line represents a large effect size, the medium a medium effect size and the thin line a small or mild effect size.  </a:t>
            </a:r>
          </a:p>
          <a:p>
            <a:endParaRPr lang="en-US" altLang="en-US" dirty="0" smtClean="0"/>
          </a:p>
          <a:p>
            <a:r>
              <a:rPr lang="en-US" altLang="en-US" dirty="0" smtClean="0"/>
              <a:t>Participants should TURN AND TALK and discuss which items seem</a:t>
            </a:r>
            <a:r>
              <a:rPr lang="en-US" altLang="en-US" baseline="0" dirty="0" smtClean="0"/>
              <a:t> to dictate to be the most effective.  They should also note where the research mentions elementary, middle/high school…..  Reveal the lines after activity is over. </a:t>
            </a:r>
          </a:p>
          <a:p>
            <a:endParaRPr lang="en-US" altLang="en-US" baseline="0" dirty="0" smtClean="0"/>
          </a:p>
          <a:p>
            <a:r>
              <a:rPr lang="en-US" altLang="en-US" baseline="0" dirty="0" smtClean="0"/>
              <a:t>Ask these questions:  Do you note which findings are the most effective?  Does .20 mean that it is not effective?  </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19</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solidFill>
                  <a:prstClr val="black"/>
                </a:solidFill>
              </a:rPr>
              <a:t>Content contained is licensed under a Creative Commons Attribution-ShareAlike 3.0 Unported License</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455538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HANDOUT: Writing to Read Effect Sizes with Confidence</a:t>
            </a:r>
            <a:r>
              <a:rPr lang="en-US" altLang="en-US" b="1" baseline="0" dirty="0" smtClean="0"/>
              <a:t> Intervals - </a:t>
            </a:r>
            <a:r>
              <a:rPr lang="en-US" altLang="en-US" b="1" dirty="0" smtClean="0"/>
              <a:t> Slide</a:t>
            </a:r>
            <a:r>
              <a:rPr lang="en-US" altLang="en-US" b="1" baseline="0" dirty="0" smtClean="0"/>
              <a:t> 20</a:t>
            </a:r>
          </a:p>
          <a:p>
            <a:r>
              <a:rPr lang="en-US" altLang="en-US" b="1" baseline="0" dirty="0" smtClean="0"/>
              <a:t>Materials:  Writing Utensil</a:t>
            </a:r>
            <a:endParaRPr lang="en-US" altLang="en-US" b="1" dirty="0" smtClean="0"/>
          </a:p>
          <a:p>
            <a:endParaRPr lang="en-US" altLang="en-US" b="1" dirty="0" smtClean="0"/>
          </a:p>
          <a:p>
            <a:r>
              <a:rPr lang="en-US" altLang="en-US" b="1" dirty="0" smtClean="0"/>
              <a:t>Notes:</a:t>
            </a:r>
          </a:p>
          <a:p>
            <a:r>
              <a:rPr lang="en-US" altLang="en-US" b="0" dirty="0" smtClean="0"/>
              <a:t>This slide is</a:t>
            </a:r>
            <a:r>
              <a:rPr lang="en-US" altLang="en-US" b="0" baseline="0" dirty="0" smtClean="0"/>
              <a:t> taken from page 12 of the Writing to Read report.</a:t>
            </a:r>
            <a:endParaRPr lang="en-US" altLang="en-US" b="0" dirty="0" smtClean="0"/>
          </a:p>
          <a:p>
            <a:endParaRPr lang="en-US" altLang="en-US" b="1" dirty="0" smtClean="0"/>
          </a:p>
          <a:p>
            <a:r>
              <a:rPr lang="en-US" altLang="en-US" b="1" dirty="0" smtClean="0"/>
              <a:t>Activity:</a:t>
            </a:r>
          </a:p>
          <a:p>
            <a:r>
              <a:rPr lang="en-US" altLang="en-US" dirty="0" smtClean="0"/>
              <a:t>Each participant will</a:t>
            </a:r>
            <a:r>
              <a:rPr lang="en-US" altLang="en-US" baseline="0" dirty="0" smtClean="0"/>
              <a:t> </a:t>
            </a:r>
            <a:r>
              <a:rPr lang="en-US" altLang="en-US" dirty="0" smtClean="0"/>
              <a:t>mark the effect sizes on their own papers: a line at the .80,</a:t>
            </a:r>
            <a:r>
              <a:rPr lang="en-US" altLang="en-US" baseline="0" dirty="0" smtClean="0"/>
              <a:t> a line at .50 and a line at .20.  Participants should mark a thick line at the .80, a moderate line at the .50 and a thin line at .20. </a:t>
            </a:r>
            <a:r>
              <a:rPr lang="en-US" altLang="en-US" dirty="0" smtClean="0"/>
              <a:t> The thick line represents a large effect size, the medium a medium effect size and the thin line a small or mild effect size.  </a:t>
            </a:r>
          </a:p>
          <a:p>
            <a:endParaRPr lang="en-US" altLang="en-US" dirty="0" smtClean="0"/>
          </a:p>
          <a:p>
            <a:r>
              <a:rPr lang="en-US" altLang="en-US" dirty="0" smtClean="0"/>
              <a:t>Participants should TURN AND TALK and discuss which items seem</a:t>
            </a:r>
            <a:r>
              <a:rPr lang="en-US" altLang="en-US" baseline="0" dirty="0" smtClean="0"/>
              <a:t> to dictate to be the most effective.  They should also note where the research mentions elementary, middle/high school…..  Reveal the lines after activity is over. </a:t>
            </a:r>
          </a:p>
          <a:p>
            <a:endParaRPr lang="en-US" altLang="en-US" baseline="0" dirty="0" smtClean="0"/>
          </a:p>
          <a:p>
            <a:r>
              <a:rPr lang="en-US" altLang="en-US" baseline="0" dirty="0" smtClean="0"/>
              <a:t>Ask these questions:  Do you note which findings are the most effective?  Does .20 mean that it is not effective?  </a:t>
            </a:r>
          </a:p>
          <a:p>
            <a:endParaRPr lang="en-US" altLang="en-US" baseline="0" dirty="0" smtClean="0"/>
          </a:p>
          <a:p>
            <a:r>
              <a:rPr lang="en-US" altLang="en-US" b="1" baseline="0" dirty="0" smtClean="0"/>
              <a:t>Additional Note:  </a:t>
            </a:r>
            <a:r>
              <a:rPr lang="en-US" altLang="en-US" baseline="0" dirty="0" smtClean="0"/>
              <a:t>Some findings are from norm referenced tests and some are not – see bottom of the slide.</a:t>
            </a:r>
            <a:endParaRPr lang="en-US" altLang="en-US" dirty="0" smtClean="0"/>
          </a:p>
        </p:txBody>
      </p:sp>
      <p:sp>
        <p:nvSpPr>
          <p:cNvPr id="11366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36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901F943-C3E9-400A-AC89-4706000ADE5A}" type="slidenum">
              <a:rPr lang="en-US" altLang="en-US" smtClean="0">
                <a:latin typeface="Arial" pitchFamily="34" charset="0"/>
                <a:cs typeface="Arial" pitchFamily="34" charset="0"/>
              </a:rPr>
              <a:pPr eaLnBrk="1" hangingPunct="1">
                <a:spcBef>
                  <a:spcPct val="0"/>
                </a:spcBef>
              </a:pPr>
              <a:t>20</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82235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a:t>
            </a:r>
          </a:p>
          <a:p>
            <a:r>
              <a:rPr lang="en-US" altLang="en-US" dirty="0" smtClean="0"/>
              <a:t>Let’s start with Recommendation</a:t>
            </a:r>
            <a:r>
              <a:rPr lang="en-US" altLang="en-US" baseline="0" dirty="0" smtClean="0"/>
              <a:t> #1.</a:t>
            </a:r>
            <a:endParaRPr lang="en-US" altLang="en-US" dirty="0" smtClean="0"/>
          </a:p>
        </p:txBody>
      </p:sp>
      <p:sp>
        <p:nvSpPr>
          <p:cNvPr id="1525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525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3CF827-100A-41D2-82EC-7C98F4BC4630}" type="slidenum">
              <a:rPr lang="en-US" altLang="en-US" smtClean="0">
                <a:latin typeface="Arial" pitchFamily="34" charset="0"/>
                <a:cs typeface="Arial" pitchFamily="34" charset="0"/>
              </a:rPr>
              <a:pPr eaLnBrk="1" hangingPunct="1">
                <a:spcBef>
                  <a:spcPct val="0"/>
                </a:spcBef>
              </a:pPr>
              <a:t>21</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117751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latin typeface="Arial" pitchFamily="34" charset="0"/>
                <a:ea typeface="MS PGothic" pitchFamily="34" charset="-128"/>
              </a:rPr>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latin typeface="Arial" pitchFamily="34" charset="0"/>
                <a:ea typeface="MS PGothic" pitchFamily="34" charset="-128"/>
              </a:rPr>
              <a:t>This is recommendation 1.</a:t>
            </a:r>
            <a:r>
              <a:rPr lang="en-US" altLang="en-US" dirty="0" smtClean="0"/>
              <a:t>  In today’s training, we will get through each one of the recommendations, present strategies to help meet those recommendations and show how our New Illinois Learning Standards (NILS) connect to each one.  </a:t>
            </a:r>
            <a:endParaRPr lang="en-US" altLang="en-US" dirty="0" smtClean="0">
              <a:latin typeface="Arial" pitchFamily="34" charset="0"/>
              <a:ea typeface="MS PGothic" pitchFamily="34" charset="-128"/>
            </a:endParaRPr>
          </a:p>
          <a:p>
            <a:endParaRPr lang="en-US" altLang="en-US" b="1" dirty="0" smtClean="0">
              <a:latin typeface="Arial" pitchFamily="34" charset="0"/>
              <a:ea typeface="MS PGothic" pitchFamily="34" charset="-128"/>
            </a:endParaRPr>
          </a:p>
          <a:p>
            <a:r>
              <a:rPr lang="en-US" altLang="en-US" b="1" dirty="0" smtClean="0">
                <a:latin typeface="Arial" pitchFamily="34" charset="0"/>
                <a:ea typeface="MS PGothic" pitchFamily="34" charset="-128"/>
              </a:rPr>
              <a:t>Additional Notes:</a:t>
            </a:r>
          </a:p>
          <a:p>
            <a:r>
              <a:rPr lang="en-US" altLang="en-US" dirty="0" smtClean="0">
                <a:latin typeface="Arial" pitchFamily="34" charset="0"/>
                <a:ea typeface="MS PGothic" pitchFamily="34" charset="-128"/>
              </a:rPr>
              <a:t>The evidence shows that having students write about what they read </a:t>
            </a:r>
            <a:r>
              <a:rPr lang="en-US" altLang="en-US" i="1" dirty="0" smtClean="0">
                <a:latin typeface="Arial" pitchFamily="34" charset="0"/>
                <a:ea typeface="MS PGothic" pitchFamily="34" charset="-128"/>
              </a:rPr>
              <a:t>does </a:t>
            </a:r>
            <a:r>
              <a:rPr lang="en-US" altLang="en-US" dirty="0" smtClean="0">
                <a:latin typeface="Arial" pitchFamily="34" charset="0"/>
                <a:ea typeface="MS PGothic" pitchFamily="34" charset="-128"/>
              </a:rPr>
              <a:t>enhance their reading, abilities.  In fact, fifty-seven out of sixty-one outcomes (93 percent) were positive, indicating a consistent and positive effect for writing about what they read.  (Those participating in the research were in grades 2-12) with the majority in middle and high school.  These positive effects were evident when students wrote about text in science and social studies as well as in English.</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4113" indent="-230188" eaLnBrk="0" hangingPunct="0">
              <a:spcBef>
                <a:spcPct val="30000"/>
              </a:spcBef>
              <a:defRPr sz="1200">
                <a:solidFill>
                  <a:schemeClr val="tx1"/>
                </a:solidFill>
                <a:latin typeface="Calibri" pitchFamily="34" charset="0"/>
              </a:defRPr>
            </a:lvl3pPr>
            <a:lvl4pPr marL="1616075" indent="-230188" eaLnBrk="0" hangingPunct="0">
              <a:spcBef>
                <a:spcPct val="30000"/>
              </a:spcBef>
              <a:defRPr sz="1200">
                <a:solidFill>
                  <a:schemeClr val="tx1"/>
                </a:solidFill>
                <a:latin typeface="Calibri" pitchFamily="34" charset="0"/>
              </a:defRPr>
            </a:lvl4pPr>
            <a:lvl5pPr marL="2078038" indent="-230188" eaLnBrk="0" hangingPunct="0">
              <a:spcBef>
                <a:spcPct val="30000"/>
              </a:spcBef>
              <a:defRPr sz="1200">
                <a:solidFill>
                  <a:schemeClr val="tx1"/>
                </a:solidFill>
                <a:latin typeface="Calibri" pitchFamily="34" charset="0"/>
              </a:defRPr>
            </a:lvl5pPr>
            <a:lvl6pPr marL="2535238" indent="-230188" eaLnBrk="0" fontAlgn="base" hangingPunct="0">
              <a:spcBef>
                <a:spcPct val="30000"/>
              </a:spcBef>
              <a:spcAft>
                <a:spcPct val="0"/>
              </a:spcAft>
              <a:defRPr sz="1200">
                <a:solidFill>
                  <a:schemeClr val="tx1"/>
                </a:solidFill>
                <a:latin typeface="Calibri" pitchFamily="34" charset="0"/>
              </a:defRPr>
            </a:lvl6pPr>
            <a:lvl7pPr marL="2992438" indent="-230188" eaLnBrk="0" fontAlgn="base" hangingPunct="0">
              <a:spcBef>
                <a:spcPct val="30000"/>
              </a:spcBef>
              <a:spcAft>
                <a:spcPct val="0"/>
              </a:spcAft>
              <a:defRPr sz="1200">
                <a:solidFill>
                  <a:schemeClr val="tx1"/>
                </a:solidFill>
                <a:latin typeface="Calibri" pitchFamily="34" charset="0"/>
              </a:defRPr>
            </a:lvl7pPr>
            <a:lvl8pPr marL="3449638" indent="-230188" eaLnBrk="0" fontAlgn="base" hangingPunct="0">
              <a:spcBef>
                <a:spcPct val="30000"/>
              </a:spcBef>
              <a:spcAft>
                <a:spcPct val="0"/>
              </a:spcAft>
              <a:defRPr sz="1200">
                <a:solidFill>
                  <a:schemeClr val="tx1"/>
                </a:solidFill>
                <a:latin typeface="Calibri" pitchFamily="34" charset="0"/>
              </a:defRPr>
            </a:lvl8pPr>
            <a:lvl9pPr marL="3906838"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5E5A447-C7DD-4D89-B74A-35ADF1C540EC}" type="slidenum">
              <a:rPr lang="en-US" altLang="en-US" smtClean="0">
                <a:latin typeface="Arial" pitchFamily="34" charset="0"/>
                <a:ea typeface="MS PGothic" pitchFamily="34" charset="-128"/>
                <a:cs typeface="Arial" pitchFamily="34" charset="0"/>
              </a:rPr>
              <a:pPr eaLnBrk="1" hangingPunct="1">
                <a:spcBef>
                  <a:spcPct val="0"/>
                </a:spcBef>
              </a:pPr>
              <a:t>22</a:t>
            </a:fld>
            <a:endParaRPr lang="en-US" altLang="en-US"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12972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The</a:t>
            </a:r>
            <a:r>
              <a:rPr lang="en-US" altLang="en-US" baseline="0" dirty="0" smtClean="0"/>
              <a:t> first instructional practice </a:t>
            </a:r>
            <a:r>
              <a:rPr lang="en-US" altLang="en-US" dirty="0" smtClean="0"/>
              <a:t> is to respond to a text in writing by writing personal reactions AND/OR analyzing and interpreting text. </a:t>
            </a:r>
            <a:r>
              <a:rPr lang="en-US" altLang="en-US" baseline="0" dirty="0" smtClean="0"/>
              <a:t> </a:t>
            </a:r>
            <a:r>
              <a:rPr lang="en-US" altLang="en-US" i="1" baseline="0" dirty="0" smtClean="0"/>
              <a:t>Ask participants to determine the effect size of this instructional practice.</a:t>
            </a:r>
            <a:endParaRPr lang="en-US" altLang="en-US" i="1" dirty="0" smtClean="0"/>
          </a:p>
          <a:p>
            <a:endParaRPr lang="en-US" altLang="en-US" dirty="0" smtClean="0"/>
          </a:p>
          <a:p>
            <a:r>
              <a:rPr lang="en-US" altLang="en-US" b="1" dirty="0" smtClean="0"/>
              <a:t>Reminder:</a:t>
            </a:r>
          </a:p>
          <a:p>
            <a:r>
              <a:rPr lang="en-US" altLang="en-US" dirty="0" smtClean="0"/>
              <a:t>Even when the practices are used together, they do not constitute a full curriculum.  The writing practices described in this report should be used by educators in a flexible and thoughtful way to support students’ learning. (pg. 5)</a:t>
            </a:r>
          </a:p>
        </p:txBody>
      </p:sp>
      <p:sp>
        <p:nvSpPr>
          <p:cNvPr id="11776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77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4A0B359-A6AC-456C-A230-BC53D8EC36B7}" type="slidenum">
              <a:rPr lang="en-US" altLang="en-US" smtClean="0">
                <a:latin typeface="Arial" pitchFamily="34" charset="0"/>
                <a:cs typeface="Arial" pitchFamily="34" charset="0"/>
              </a:rPr>
              <a:pPr eaLnBrk="1" hangingPunct="1">
                <a:spcBef>
                  <a:spcPct val="0"/>
                </a:spcBef>
              </a:pPr>
              <a:t>23</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30313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Share slide.</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24</a:t>
            </a:fld>
            <a:endParaRPr lang="en-US"/>
          </a:p>
        </p:txBody>
      </p:sp>
    </p:spTree>
    <p:extLst>
      <p:ext uri="{BB962C8B-B14F-4D97-AF65-F5344CB8AC3E}">
        <p14:creationId xmlns:p14="http://schemas.microsoft.com/office/powerpoint/2010/main" val="666121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This</a:t>
            </a:r>
            <a:r>
              <a:rPr lang="en-US" altLang="en-US" baseline="0" dirty="0" smtClean="0"/>
              <a:t> slide reminds participants how writing about a text enhances comprehension by noting the skills required when doing just that.</a:t>
            </a:r>
          </a:p>
          <a:p>
            <a:endParaRPr lang="en-US" altLang="en-US" baseline="0" dirty="0" smtClean="0"/>
          </a:p>
          <a:p>
            <a:r>
              <a:rPr lang="en-US" altLang="en-US" baseline="0" dirty="0" smtClean="0"/>
              <a:t>Our grade specific standards provide specific guidance on what students should be doing when reading and writing.</a:t>
            </a:r>
            <a:endParaRPr lang="en-US" altLang="en-US" dirty="0" smtClean="0"/>
          </a:p>
        </p:txBody>
      </p:sp>
      <p:sp>
        <p:nvSpPr>
          <p:cNvPr id="11571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57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C0DE32-6750-42A8-AF60-D129600217AA}" type="slidenum">
              <a:rPr lang="en-US" altLang="en-US" smtClean="0">
                <a:latin typeface="Arial" pitchFamily="34" charset="0"/>
                <a:cs typeface="Arial" pitchFamily="34" charset="0"/>
              </a:rPr>
              <a:pPr eaLnBrk="1" hangingPunct="1">
                <a:spcBef>
                  <a:spcPct val="0"/>
                </a:spcBef>
              </a:pPr>
              <a:t>25</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97876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Writing a response involves either </a:t>
            </a:r>
          </a:p>
          <a:p>
            <a:r>
              <a:rPr lang="en-US" altLang="en-US" dirty="0" smtClean="0"/>
              <a:t>	1.</a:t>
            </a:r>
            <a:r>
              <a:rPr lang="en-US" altLang="en-US" baseline="0" dirty="0" smtClean="0"/>
              <a:t> A </a:t>
            </a:r>
            <a:r>
              <a:rPr lang="en-US" altLang="en-US" dirty="0" smtClean="0"/>
              <a:t>personal reaction to the text or analysis and interpretation of it.  The</a:t>
            </a:r>
            <a:r>
              <a:rPr lang="en-US" altLang="en-US" baseline="0" dirty="0" smtClean="0"/>
              <a:t> personal reaction </a:t>
            </a:r>
            <a:r>
              <a:rPr lang="en-US" altLang="en-US" dirty="0" smtClean="0"/>
              <a:t>includes writing a personal response to narrative material read OR writing about a personal experience related to it.  </a:t>
            </a:r>
          </a:p>
          <a:p>
            <a:r>
              <a:rPr lang="en-US" altLang="en-US" dirty="0" smtClean="0"/>
              <a:t>	</a:t>
            </a:r>
          </a:p>
          <a:p>
            <a:r>
              <a:rPr lang="en-US" altLang="en-US" dirty="0" smtClean="0"/>
              <a:t>	2. ANALYSIS and INTERPRETATION activities, in contrast, focus on writing analysis of the characters in a novel, writing a paper showing how to apply material that was read, composing a letter to another student explaining how to play a game described in a text, and analyzing a text in writing to develop a particular point of view.  </a:t>
            </a:r>
          </a:p>
          <a:p>
            <a:endParaRPr lang="en-US" altLang="en-US" b="1" dirty="0" smtClean="0"/>
          </a:p>
          <a:p>
            <a:r>
              <a:rPr lang="en-US" altLang="en-US" b="1" dirty="0" smtClean="0"/>
              <a:t>Additional Research Support:</a:t>
            </a:r>
          </a:p>
          <a:p>
            <a:r>
              <a:rPr lang="en-US" altLang="en-US" dirty="0" smtClean="0"/>
              <a:t>Newer and better understandings of textual material are likely to occur when students write about text in extended ways involving analysis, interpretation, or personalization.  (Langer and Applebee,  1987).</a:t>
            </a:r>
          </a:p>
          <a:p>
            <a:endParaRPr lang="en-US" altLang="en-US" dirty="0" smtClean="0"/>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HANDOUT:</a:t>
            </a:r>
            <a:r>
              <a:rPr lang="en-US" altLang="en-US" b="1" baseline="0" dirty="0" smtClean="0"/>
              <a:t>   Give out with 2</a:t>
            </a:r>
            <a:r>
              <a:rPr lang="en-US" altLang="en-US" b="1" baseline="30000" dirty="0" smtClean="0"/>
              <a:t>nd</a:t>
            </a:r>
            <a:r>
              <a:rPr lang="en-US" altLang="en-US" b="1" baseline="0" dirty="0" smtClean="0"/>
              <a:t> click.  Explicit Instruction/Scaffolding Guide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Writing about reading texts was also an effective activity for lower-achieving students.  The important thing to note</a:t>
            </a:r>
            <a:r>
              <a:rPr lang="en-US" baseline="0" dirty="0" smtClean="0"/>
              <a:t> is</a:t>
            </a:r>
            <a:r>
              <a:rPr lang="en-US" dirty="0" smtClean="0"/>
              <a:t> that it is only effective with low achieving students when they were explicitly taught strategies for writing about what they read.  </a:t>
            </a:r>
            <a:r>
              <a:rPr lang="en-US" b="1" dirty="0" smtClean="0"/>
              <a:t>Explicit instruction is an important ingredient in the successful teaching of literacy practices.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smtClean="0"/>
              <a:t>“EXPLICIT INSTRUCTION is characterized by a series of supports or scaffolds, whereby students are guided through the learning process with clear statements about the purpose and rationale for learning the new skill, clear explanations and demonstrations of the instructional target, and supported practice with feedback until independent mastery has been achieved.” (Anita Archer and Charles Hughes, 2011).  </a:t>
            </a:r>
            <a:r>
              <a:rPr lang="en-US" altLang="en-US" b="0" baseline="0" dirty="0" err="1" smtClean="0"/>
              <a:t>Rosenshine</a:t>
            </a:r>
            <a:r>
              <a:rPr lang="en-US" altLang="en-US" b="0" baseline="0" dirty="0" smtClean="0"/>
              <a:t> (1987) described this form of instruction as “a systematic method of teaching with emphasis on proceeding in small steps, checking for student understanding, and achieving active and successful participation by all students” </a:t>
            </a:r>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p>
          <a:p>
            <a:endParaRPr lang="en-US" altLang="en-US" b="1" baseline="0" dirty="0" smtClean="0"/>
          </a:p>
          <a:p>
            <a:endParaRPr lang="en-US" altLang="en-US" dirty="0" smtClean="0"/>
          </a:p>
        </p:txBody>
      </p:sp>
      <p:sp>
        <p:nvSpPr>
          <p:cNvPr id="11878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878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2A40681-E44C-425A-AC2F-73D9A6D3E550}" type="slidenum">
              <a:rPr lang="en-US" altLang="en-US" smtClean="0">
                <a:latin typeface="Arial" pitchFamily="34" charset="0"/>
                <a:cs typeface="Arial" pitchFamily="34" charset="0"/>
              </a:rPr>
              <a:pPr eaLnBrk="1" hangingPunct="1">
                <a:spcBef>
                  <a:spcPct val="0"/>
                </a:spcBef>
              </a:pPr>
              <a:t>26</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465575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baseline="0" dirty="0" smtClean="0"/>
              <a:t>Optional Activity –</a:t>
            </a:r>
            <a:r>
              <a:rPr lang="en-US" altLang="en-US" b="0" baseline="0" dirty="0" smtClean="0"/>
              <a:t>– If time allows give participants time to read through the 16 Elements of Explicit Instruction listed on the Explicit Instruction handout.  </a:t>
            </a:r>
          </a:p>
          <a:p>
            <a:r>
              <a:rPr lang="en-US" altLang="en-US" b="0" baseline="0" dirty="0" smtClean="0"/>
              <a:t>One idea: </a:t>
            </a:r>
          </a:p>
          <a:p>
            <a:pPr marL="0" indent="0">
              <a:buFont typeface="Arial" panose="020B0604020202020204" pitchFamily="34" charset="0"/>
              <a:buNone/>
            </a:pPr>
            <a:r>
              <a:rPr lang="en-US" altLang="en-US" b="0" baseline="0" dirty="0" smtClean="0"/>
              <a:t>	1.  highlight in yellow what elements you do well</a:t>
            </a:r>
          </a:p>
          <a:p>
            <a:pPr marL="0" indent="0">
              <a:buFont typeface="Arial" panose="020B0604020202020204" pitchFamily="34" charset="0"/>
              <a:buNone/>
            </a:pPr>
            <a:r>
              <a:rPr lang="en-US" altLang="en-US" b="0" baseline="0" dirty="0" smtClean="0"/>
              <a:t>	2.  highlight in green what you need to improve, and</a:t>
            </a:r>
          </a:p>
          <a:p>
            <a:pPr marL="0" indent="0">
              <a:buFont typeface="Arial" panose="020B0604020202020204" pitchFamily="34" charset="0"/>
              <a:buNone/>
            </a:pPr>
            <a:r>
              <a:rPr lang="en-US" altLang="en-US" b="0" baseline="0" dirty="0" smtClean="0"/>
              <a:t>	3.  circle the one you will start working to improve.</a:t>
            </a:r>
          </a:p>
          <a:p>
            <a:pPr marL="0" indent="0">
              <a:buFont typeface="Arial" panose="020B0604020202020204" pitchFamily="34" charset="0"/>
              <a:buNone/>
            </a:pPr>
            <a:r>
              <a:rPr lang="en-US" altLang="en-US" b="0" baseline="0" dirty="0" smtClean="0"/>
              <a:t> </a:t>
            </a:r>
            <a:endParaRPr lang="en-US" altLang="en-US" baseline="0"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27</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a:t>
            </a:r>
          </a:p>
          <a:p>
            <a:r>
              <a:rPr lang="en-US" altLang="en-US" dirty="0" smtClean="0"/>
              <a:t>The 2</a:t>
            </a:r>
            <a:r>
              <a:rPr lang="en-US" altLang="en-US" baseline="30000" dirty="0" smtClean="0"/>
              <a:t>nd</a:t>
            </a:r>
            <a:r>
              <a:rPr lang="en-US" altLang="en-US" dirty="0" smtClean="0"/>
              <a:t> instructional practice is</a:t>
            </a:r>
            <a:r>
              <a:rPr lang="en-US" altLang="en-US" baseline="0" dirty="0" smtClean="0"/>
              <a:t> to  “Write Summaries of a Text”.</a:t>
            </a:r>
          </a:p>
          <a:p>
            <a:r>
              <a:rPr lang="en-US" altLang="en-US" i="1" baseline="0" dirty="0" smtClean="0"/>
              <a:t>Ask participants to determine the effect size of this instructional practice.</a:t>
            </a:r>
          </a:p>
          <a:p>
            <a:endParaRPr lang="en-US" altLang="en-US" baseline="0" dirty="0" smtClean="0"/>
          </a:p>
          <a:p>
            <a:endParaRPr lang="en-US" altLang="en-US" baseline="0" dirty="0" smtClean="0"/>
          </a:p>
        </p:txBody>
      </p:sp>
      <p:sp>
        <p:nvSpPr>
          <p:cNvPr id="1269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269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189A9CD-3461-4423-8F89-27F1AD4168DB}" type="slidenum">
              <a:rPr lang="en-US" altLang="en-US" smtClean="0">
                <a:latin typeface="Arial" pitchFamily="34" charset="0"/>
                <a:cs typeface="Arial" pitchFamily="34" charset="0"/>
              </a:rPr>
              <a:pPr eaLnBrk="1" hangingPunct="1">
                <a:spcBef>
                  <a:spcPct val="0"/>
                </a:spcBef>
              </a:pPr>
              <a:t>28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365879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Writing to Read” report </a:t>
            </a:r>
            <a:r>
              <a:rPr lang="en-US" dirty="0" smtClean="0"/>
              <a:t>states</a:t>
            </a:r>
            <a:r>
              <a:rPr lang="en-US" baseline="0" dirty="0" smtClean="0"/>
              <a:t> that….”s</a:t>
            </a:r>
            <a:r>
              <a:rPr lang="en-US" dirty="0" smtClean="0"/>
              <a:t>ummarization instruction improves both writing quality and reading comprehension.”</a:t>
            </a:r>
          </a:p>
          <a:p>
            <a:endParaRPr lang="en-US" dirty="0" smtClean="0"/>
          </a:p>
          <a:p>
            <a:r>
              <a:rPr lang="en-US" dirty="0" smtClean="0"/>
              <a:t>Have participants</a:t>
            </a:r>
            <a:r>
              <a:rPr lang="en-US" baseline="0" dirty="0" smtClean="0"/>
              <a:t> read silently as animation brings in each practice that summarizing proves better than.  </a:t>
            </a:r>
          </a:p>
          <a:p>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29</a:t>
            </a:fld>
            <a:endParaRPr lang="en-US"/>
          </a:p>
        </p:txBody>
      </p:sp>
    </p:spTree>
    <p:extLst>
      <p:ext uri="{BB962C8B-B14F-4D97-AF65-F5344CB8AC3E}">
        <p14:creationId xmlns:p14="http://schemas.microsoft.com/office/powerpoint/2010/main" val="142771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and introductions</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3</a:t>
            </a:fld>
            <a:endParaRPr lang="en-US"/>
          </a:p>
        </p:txBody>
      </p:sp>
    </p:spTree>
    <p:extLst>
      <p:ext uri="{BB962C8B-B14F-4D97-AF65-F5344CB8AC3E}">
        <p14:creationId xmlns:p14="http://schemas.microsoft.com/office/powerpoint/2010/main" val="126611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solidFill>
                  <a:srgbClr val="000000"/>
                </a:solidFill>
                <a:latin typeface="Arial" pitchFamily="34" charset="0"/>
                <a:ea typeface="MS PGothic" pitchFamily="34" charset="-128"/>
              </a:rPr>
              <a:t>Notes: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solidFill>
                  <a:srgbClr val="000000"/>
                </a:solidFill>
                <a:latin typeface="Arial" pitchFamily="34" charset="0"/>
                <a:ea typeface="MS PGothic" pitchFamily="34" charset="-128"/>
              </a:rPr>
              <a:t>Share slide</a:t>
            </a:r>
            <a:r>
              <a:rPr lang="en-US" altLang="en-US" baseline="0" dirty="0" smtClean="0">
                <a:solidFill>
                  <a:srgbClr val="000000"/>
                </a:solidFill>
                <a:latin typeface="Arial" pitchFamily="34" charset="0"/>
                <a:ea typeface="MS PGothic" pitchFamily="34" charset="-128"/>
              </a:rPr>
              <a:t> aloud or have participants read silently.  </a:t>
            </a:r>
            <a:endParaRPr lang="en-US" altLang="en-US" dirty="0" smtClean="0">
              <a:solidFill>
                <a:srgbClr val="000000"/>
              </a:solidFill>
              <a:latin typeface="Arial" pitchFamily="34" charset="0"/>
              <a:ea typeface="MS PGothic"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solidFill>
                  <a:srgbClr val="000000"/>
                </a:solidFill>
                <a:latin typeface="Arial" pitchFamily="34" charset="0"/>
                <a:ea typeface="MS PGothic" pitchFamily="34" charset="-128"/>
              </a:rPr>
              <a:t>Add “</a:t>
            </a:r>
            <a:r>
              <a:rPr lang="en-US" altLang="en-US" dirty="0" smtClean="0"/>
              <a:t>If we want students to learn and remember specific information, what should we have them do? (Read and write summaries of the information they need to learn.”  (pg. 15 of Writing to Read)</a:t>
            </a:r>
          </a:p>
          <a:p>
            <a:endParaRPr lang="en-US" b="1" dirty="0" smtClean="0"/>
          </a:p>
          <a:p>
            <a:r>
              <a:rPr lang="en-US" b="1" dirty="0" smtClean="0"/>
              <a:t>Additional</a:t>
            </a:r>
            <a:r>
              <a:rPr lang="en-US" b="1" baseline="0" dirty="0" smtClean="0"/>
              <a:t> Notes:</a:t>
            </a:r>
            <a:endParaRPr lang="en-US" b="1" dirty="0" smtClean="0"/>
          </a:p>
          <a:p>
            <a:r>
              <a:rPr lang="en-US" b="1" dirty="0" smtClean="0"/>
              <a:t>What is summarizing?</a:t>
            </a:r>
            <a:r>
              <a:rPr lang="en-US" b="1" baseline="0" dirty="0" smtClean="0"/>
              <a:t> </a:t>
            </a:r>
            <a:r>
              <a:rPr lang="en-US" b="0" baseline="0" dirty="0" smtClean="0"/>
              <a:t>Summarizing is how we take larger selections of text and reduce them to their bare essentials: the gist, the key ideas, the main points that are worth noting and remembering. Webster's calls a summary the "general idea in brief form"; it's the distillation, condensation, or reduction of a larger work into its primary notions.</a:t>
            </a:r>
          </a:p>
          <a:p>
            <a:endParaRPr lang="en-US" b="0" baseline="0" dirty="0" smtClean="0"/>
          </a:p>
          <a:p>
            <a:r>
              <a:rPr lang="en-US" b="1" dirty="0" smtClean="0"/>
              <a:t>What do we do when we</a:t>
            </a:r>
            <a:r>
              <a:rPr lang="en-US" b="1" baseline="0" dirty="0" smtClean="0"/>
              <a:t> summarize?  </a:t>
            </a:r>
            <a:r>
              <a:rPr lang="en-US" b="0" dirty="0" smtClean="0"/>
              <a:t>We strip away the extra verbiage and extraneous examples. We focus on the heart of the matter. We try to find the key words and phrases that, when uttered later, still manage to capture the gist of what we've read. We are trying to capture the main ideas and the crucial details necessary for supporting them.</a:t>
            </a:r>
          </a:p>
          <a:p>
            <a:endParaRPr lang="en-US" altLang="en-US" dirty="0" smtClean="0">
              <a:solidFill>
                <a:srgbClr val="000000"/>
              </a:solidFill>
              <a:latin typeface="Arial" pitchFamily="34" charset="0"/>
              <a:ea typeface="MS PGothic" pitchFamily="34" charset="-128"/>
            </a:endParaRPr>
          </a:p>
          <a:p>
            <a:endParaRPr lang="en-US" altLang="en-US" dirty="0" smtClean="0">
              <a:solidFill>
                <a:srgbClr val="000000"/>
              </a:solidFill>
              <a:latin typeface="Arial" pitchFamily="34" charset="0"/>
              <a:ea typeface="MS PGothic" pitchFamily="34" charset="-128"/>
            </a:endParaRPr>
          </a:p>
          <a:p>
            <a:r>
              <a:rPr lang="en-US" altLang="en-US" b="1" dirty="0" smtClean="0">
                <a:solidFill>
                  <a:srgbClr val="000000"/>
                </a:solidFill>
                <a:latin typeface="Arial" pitchFamily="34" charset="0"/>
                <a:ea typeface="MS PGothic" pitchFamily="34" charset="-128"/>
              </a:rPr>
              <a:t>Optional</a:t>
            </a:r>
            <a:r>
              <a:rPr lang="en-US" altLang="en-US" b="1" baseline="0" dirty="0" smtClean="0">
                <a:solidFill>
                  <a:srgbClr val="000000"/>
                </a:solidFill>
                <a:latin typeface="Arial" pitchFamily="34" charset="0"/>
                <a:ea typeface="MS PGothic" pitchFamily="34" charset="-128"/>
              </a:rPr>
              <a:t> Information About Summaries from p</a:t>
            </a:r>
            <a:r>
              <a:rPr lang="en-US" altLang="en-US" b="1" dirty="0" smtClean="0">
                <a:solidFill>
                  <a:srgbClr val="000000"/>
                </a:solidFill>
                <a:latin typeface="Arial" pitchFamily="34" charset="0"/>
                <a:ea typeface="MS PGothic" pitchFamily="34" charset="-128"/>
              </a:rPr>
              <a:t>g. 15 of the Report:</a:t>
            </a:r>
          </a:p>
          <a:p>
            <a:r>
              <a:rPr lang="en-US" altLang="en-US" dirty="0" smtClean="0"/>
              <a:t>For students in grades 3-12, writing summaries about text showed a consistently positive impact on reading comprehension.  It significantly improved middle and high school students’ comprehension of text AND it showed an even stronger effect on elementary students’ comprehension.</a:t>
            </a:r>
          </a:p>
          <a:p>
            <a:endParaRPr lang="en-US" altLang="en-US" dirty="0" smtClean="0"/>
          </a:p>
          <a:p>
            <a:r>
              <a:rPr lang="en-US" altLang="en-US" dirty="0" smtClean="0"/>
              <a:t>Transforming a mental summary of text into writing requires additional thought about the essence of the material and the permanence of writing creates an external record of this synopsis that can be readily </a:t>
            </a:r>
            <a:r>
              <a:rPr lang="en-US" altLang="en-US" b="1" dirty="0" smtClean="0"/>
              <a:t>critiqued and reworked</a:t>
            </a:r>
            <a:r>
              <a:rPr lang="en-US" altLang="en-US" dirty="0" smtClean="0"/>
              <a:t>.  As a result, summary writing seems likely to improve comprehension of the material being summarized.</a:t>
            </a:r>
          </a:p>
          <a:p>
            <a:endParaRPr lang="en-US" altLang="en-US" dirty="0" smtClean="0"/>
          </a:p>
          <a:p>
            <a:r>
              <a:rPr lang="en-US" altLang="en-US" dirty="0" smtClean="0"/>
              <a:t>Summarization has a large and consistent positive impact on student outcomes on both reading and writing.  Across 19 studies with students in grades 3-12, the effect size was .52 showing summary writers at the 70th percentile with others at the 50th percentile</a:t>
            </a:r>
          </a:p>
          <a:p>
            <a:endParaRPr lang="en-US" altLang="en-US" dirty="0" smtClean="0"/>
          </a:p>
          <a:p>
            <a:endParaRPr lang="en-US" altLang="en-US" dirty="0" smtClean="0"/>
          </a:p>
          <a:p>
            <a:endParaRPr lang="en-US" altLang="en-US" dirty="0" smtClean="0"/>
          </a:p>
        </p:txBody>
      </p:sp>
      <p:sp>
        <p:nvSpPr>
          <p:cNvPr id="12800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280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CC01705-B7D8-4A25-B013-04658BE150E3}" type="slidenum">
              <a:rPr lang="en-US" altLang="en-US" smtClean="0">
                <a:latin typeface="Arial" pitchFamily="34" charset="0"/>
                <a:cs typeface="Arial" pitchFamily="34" charset="0"/>
              </a:rPr>
              <a:pPr eaLnBrk="1" hangingPunct="1">
                <a:spcBef>
                  <a:spcPct val="0"/>
                </a:spcBef>
              </a:pPr>
              <a:t>30</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183126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Optional Activity:</a:t>
            </a:r>
          </a:p>
          <a:p>
            <a:r>
              <a:rPr lang="en-US" b="0" dirty="0" smtClean="0"/>
              <a:t>Turn and Talk with your neighbor(s) what students have to do in order to write a summary. </a:t>
            </a:r>
          </a:p>
          <a:p>
            <a:r>
              <a:rPr lang="en-US" b="0" dirty="0" smtClean="0"/>
              <a:t>Share out making sure participants mention the following:</a:t>
            </a:r>
          </a:p>
          <a:p>
            <a:r>
              <a:rPr lang="en-US" b="0" dirty="0" smtClean="0"/>
              <a:t>	Reread, pull out important details, group formation, etc.  </a:t>
            </a:r>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31</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HANDOUT: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Refer to HANDOUT (Summarizing and Note</a:t>
            </a:r>
            <a:r>
              <a:rPr lang="en-US" b="1" baseline="0" dirty="0" smtClean="0"/>
              <a:t> Taking Booklet) </a:t>
            </a:r>
            <a:r>
              <a:rPr lang="en-US" b="1" dirty="0" smtClean="0"/>
              <a:t>after going through slide.  Tell them that the upcoming strategies and as well as</a:t>
            </a:r>
            <a:r>
              <a:rPr lang="en-US" b="1" baseline="0" dirty="0" smtClean="0"/>
              <a:t> additional ones are included in the booklet.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Read</a:t>
            </a:r>
            <a:r>
              <a:rPr lang="en-US" b="0" baseline="0" dirty="0" smtClean="0"/>
              <a:t> aloud as slide is animated to unveil what a summary is, what we do when we summarize, and what usually happens when we ask students to summarize as well as what we want them to do.</a:t>
            </a:r>
            <a:endParaRPr lang="en-US" b="0" dirty="0" smtClean="0"/>
          </a:p>
          <a:p>
            <a:pPr defTabSz="941192" eaLnBrk="1" fontAlgn="auto" hangingPunct="1">
              <a:spcBef>
                <a:spcPts val="0"/>
              </a:spcBef>
              <a:spcAft>
                <a:spcPts val="0"/>
              </a:spcAft>
              <a:defRPr/>
            </a:pPr>
            <a:r>
              <a:rPr lang="en-US" b="1" dirty="0" smtClean="0"/>
              <a:t>	What happens when we ask students to summarize? </a:t>
            </a:r>
          </a:p>
          <a:p>
            <a:pPr defTabSz="941192" eaLnBrk="1" fontAlgn="auto" hangingPunct="1">
              <a:spcBef>
                <a:spcPts val="0"/>
              </a:spcBef>
              <a:spcAft>
                <a:spcPts val="0"/>
              </a:spcAft>
              <a:defRPr/>
            </a:pPr>
            <a:r>
              <a:rPr lang="en-US" b="1" dirty="0" smtClean="0"/>
              <a:t>	</a:t>
            </a:r>
            <a:r>
              <a:rPr lang="en-US" dirty="0" smtClean="0"/>
              <a:t>they write down everything</a:t>
            </a:r>
          </a:p>
          <a:p>
            <a:pPr defTabSz="941192" eaLnBrk="1" fontAlgn="auto" hangingPunct="1">
              <a:spcBef>
                <a:spcPts val="0"/>
              </a:spcBef>
              <a:spcAft>
                <a:spcPts val="0"/>
              </a:spcAft>
              <a:defRPr/>
            </a:pPr>
            <a:r>
              <a:rPr lang="en-US" dirty="0" smtClean="0"/>
              <a:t>	they write down next to nothing</a:t>
            </a:r>
          </a:p>
          <a:p>
            <a:pPr defTabSz="941192" eaLnBrk="1" fontAlgn="auto" hangingPunct="1">
              <a:spcBef>
                <a:spcPts val="0"/>
              </a:spcBef>
              <a:spcAft>
                <a:spcPts val="0"/>
              </a:spcAft>
              <a:defRPr/>
            </a:pPr>
            <a:r>
              <a:rPr lang="en-US" dirty="0" smtClean="0"/>
              <a:t>	they give incomplete sentences</a:t>
            </a:r>
          </a:p>
          <a:p>
            <a:pPr defTabSz="941192" eaLnBrk="1" fontAlgn="auto" hangingPunct="1">
              <a:spcBef>
                <a:spcPts val="0"/>
              </a:spcBef>
              <a:spcAft>
                <a:spcPts val="0"/>
              </a:spcAft>
              <a:defRPr/>
            </a:pPr>
            <a:r>
              <a:rPr lang="en-US" dirty="0" smtClean="0"/>
              <a:t>	they write way too much</a:t>
            </a:r>
          </a:p>
          <a:p>
            <a:pPr defTabSz="941192" eaLnBrk="1" fontAlgn="auto" hangingPunct="1">
              <a:spcBef>
                <a:spcPts val="0"/>
              </a:spcBef>
              <a:spcAft>
                <a:spcPts val="0"/>
              </a:spcAft>
              <a:defRPr/>
            </a:pPr>
            <a:r>
              <a:rPr lang="en-US" dirty="0" smtClean="0"/>
              <a:t>	they don't write enough</a:t>
            </a:r>
          </a:p>
          <a:p>
            <a:pPr defTabSz="941192" eaLnBrk="1" fontAlgn="auto" hangingPunct="1">
              <a:spcBef>
                <a:spcPts val="0"/>
              </a:spcBef>
              <a:spcAft>
                <a:spcPts val="0"/>
              </a:spcAft>
              <a:defRPr/>
            </a:pPr>
            <a:r>
              <a:rPr lang="en-US" dirty="0" smtClean="0"/>
              <a:t>	they copy word for word</a:t>
            </a:r>
          </a:p>
          <a:p>
            <a:endParaRPr lang="en-US" b="1" dirty="0" smtClean="0"/>
          </a:p>
          <a:p>
            <a:r>
              <a:rPr lang="en-US" b="1" dirty="0" smtClean="0"/>
              <a:t>	What</a:t>
            </a:r>
            <a:r>
              <a:rPr lang="en-US" b="1" baseline="0" dirty="0" smtClean="0"/>
              <a:t> do we want students to do when we ask them to summarize?</a:t>
            </a:r>
            <a:endParaRPr lang="en-US" b="1" dirty="0" smtClean="0"/>
          </a:p>
          <a:p>
            <a:pPr lvl="1"/>
            <a:r>
              <a:rPr lang="en-US" b="0" dirty="0" smtClean="0"/>
              <a:t>	pull out main ideas</a:t>
            </a:r>
          </a:p>
          <a:p>
            <a:pPr lvl="1"/>
            <a:r>
              <a:rPr lang="en-US" b="0" dirty="0" smtClean="0"/>
              <a:t>	focus on key details</a:t>
            </a:r>
          </a:p>
          <a:p>
            <a:pPr lvl="1"/>
            <a:r>
              <a:rPr lang="en-US" b="0" dirty="0" smtClean="0"/>
              <a:t>	use key words and phrases</a:t>
            </a:r>
          </a:p>
          <a:p>
            <a:pPr lvl="1"/>
            <a:r>
              <a:rPr lang="en-US" b="0" dirty="0" smtClean="0"/>
              <a:t>	break down the larger ideas</a:t>
            </a:r>
          </a:p>
          <a:p>
            <a:pPr lvl="1"/>
            <a:r>
              <a:rPr lang="en-US" b="0" dirty="0" smtClean="0"/>
              <a:t>	write only enough to convey the gist</a:t>
            </a:r>
          </a:p>
          <a:p>
            <a:pPr lvl="1"/>
            <a:endParaRPr lang="en-US" b="0" dirty="0" smtClean="0"/>
          </a:p>
          <a:p>
            <a:endParaRPr lang="en-US" dirty="0" smtClean="0"/>
          </a:p>
          <a:p>
            <a:endParaRPr lang="en-US" b="0" dirty="0" smtClean="0"/>
          </a:p>
        </p:txBody>
      </p:sp>
      <p:sp>
        <p:nvSpPr>
          <p:cNvPr id="4" name="Slide Number Placeholder 3"/>
          <p:cNvSpPr>
            <a:spLocks noGrp="1"/>
          </p:cNvSpPr>
          <p:nvPr>
            <p:ph type="sldNum" sz="quarter" idx="10"/>
          </p:nvPr>
        </p:nvSpPr>
        <p:spPr/>
        <p:txBody>
          <a:bodyPr/>
          <a:lstStyle/>
          <a:p>
            <a:fld id="{66050C5D-3E67-46F2-BB28-FBED336C1B52}" type="slidenum">
              <a:rPr lang="en-US" smtClean="0"/>
              <a:t>32</a:t>
            </a:fld>
            <a:endParaRPr lang="en-US"/>
          </a:p>
        </p:txBody>
      </p:sp>
    </p:spTree>
    <p:extLst>
      <p:ext uri="{BB962C8B-B14F-4D97-AF65-F5344CB8AC3E}">
        <p14:creationId xmlns:p14="http://schemas.microsoft.com/office/powerpoint/2010/main" val="2385806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t>Optional</a:t>
            </a:r>
            <a:r>
              <a:rPr lang="en-US" b="1" baseline="0" dirty="0" smtClean="0"/>
              <a:t> Activity</a:t>
            </a:r>
            <a:r>
              <a:rPr lang="en-US" b="0" baseline="0" dirty="0" smtClean="0"/>
              <a:t>:  Ask participants to look at the table of contents of page 2 of the handout.  The 1</a:t>
            </a:r>
            <a:r>
              <a:rPr lang="en-US" b="0" baseline="30000" dirty="0" smtClean="0"/>
              <a:t>st</a:t>
            </a:r>
            <a:r>
              <a:rPr lang="en-US" b="0" baseline="0" dirty="0" smtClean="0"/>
              <a:t> 18 pages are dedicated to summarizing strategies that are mentioned in the Writing to Read Report as well as other research-based summarizing strategies.  If time allows, have participants </a:t>
            </a:r>
            <a:r>
              <a:rPr lang="en-US" b="1" baseline="0" dirty="0" smtClean="0"/>
              <a:t>choose one strategy </a:t>
            </a:r>
            <a:r>
              <a:rPr lang="en-US" b="0" baseline="0" dirty="0" smtClean="0"/>
              <a:t>to read through and report out to a small group or entire group that might work for their classroom or that they already use.  Note:  the first few pages have strategies that are specifically for lower grades. </a:t>
            </a:r>
            <a:endParaRPr lang="en-US" b="1"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33</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The</a:t>
            </a:r>
            <a:r>
              <a:rPr lang="en-US" altLang="en-US" baseline="0" dirty="0" smtClean="0"/>
              <a:t> strategy on this slide is from page 15 of the Writing to Read Report.  It is included in the Summarizing and Note Taking Booklet. (page 8)</a:t>
            </a:r>
          </a:p>
          <a:p>
            <a:endParaRPr lang="en-US" altLang="en-US" dirty="0" smtClean="0"/>
          </a:p>
          <a:p>
            <a:r>
              <a:rPr lang="en-US" altLang="en-US" dirty="0" smtClean="0"/>
              <a:t>In teaching this strategy, the teacher first explains each step and its purposes.  Use of the strategy is then modeled, and students practice applying it, receiving teacher help and assistance as needed.</a:t>
            </a:r>
          </a:p>
        </p:txBody>
      </p:sp>
      <p:sp>
        <p:nvSpPr>
          <p:cNvPr id="13414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341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C4A0414-70D8-4427-9CBB-578585F81F71}" type="slidenum">
              <a:rPr lang="en-US" altLang="en-US" smtClean="0">
                <a:latin typeface="Arial" pitchFamily="34" charset="0"/>
                <a:cs typeface="Arial" pitchFamily="34" charset="0"/>
              </a:rPr>
              <a:pPr eaLnBrk="1" hangingPunct="1">
                <a:spcBef>
                  <a:spcPct val="0"/>
                </a:spcBef>
              </a:pPr>
              <a:t>34</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009655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itchFamily="34" charset="0"/>
                <a:ea typeface="ヒラギノ角ゴ Pro W3"/>
                <a:cs typeface="ヒラギノ角ゴ Pro W3"/>
              </a:rPr>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itchFamily="34" charset="0"/>
                <a:ea typeface="ヒラギノ角ゴ Pro W3"/>
                <a:cs typeface="ヒラギノ角ゴ Pro W3"/>
              </a:rPr>
              <a:t>The strategy on this</a:t>
            </a:r>
            <a:r>
              <a:rPr lang="en-US" altLang="en-US" baseline="0" dirty="0" smtClean="0">
                <a:latin typeface="Arial" pitchFamily="34" charset="0"/>
                <a:ea typeface="ヒラギノ角ゴ Pro W3"/>
                <a:cs typeface="ヒラギノ角ゴ Pro W3"/>
              </a:rPr>
              <a:t> slide is not in the actual Writing to Read document but a good strategy for summarization. </a:t>
            </a:r>
            <a:r>
              <a:rPr lang="en-US" altLang="en-US" baseline="0" dirty="0" smtClean="0"/>
              <a:t>It is included in the Summarizing and Note Taking Booklet. (page 9)</a:t>
            </a:r>
            <a:r>
              <a:rPr lang="en-US" altLang="en-US" baseline="0" dirty="0" smtClean="0">
                <a:latin typeface="Arial" pitchFamily="34" charset="0"/>
              </a:rPr>
              <a:t>  </a:t>
            </a:r>
            <a:r>
              <a:rPr lang="en-US" altLang="en-US" dirty="0" smtClean="0">
                <a:latin typeface="Arial" pitchFamily="34" charset="0"/>
                <a:ea typeface="ヒラギノ角ゴ Pro W3"/>
                <a:cs typeface="ヒラギノ角ゴ Pro W3"/>
              </a:rPr>
              <a:t>(GIST- Generating Interaction between Schemata and Text) </a:t>
            </a:r>
          </a:p>
          <a:p>
            <a:endParaRPr lang="en-US" altLang="en-US" dirty="0" smtClean="0">
              <a:latin typeface="Arial" pitchFamily="34" charset="0"/>
              <a:ea typeface="ヒラギノ角ゴ Pro W3"/>
              <a:cs typeface="ヒラギノ角ゴ Pro W3"/>
            </a:endParaRPr>
          </a:p>
          <a:p>
            <a:r>
              <a:rPr lang="en-US" altLang="en-US" dirty="0" smtClean="0">
                <a:latin typeface="Arial" pitchFamily="34" charset="0"/>
                <a:ea typeface="ヒラギノ角ゴ Pro W3"/>
                <a:cs typeface="ヒラギノ角ゴ Pro W3"/>
              </a:rPr>
              <a:t>When</a:t>
            </a:r>
            <a:r>
              <a:rPr lang="en-US" altLang="en-US" baseline="0" dirty="0" smtClean="0">
                <a:latin typeface="Arial" pitchFamily="34" charset="0"/>
                <a:ea typeface="ヒラギノ角ゴ Pro W3"/>
                <a:cs typeface="ヒラギノ角ゴ Pro W3"/>
              </a:rPr>
              <a:t> teaching students how to create a GIST, use familiar text such as </a:t>
            </a:r>
            <a:r>
              <a:rPr lang="en-US" altLang="en-US" dirty="0" smtClean="0">
                <a:latin typeface="Arial" pitchFamily="34" charset="0"/>
                <a:ea typeface="ヒラギノ角ゴ Pro W3"/>
                <a:cs typeface="ヒラギノ角ゴ Pro W3"/>
              </a:rPr>
              <a:t>the story of Goldilocks and the Three Bears. </a:t>
            </a:r>
            <a:r>
              <a:rPr lang="ja-JP" altLang="en-US" dirty="0" smtClean="0">
                <a:latin typeface="Arial" pitchFamily="34" charset="0"/>
                <a:ea typeface="ヒラギノ角ゴ Pro W3"/>
                <a:cs typeface="ヒラギノ角ゴ Pro W3"/>
              </a:rPr>
              <a:t>“</a:t>
            </a:r>
            <a:r>
              <a:rPr lang="en-US" altLang="ja-JP" dirty="0" smtClean="0">
                <a:latin typeface="Arial" pitchFamily="34" charset="0"/>
                <a:ea typeface="ヒラギノ角ゴ Pro W3"/>
                <a:cs typeface="ヒラギノ角ゴ Pro W3"/>
              </a:rPr>
              <a:t>Goldilocks tried the Bears</a:t>
            </a:r>
            <a:r>
              <a:rPr lang="ja-JP" altLang="en-US" dirty="0" smtClean="0">
                <a:latin typeface="Arial" pitchFamily="34" charset="0"/>
                <a:ea typeface="ヒラギノ角ゴ Pro W3"/>
                <a:cs typeface="ヒラギノ角ゴ Pro W3"/>
              </a:rPr>
              <a:t>’</a:t>
            </a:r>
            <a:r>
              <a:rPr lang="en-US" altLang="ja-JP" dirty="0" smtClean="0">
                <a:latin typeface="Arial" pitchFamily="34" charset="0"/>
                <a:ea typeface="ヒラギノ角ゴ Pro W3"/>
                <a:cs typeface="ヒラギノ角ゴ Pro W3"/>
              </a:rPr>
              <a:t> breakfasts, chairs, and beds, always with the same result: baby</a:t>
            </a:r>
            <a:r>
              <a:rPr lang="ja-JP" altLang="en-US" dirty="0" smtClean="0">
                <a:latin typeface="Arial" pitchFamily="34" charset="0"/>
                <a:ea typeface="ヒラギノ角ゴ Pro W3"/>
                <a:cs typeface="ヒラギノ角ゴ Pro W3"/>
              </a:rPr>
              <a:t>’</a:t>
            </a:r>
            <a:r>
              <a:rPr lang="en-US" altLang="ja-JP" dirty="0" smtClean="0">
                <a:latin typeface="Arial" pitchFamily="34" charset="0"/>
                <a:ea typeface="ヒラギノ角ゴ Pro W3"/>
                <a:cs typeface="ヒラギノ角ゴ Pro W3"/>
              </a:rPr>
              <a:t>s stuff was just right for her.</a:t>
            </a:r>
            <a:r>
              <a:rPr lang="ja-JP" altLang="en-US" dirty="0" smtClean="0">
                <a:latin typeface="Arial" pitchFamily="34" charset="0"/>
                <a:ea typeface="ヒラギノ角ゴ Pro W3"/>
                <a:cs typeface="ヒラギノ角ゴ Pro W3"/>
              </a:rPr>
              <a:t>”</a:t>
            </a:r>
            <a:endParaRPr lang="en-US" altLang="ja-JP" dirty="0" smtClean="0">
              <a:latin typeface="Arial" pitchFamily="34" charset="0"/>
              <a:ea typeface="ヒラギノ角ゴ Pro W3"/>
              <a:cs typeface="ヒラギノ角ゴ Pro W3"/>
            </a:endParaRPr>
          </a:p>
          <a:p>
            <a:endParaRPr lang="en-US" altLang="en-US" b="1" dirty="0" smtClean="0">
              <a:latin typeface="Arial" pitchFamily="34" charset="0"/>
              <a:ea typeface="ヒラギノ角ゴ Pro W3"/>
              <a:cs typeface="ヒラギノ角ゴ Pro W3"/>
            </a:endParaRPr>
          </a:p>
          <a:p>
            <a:endParaRPr lang="en-US" altLang="en-US" dirty="0" smtClean="0">
              <a:latin typeface="Arial" pitchFamily="34" charset="0"/>
              <a:ea typeface="ヒラギノ角ゴ Pro W3"/>
              <a:cs typeface="ヒラギノ角ゴ Pro W3"/>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2000" indent="-292100" eaLnBrk="0" hangingPunct="0">
              <a:spcBef>
                <a:spcPct val="30000"/>
              </a:spcBef>
              <a:defRPr sz="1200">
                <a:solidFill>
                  <a:schemeClr val="tx1"/>
                </a:solidFill>
                <a:latin typeface="Calibri" pitchFamily="34" charset="0"/>
              </a:defRPr>
            </a:lvl2pPr>
            <a:lvl3pPr marL="1171575" indent="-233363" eaLnBrk="0" hangingPunct="0">
              <a:spcBef>
                <a:spcPct val="30000"/>
              </a:spcBef>
              <a:defRPr sz="1200">
                <a:solidFill>
                  <a:schemeClr val="tx1"/>
                </a:solidFill>
                <a:latin typeface="Calibri" pitchFamily="34" charset="0"/>
              </a:defRPr>
            </a:lvl3pPr>
            <a:lvl4pPr marL="1641475" indent="-233363" eaLnBrk="0" hangingPunct="0">
              <a:spcBef>
                <a:spcPct val="30000"/>
              </a:spcBef>
              <a:defRPr sz="1200">
                <a:solidFill>
                  <a:schemeClr val="tx1"/>
                </a:solidFill>
                <a:latin typeface="Calibri" pitchFamily="34" charset="0"/>
              </a:defRPr>
            </a:lvl4pPr>
            <a:lvl5pPr marL="2109788" indent="-233363" eaLnBrk="0" hangingPunct="0">
              <a:spcBef>
                <a:spcPct val="30000"/>
              </a:spcBef>
              <a:defRPr sz="1200">
                <a:solidFill>
                  <a:schemeClr val="tx1"/>
                </a:solidFill>
                <a:latin typeface="Calibri" pitchFamily="34" charset="0"/>
              </a:defRPr>
            </a:lvl5pPr>
            <a:lvl6pPr marL="2566988" indent="-233363" eaLnBrk="0" fontAlgn="base" hangingPunct="0">
              <a:spcBef>
                <a:spcPct val="30000"/>
              </a:spcBef>
              <a:spcAft>
                <a:spcPct val="0"/>
              </a:spcAft>
              <a:defRPr sz="1200">
                <a:solidFill>
                  <a:schemeClr val="tx1"/>
                </a:solidFill>
                <a:latin typeface="Calibri" pitchFamily="34" charset="0"/>
              </a:defRPr>
            </a:lvl6pPr>
            <a:lvl7pPr marL="3024188" indent="-233363" eaLnBrk="0" fontAlgn="base" hangingPunct="0">
              <a:spcBef>
                <a:spcPct val="30000"/>
              </a:spcBef>
              <a:spcAft>
                <a:spcPct val="0"/>
              </a:spcAft>
              <a:defRPr sz="1200">
                <a:solidFill>
                  <a:schemeClr val="tx1"/>
                </a:solidFill>
                <a:latin typeface="Calibri" pitchFamily="34" charset="0"/>
              </a:defRPr>
            </a:lvl7pPr>
            <a:lvl8pPr marL="3481388" indent="-233363" eaLnBrk="0" fontAlgn="base" hangingPunct="0">
              <a:spcBef>
                <a:spcPct val="30000"/>
              </a:spcBef>
              <a:spcAft>
                <a:spcPct val="0"/>
              </a:spcAft>
              <a:defRPr sz="1200">
                <a:solidFill>
                  <a:schemeClr val="tx1"/>
                </a:solidFill>
                <a:latin typeface="Calibri" pitchFamily="34" charset="0"/>
              </a:defRPr>
            </a:lvl8pPr>
            <a:lvl9pPr marL="3938588" indent="-2333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87C4E74-60F7-4216-877F-805AFED8E3E8}" type="slidenum">
              <a:rPr lang="en-US" altLang="en-US" smtClean="0">
                <a:latin typeface="Arial" pitchFamily="34" charset="0"/>
                <a:ea typeface="ヒラギノ角ゴ Pro W3"/>
                <a:cs typeface="Arial" pitchFamily="34" charset="0"/>
              </a:rPr>
              <a:pPr eaLnBrk="1" hangingPunct="1">
                <a:spcBef>
                  <a:spcPct val="0"/>
                </a:spcBef>
              </a:pPr>
              <a:t>35</a:t>
            </a:fld>
            <a:endParaRPr lang="en-US" altLang="en-US" smtClean="0">
              <a:latin typeface="Arial" pitchFamily="34" charset="0"/>
              <a:ea typeface="ヒラギノ角ゴ Pro W3"/>
              <a:cs typeface="Arial" pitchFamily="34" charset="0"/>
            </a:endParaRPr>
          </a:p>
        </p:txBody>
      </p:sp>
    </p:spTree>
    <p:extLst>
      <p:ext uri="{BB962C8B-B14F-4D97-AF65-F5344CB8AC3E}">
        <p14:creationId xmlns:p14="http://schemas.microsoft.com/office/powerpoint/2010/main" val="919273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a:t>
            </a:r>
            <a:r>
              <a:rPr lang="en-US" altLang="en-US" baseline="0" dirty="0" smtClean="0"/>
              <a:t> strategy on this slide is from page 15 of the Writing to Read Report.  It is included in the Summarizing and Note Taking Booklet.  Participants can refer to page 9 of the booklet for this strategy.</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36</a:t>
            </a:fld>
            <a:endParaRPr lang="en-US"/>
          </a:p>
        </p:txBody>
      </p:sp>
    </p:spTree>
    <p:extLst>
      <p:ext uri="{BB962C8B-B14F-4D97-AF65-F5344CB8AC3E}">
        <p14:creationId xmlns:p14="http://schemas.microsoft.com/office/powerpoint/2010/main" val="2621224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a:t>
            </a:r>
            <a:r>
              <a:rPr lang="en-US" altLang="en-US" baseline="0" dirty="0" smtClean="0"/>
              <a:t> 3rd</a:t>
            </a:r>
            <a:r>
              <a:rPr lang="en-US" altLang="en-US" dirty="0" smtClean="0"/>
              <a:t> instructional practice is</a:t>
            </a:r>
            <a:r>
              <a:rPr lang="en-US" altLang="en-US" baseline="0" dirty="0" smtClean="0"/>
              <a:t> to  “Write Notes about a Text”.</a:t>
            </a:r>
          </a:p>
          <a:p>
            <a:r>
              <a:rPr lang="en-US" altLang="en-US" i="1" baseline="0" dirty="0" smtClean="0"/>
              <a:t>Ask participants to determine the effect size of this instructional practice.</a:t>
            </a:r>
            <a:endParaRPr lang="en-US" altLang="en-US" i="1" dirty="0" smtClean="0"/>
          </a:p>
          <a:p>
            <a:endParaRPr lang="en-US" altLang="en-US" dirty="0" smtClean="0"/>
          </a:p>
          <a:p>
            <a:endParaRPr lang="en-US" altLang="en-US" dirty="0" smtClean="0"/>
          </a:p>
        </p:txBody>
      </p:sp>
      <p:sp>
        <p:nvSpPr>
          <p:cNvPr id="13619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3619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E6183CF-527B-4526-BA55-9BD2B2375BCE}" type="slidenum">
              <a:rPr lang="en-US" altLang="en-US" smtClean="0">
                <a:latin typeface="Arial" pitchFamily="34" charset="0"/>
                <a:cs typeface="Arial" pitchFamily="34" charset="0"/>
              </a:rPr>
              <a:pPr eaLnBrk="1" hangingPunct="1">
                <a:spcBef>
                  <a:spcPct val="0"/>
                </a:spcBef>
              </a:pPr>
              <a:t>37</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851023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p>
          <a:p>
            <a:r>
              <a:rPr lang="en-US" dirty="0" smtClean="0"/>
              <a:t>Have participants</a:t>
            </a:r>
            <a:r>
              <a:rPr lang="en-US" baseline="0" dirty="0" smtClean="0"/>
              <a:t> read silently as animation brings in each practice that writing notes about text proves better than just…</a:t>
            </a:r>
          </a:p>
          <a:p>
            <a:endParaRPr lang="en-US" dirty="0" smtClean="0"/>
          </a:p>
          <a:p>
            <a:r>
              <a:rPr lang="en-US" dirty="0" smtClean="0"/>
              <a:t>Restate</a:t>
            </a:r>
            <a:r>
              <a:rPr lang="en-US" baseline="0" dirty="0" smtClean="0"/>
              <a:t> that….”note taking</a:t>
            </a:r>
            <a:r>
              <a:rPr lang="en-US" dirty="0" smtClean="0"/>
              <a:t> improves both writing quality and reading comprehension.”</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38</a:t>
            </a:fld>
            <a:endParaRPr lang="en-US"/>
          </a:p>
        </p:txBody>
      </p:sp>
    </p:spTree>
    <p:extLst>
      <p:ext uri="{BB962C8B-B14F-4D97-AF65-F5344CB8AC3E}">
        <p14:creationId xmlns:p14="http://schemas.microsoft.com/office/powerpoint/2010/main" val="3247882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0" dirty="0" smtClean="0">
                <a:solidFill>
                  <a:srgbClr val="000000"/>
                </a:solidFill>
                <a:latin typeface="Arial" pitchFamily="34" charset="0"/>
                <a:ea typeface="MS PGothic" pitchFamily="34" charset="-128"/>
              </a:rPr>
              <a:t>Notes:</a:t>
            </a:r>
          </a:p>
          <a:p>
            <a:r>
              <a:rPr lang="en-US" altLang="en-US" i="0" dirty="0" smtClean="0">
                <a:solidFill>
                  <a:srgbClr val="000000"/>
                </a:solidFill>
                <a:latin typeface="Arial" pitchFamily="34" charset="0"/>
                <a:ea typeface="MS PGothic" pitchFamily="34" charset="-128"/>
              </a:rPr>
              <a:t>The act of writing notes about  text material should enhance comprehension (</a:t>
            </a:r>
            <a:r>
              <a:rPr lang="en-US" altLang="en-US" i="0" dirty="0" err="1" smtClean="0">
                <a:solidFill>
                  <a:srgbClr val="000000"/>
                </a:solidFill>
                <a:latin typeface="Arial" pitchFamily="34" charset="0"/>
                <a:ea typeface="MS PGothic" pitchFamily="34" charset="-128"/>
              </a:rPr>
              <a:t>Kiewra</a:t>
            </a:r>
            <a:r>
              <a:rPr lang="en-US" altLang="en-US" i="0" dirty="0" smtClean="0">
                <a:solidFill>
                  <a:srgbClr val="000000"/>
                </a:solidFill>
                <a:latin typeface="Arial" pitchFamily="34" charset="0"/>
                <a:ea typeface="MS PGothic" pitchFamily="34" charset="-128"/>
              </a:rPr>
              <a:t>, 1989) </a:t>
            </a:r>
          </a:p>
          <a:p>
            <a:pPr lvl="1"/>
            <a:endParaRPr lang="en-US" altLang="en-US" i="0" dirty="0" smtClean="0">
              <a:solidFill>
                <a:srgbClr val="000000"/>
              </a:solidFill>
              <a:latin typeface="Arial" pitchFamily="34" charset="0"/>
              <a:ea typeface="MS PGothic" pitchFamily="34" charset="-128"/>
            </a:endParaRPr>
          </a:p>
          <a:p>
            <a:r>
              <a:rPr lang="en-US" altLang="en-US" i="0" dirty="0" smtClean="0">
                <a:solidFill>
                  <a:srgbClr val="000000"/>
                </a:solidFill>
                <a:latin typeface="Arial" pitchFamily="34" charset="0"/>
                <a:ea typeface="MS PGothic" pitchFamily="34" charset="-128"/>
              </a:rPr>
              <a:t>This writing practice involves sifting through a text to determine what is most relevant and transforming (changing</a:t>
            </a:r>
            <a:r>
              <a:rPr lang="en-US" altLang="en-US" i="0" baseline="0" dirty="0" smtClean="0">
                <a:solidFill>
                  <a:srgbClr val="000000"/>
                </a:solidFill>
                <a:latin typeface="Arial" pitchFamily="34" charset="0"/>
                <a:ea typeface="MS PGothic" pitchFamily="34" charset="-128"/>
              </a:rPr>
              <a:t> text into own thought/ideas)</a:t>
            </a:r>
            <a:r>
              <a:rPr lang="en-US" altLang="en-US" i="0" dirty="0" smtClean="0">
                <a:solidFill>
                  <a:srgbClr val="000000"/>
                </a:solidFill>
                <a:latin typeface="Arial" pitchFamily="34" charset="0"/>
                <a:ea typeface="MS PGothic" pitchFamily="34" charset="-128"/>
              </a:rPr>
              <a:t> and reducing the substance of these ideas into written phrases or key words.  Intentionally</a:t>
            </a:r>
            <a:r>
              <a:rPr lang="en-US" altLang="en-US" i="0" baseline="0" dirty="0" smtClean="0">
                <a:solidFill>
                  <a:srgbClr val="000000"/>
                </a:solidFill>
                <a:latin typeface="Arial" pitchFamily="34" charset="0"/>
                <a:ea typeface="MS PGothic" pitchFamily="34" charset="-128"/>
              </a:rPr>
              <a:t> or unintentionally, note takers organize the abstracted material in some way, connecting one idea to another, while blending new information with their own knowledge, resulting in new understandings of text.</a:t>
            </a:r>
          </a:p>
          <a:p>
            <a:endParaRPr lang="en-US" altLang="en-US" i="0" baseline="0" dirty="0" smtClean="0">
              <a:solidFill>
                <a:srgbClr val="000000"/>
              </a:solidFill>
              <a:latin typeface="Arial" pitchFamily="34" charset="0"/>
              <a:ea typeface="MS PGothic" pitchFamily="34" charset="-128"/>
            </a:endParaRPr>
          </a:p>
        </p:txBody>
      </p:sp>
      <p:sp>
        <p:nvSpPr>
          <p:cNvPr id="13722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372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6606DAC-CB96-4A8B-9CB0-263EF3B6948C}" type="slidenum">
              <a:rPr lang="en-US" altLang="en-US" smtClean="0">
                <a:latin typeface="Arial" pitchFamily="34" charset="0"/>
                <a:cs typeface="Arial" pitchFamily="34" charset="0"/>
              </a:rPr>
              <a:pPr eaLnBrk="1" hangingPunct="1">
                <a:spcBef>
                  <a:spcPct val="0"/>
                </a:spcBef>
              </a:pPr>
              <a:t>39</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80620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445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dirty="0" smtClean="0">
                <a:latin typeface="Arial" pitchFamily="34" charset="0"/>
                <a:cs typeface="Arial" pitchFamily="34" charset="0"/>
              </a:rPr>
              <a:t>Content contained is licensed under a Creative Commons Attribution-</a:t>
            </a:r>
            <a:r>
              <a:rPr lang="en-US" altLang="en-US" dirty="0" err="1" smtClean="0">
                <a:latin typeface="Arial" pitchFamily="34" charset="0"/>
                <a:cs typeface="Arial" pitchFamily="34" charset="0"/>
              </a:rPr>
              <a:t>ShareAlike</a:t>
            </a:r>
            <a:r>
              <a:rPr lang="en-US" altLang="en-US" smtClean="0">
                <a:latin typeface="Arial" pitchFamily="34" charset="0"/>
                <a:cs typeface="Arial" pitchFamily="34" charset="0"/>
              </a:rPr>
              <a:t> 3.0 Unported License</a:t>
            </a:r>
          </a:p>
        </p:txBody>
      </p:sp>
      <p:sp>
        <p:nvSpPr>
          <p:cNvPr id="10445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645C5A8-B316-485F-9C31-9A3563CDA79C}" type="slidenum">
              <a:rPr lang="en-US" altLang="en-US" smtClean="0">
                <a:latin typeface="Arial" pitchFamily="34" charset="0"/>
                <a:cs typeface="Arial" pitchFamily="34" charset="0"/>
              </a:rPr>
              <a:pPr eaLnBrk="1" hangingPunct="1">
                <a:spcBef>
                  <a:spcPct val="0"/>
                </a:spcBef>
              </a:pPr>
              <a:t>4</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962413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0" baseline="0" dirty="0" smtClean="0">
                <a:solidFill>
                  <a:srgbClr val="000000"/>
                </a:solidFill>
                <a:latin typeface="Arial" pitchFamily="34" charset="0"/>
                <a:ea typeface="MS PGothic" pitchFamily="34" charset="-128"/>
              </a:rPr>
              <a:t>Optional Activity:</a:t>
            </a:r>
            <a:endParaRPr lang="en-US" altLang="en-US" b="0" i="0" baseline="0" dirty="0" smtClean="0">
              <a:solidFill>
                <a:srgbClr val="000000"/>
              </a:solidFill>
              <a:latin typeface="Arial" pitchFamily="34" charset="0"/>
              <a:ea typeface="MS PGothic" pitchFamily="34" charset="-128"/>
            </a:endParaRPr>
          </a:p>
          <a:p>
            <a:r>
              <a:rPr lang="en-US" altLang="en-US" b="0" i="0" baseline="0" dirty="0" smtClean="0">
                <a:solidFill>
                  <a:srgbClr val="000000"/>
                </a:solidFill>
                <a:latin typeface="Arial" pitchFamily="34" charset="0"/>
                <a:ea typeface="MS PGothic" pitchFamily="34" charset="-128"/>
              </a:rPr>
              <a:t>Ask participants to share how they were taught to take notes.  Ask them to turn and talk about the skills that are needed to model note taking. Share Donna Ogle experience: Donna went to a school district to model KWL charts.  She had to MODEL it 19 times before students were able to do it independently.  We must take the time to model and continually share the information in order for students to internalize the concepts. </a:t>
            </a:r>
            <a:endParaRPr lang="en-US" altLang="en-US" i="0"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40</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Reference HANDOUT: Summarizing/Note Taking</a:t>
            </a:r>
            <a:r>
              <a:rPr lang="en-US" altLang="en-US" b="1" baseline="0" dirty="0" smtClean="0"/>
              <a:t> Strategies</a:t>
            </a:r>
            <a:endParaRPr lang="en-US" alt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a:t>
            </a:r>
            <a:r>
              <a:rPr lang="en-US" altLang="en-US" baseline="0" dirty="0" smtClean="0"/>
              <a:t> strategy on this slide is from page 16 of the Writing to Read Report.  These are 2 mentioned note taking strategies within the report.  They are included in the Summarizing and Note Taking Booklet on page 29.</a:t>
            </a:r>
          </a:p>
          <a:p>
            <a:endParaRPr lang="en-US" altLang="en-US" dirty="0" smtClean="0"/>
          </a:p>
          <a:p>
            <a:r>
              <a:rPr lang="en-US" altLang="en-US" b="1" dirty="0" smtClean="0"/>
              <a:t>Additional Information</a:t>
            </a:r>
            <a:r>
              <a:rPr lang="en-US" altLang="en-US" b="1" baseline="0" dirty="0" smtClean="0"/>
              <a:t> about </a:t>
            </a:r>
            <a:r>
              <a:rPr lang="en-US" altLang="en-US" b="1" dirty="0" smtClean="0"/>
              <a:t>Structured</a:t>
            </a:r>
            <a:r>
              <a:rPr lang="en-US" altLang="en-US" b="1" baseline="0" dirty="0" smtClean="0"/>
              <a:t> Note Taking</a:t>
            </a:r>
            <a:endParaRPr lang="en-US" altLang="en-US" b="1" dirty="0" smtClean="0"/>
          </a:p>
          <a:p>
            <a:r>
              <a:rPr lang="en-US" sz="1200" b="0" i="0" kern="1200" dirty="0" smtClean="0">
                <a:solidFill>
                  <a:schemeClr val="tx1"/>
                </a:solidFill>
                <a:effectLst/>
                <a:latin typeface="+mn-lt"/>
                <a:ea typeface="+mn-ea"/>
                <a:cs typeface="+mn-cs"/>
              </a:rPr>
              <a:t>Using graphic organizers specific to a particular text, </a:t>
            </a:r>
            <a:r>
              <a:rPr lang="en-US" sz="1200" b="1" i="0" kern="1200" dirty="0" smtClean="0">
                <a:solidFill>
                  <a:schemeClr val="tx1"/>
                </a:solidFill>
                <a:effectLst/>
                <a:latin typeface="+mn-lt"/>
                <a:ea typeface="+mn-ea"/>
                <a:cs typeface="+mn-cs"/>
              </a:rPr>
              <a:t>structured notes</a:t>
            </a:r>
            <a:r>
              <a:rPr lang="en-US" sz="1200" b="0" i="0" kern="1200" dirty="0" smtClean="0">
                <a:solidFill>
                  <a:schemeClr val="tx1"/>
                </a:solidFill>
                <a:effectLst/>
                <a:latin typeface="+mn-lt"/>
                <a:ea typeface="+mn-ea"/>
                <a:cs typeface="+mn-cs"/>
              </a:rPr>
              <a:t> assist students in understanding the content of their reading.  For</a:t>
            </a:r>
            <a:r>
              <a:rPr lang="en-US" sz="1200" b="0" i="0" kern="1200" baseline="0" dirty="0" smtClean="0">
                <a:solidFill>
                  <a:schemeClr val="tx1"/>
                </a:solidFill>
                <a:effectLst/>
                <a:latin typeface="+mn-lt"/>
                <a:ea typeface="+mn-ea"/>
                <a:cs typeface="+mn-cs"/>
              </a:rPr>
              <a:t> example, providing a cause and effect graphic organizer help students to look for causes and effects when reading.  As students become better readers, the goal if for them to read and recognize the structure the author has written the text in and then to take notes accordingly. </a:t>
            </a:r>
            <a:endParaRPr lang="en-US" sz="1200" b="0" i="0" kern="1200" dirty="0" smtClean="0">
              <a:solidFill>
                <a:schemeClr val="tx1"/>
              </a:solidFill>
              <a:effectLst/>
              <a:latin typeface="+mn-lt"/>
              <a:ea typeface="+mn-ea"/>
              <a:cs typeface="+mn-cs"/>
            </a:endParaRPr>
          </a:p>
          <a:p>
            <a:endParaRPr lang="en-US" altLang="en-US" sz="1200" b="1" i="0" kern="1200" dirty="0" smtClean="0">
              <a:solidFill>
                <a:schemeClr val="tx1"/>
              </a:solidFill>
              <a:effectLst/>
              <a:latin typeface="+mn-lt"/>
              <a:ea typeface="+mn-ea"/>
              <a:cs typeface="+mn-cs"/>
            </a:endParaRPr>
          </a:p>
        </p:txBody>
      </p:sp>
      <p:sp>
        <p:nvSpPr>
          <p:cNvPr id="13824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382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7795BB-4766-4603-A216-2C50A168C50D}" type="slidenum">
              <a:rPr lang="en-US" altLang="en-US" smtClean="0">
                <a:latin typeface="Arial" pitchFamily="34" charset="0"/>
                <a:cs typeface="Arial" pitchFamily="34" charset="0"/>
              </a:rPr>
              <a:pPr eaLnBrk="1" hangingPunct="1">
                <a:spcBef>
                  <a:spcPct val="0"/>
                </a:spcBef>
              </a:pPr>
              <a:t>41</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89078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a:t>
            </a:r>
            <a:r>
              <a:rPr lang="en-US" altLang="en-US" baseline="0" dirty="0" smtClean="0"/>
              <a:t> strategy on this slide is from page 16 of the Writing to Read Report.  These are 2 mentioned note taking strategies within the report.  They are included in the Summarizing and Note Taking Booklet, page 21.</a:t>
            </a:r>
          </a:p>
          <a:p>
            <a:endParaRPr lang="en-US" altLang="en-US" dirty="0" smtClean="0"/>
          </a:p>
          <a:p>
            <a:r>
              <a:rPr lang="en-US" altLang="en-US" sz="1200" b="1" i="0" kern="1200" dirty="0" smtClean="0">
                <a:solidFill>
                  <a:schemeClr val="tx1"/>
                </a:solidFill>
                <a:effectLst/>
                <a:latin typeface="+mn-lt"/>
                <a:ea typeface="+mn-ea"/>
                <a:cs typeface="+mn-cs"/>
              </a:rPr>
              <a:t>Additional Information About Concept Mapping</a:t>
            </a:r>
            <a:endParaRPr lang="en-US" altLang="en-US" b="1" dirty="0" smtClean="0"/>
          </a:p>
          <a:p>
            <a:r>
              <a:rPr lang="en-US" altLang="en-US" dirty="0" smtClean="0"/>
              <a:t>One way of teaching concept mapping is to first present a model of an expert concept map for a particular reading.  After discussing this map, students then practice completing other expert maps that are incomplete, moving from more to less complete maps, until they can create their own map for material read.</a:t>
            </a:r>
          </a:p>
          <a:p>
            <a:endParaRPr lang="en-US" altLang="en-US" b="1" dirty="0" smtClean="0"/>
          </a:p>
          <a:p>
            <a:endParaRPr lang="en-US" altLang="en-US" b="1" dirty="0" smtClean="0"/>
          </a:p>
          <a:p>
            <a:endParaRPr lang="en-US" altLang="en-US" b="1" dirty="0" smtClean="0"/>
          </a:p>
          <a:p>
            <a:endParaRPr lang="en-US" altLang="en-US" sz="1200" b="1" i="0" kern="1200" dirty="0" smtClean="0">
              <a:solidFill>
                <a:schemeClr val="tx1"/>
              </a:solidFill>
              <a:effectLst/>
              <a:latin typeface="+mn-lt"/>
              <a:ea typeface="+mn-ea"/>
              <a:cs typeface="+mn-cs"/>
            </a:endParaRPr>
          </a:p>
          <a:p>
            <a:endParaRPr lang="en-US" altLang="en-US" dirty="0" smtClean="0"/>
          </a:p>
        </p:txBody>
      </p:sp>
      <p:sp>
        <p:nvSpPr>
          <p:cNvPr id="13824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382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7795BB-4766-4603-A216-2C50A168C50D}" type="slidenum">
              <a:rPr lang="en-US" altLang="en-US" smtClean="0">
                <a:latin typeface="Arial" pitchFamily="34" charset="0"/>
                <a:cs typeface="Arial" pitchFamily="34" charset="0"/>
              </a:rPr>
              <a:pPr eaLnBrk="1" hangingPunct="1">
                <a:spcBef>
                  <a:spcPct val="0"/>
                </a:spcBef>
              </a:pPr>
              <a:t>42</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072007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Good note taking leads to quality summaries.  This particular video shows how annotation of a text can help students summarize. </a:t>
            </a:r>
          </a:p>
          <a:p>
            <a:r>
              <a:rPr lang="en-US" baseline="0" dirty="0" smtClean="0"/>
              <a:t>Students can annotate a text to leave tracks of their thinking so they can learn, understand, and remember what they read.  During the reading process, the reader marks the text at appropriate points, using words, symbols or cues to keep the reader focused on the text such as main ideas and details.   </a:t>
            </a:r>
          </a:p>
          <a:p>
            <a:endParaRPr lang="en-US" baseline="0" dirty="0" smtClean="0"/>
          </a:p>
          <a:p>
            <a:r>
              <a:rPr lang="en-US" baseline="0" dirty="0" smtClean="0"/>
              <a:t>Pg. 34 of the summarizing/note taking guide has additional ideas on annotation. </a:t>
            </a:r>
          </a:p>
          <a:p>
            <a:endParaRPr lang="en-US" b="1" baseline="0" dirty="0" smtClean="0"/>
          </a:p>
          <a:p>
            <a:r>
              <a:rPr lang="en-US" b="1" baseline="0" dirty="0" smtClean="0"/>
              <a:t>Idea:</a:t>
            </a:r>
            <a:r>
              <a:rPr lang="en-US" baseline="0" dirty="0" smtClean="0"/>
              <a:t>  </a:t>
            </a:r>
          </a:p>
          <a:p>
            <a:r>
              <a:rPr lang="en-US" baseline="0" dirty="0" smtClean="0"/>
              <a:t>Place a text, such as the one shared in the video, inside a sheet protector.  Students take notes directly on the sheet protector, and then remove the original text so that only the notes are seen on the sheet protector.  This forces students to write a summary in their own words. </a:t>
            </a:r>
            <a:endParaRPr lang="en-US" dirty="0" smtClean="0"/>
          </a:p>
          <a:p>
            <a:endParaRPr lang="en-US" baseline="0" dirty="0" smtClean="0"/>
          </a:p>
          <a:p>
            <a:endParaRPr lang="en-US" baseline="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43</a:t>
            </a:fld>
            <a:endParaRPr lang="en-US"/>
          </a:p>
        </p:txBody>
      </p:sp>
    </p:spTree>
    <p:extLst>
      <p:ext uri="{BB962C8B-B14F-4D97-AF65-F5344CB8AC3E}">
        <p14:creationId xmlns:p14="http://schemas.microsoft.com/office/powerpoint/2010/main" val="3279039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OPTIONAL ACTIVITY: </a:t>
            </a:r>
            <a:r>
              <a:rPr lang="en-US" baseline="0" dirty="0" smtClean="0"/>
              <a:t> </a:t>
            </a:r>
          </a:p>
          <a:p>
            <a:r>
              <a:rPr lang="en-US" baseline="0" dirty="0" smtClean="0"/>
              <a:t>Page 36 of the summarizing/note taking booklet mentions tangible items that students can use to take notes.  Participants can read through the various items mentioned on pages 36 and 37 as well as brainstorm other items that students might use for note taking.  </a:t>
            </a:r>
          </a:p>
          <a:p>
            <a:r>
              <a:rPr lang="en-US" b="1" baseline="0" dirty="0" smtClean="0"/>
              <a:t>Basket Idea</a:t>
            </a:r>
          </a:p>
          <a:p>
            <a:r>
              <a:rPr lang="en-US" baseline="0" dirty="0" smtClean="0"/>
              <a:t>One idea is to have items available for participants to create their own basket of kinesthetic tools.  Remind participants the key bullet points listed at the top of page 36 when teaching students to use the tools.   Share out how they might use these in their classroom.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44</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i="1" baseline="0" dirty="0" smtClean="0"/>
              <a:t>Ask participants to determine the effect size of this instructional practice.</a:t>
            </a:r>
            <a:endParaRPr lang="en-US" altLang="en-US" i="1" dirty="0" smtClean="0"/>
          </a:p>
          <a:p>
            <a:r>
              <a:rPr lang="en-US" altLang="en-US" dirty="0" smtClean="0"/>
              <a:t>The 4</a:t>
            </a:r>
            <a:r>
              <a:rPr lang="en-US" altLang="en-US" baseline="30000" dirty="0" smtClean="0"/>
              <a:t>th</a:t>
            </a:r>
            <a:r>
              <a:rPr lang="en-US" altLang="en-US" dirty="0" smtClean="0"/>
              <a:t> instructional practice</a:t>
            </a:r>
            <a:r>
              <a:rPr lang="en-US" altLang="en-US" baseline="0" dirty="0" smtClean="0"/>
              <a:t> is a</a:t>
            </a:r>
            <a:r>
              <a:rPr lang="en-US" altLang="en-US" dirty="0" smtClean="0"/>
              <a:t>nswering questions about</a:t>
            </a:r>
            <a:r>
              <a:rPr lang="en-US" altLang="en-US" baseline="0" dirty="0" smtClean="0"/>
              <a:t> a text in writing (1</a:t>
            </a:r>
            <a:r>
              <a:rPr lang="en-US" altLang="en-US" baseline="30000" dirty="0" smtClean="0"/>
              <a:t>st</a:t>
            </a:r>
            <a:r>
              <a:rPr lang="en-US" altLang="en-US" baseline="0" dirty="0" smtClean="0"/>
              <a:t> click)  as well as creating and answering written questions about a text.  This naturally pairs with the 1</a:t>
            </a:r>
            <a:r>
              <a:rPr lang="en-US" altLang="en-US" baseline="30000" dirty="0" smtClean="0"/>
              <a:t>st</a:t>
            </a:r>
            <a:r>
              <a:rPr lang="en-US" altLang="en-US" baseline="0" dirty="0" smtClean="0"/>
              <a:t> bullet point about responding to a text in writing.  (2</a:t>
            </a:r>
            <a:r>
              <a:rPr lang="en-US" altLang="en-US" baseline="30000" dirty="0" smtClean="0"/>
              <a:t>nd</a:t>
            </a:r>
            <a:r>
              <a:rPr lang="en-US" altLang="en-US" baseline="0" dirty="0" smtClean="0"/>
              <a:t> click – read aloud red box).  The combining of the 2 demonstrate to teachers how to create classroom tasks aligned to the standards as well as prepare for PARCC.  (We will refer to PARCC Tasks later in the presentation).</a:t>
            </a:r>
          </a:p>
          <a:p>
            <a:endParaRPr lang="en-US" altLang="en-US" baseline="0" dirty="0" smtClean="0"/>
          </a:p>
          <a:p>
            <a:r>
              <a:rPr lang="en-US" altLang="en-US" b="1" dirty="0" smtClean="0"/>
              <a:t>Reminder: </a:t>
            </a:r>
            <a:r>
              <a:rPr lang="en-US" altLang="en-US" dirty="0" smtClean="0"/>
              <a:t> Even when the practices are used together, they do not constitute a full curriculum.  The writing practices described in this report should be used by educators in a flexible and thoughtful way to support students’ learning. (pg. 5)</a:t>
            </a:r>
          </a:p>
        </p:txBody>
      </p:sp>
      <p:sp>
        <p:nvSpPr>
          <p:cNvPr id="11776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77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4A0B359-A6AC-456C-A230-BC53D8EC36B7}" type="slidenum">
              <a:rPr lang="en-US" altLang="en-US" smtClean="0">
                <a:latin typeface="Arial" pitchFamily="34" charset="0"/>
                <a:cs typeface="Arial" pitchFamily="34" charset="0"/>
              </a:rPr>
              <a:pPr eaLnBrk="1" hangingPunct="1">
                <a:spcBef>
                  <a:spcPct val="0"/>
                </a:spcBef>
              </a:pPr>
              <a:t>45</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164596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latin typeface="Arial" pitchFamily="34" charset="0"/>
                <a:ea typeface="MS PGothic" pitchFamily="34" charset="-128"/>
              </a:rPr>
              <a:t>Notes:</a:t>
            </a:r>
          </a:p>
          <a:p>
            <a:r>
              <a:rPr lang="en-US" altLang="en-US" b="1" dirty="0" smtClean="0"/>
              <a:t>1.</a:t>
            </a:r>
            <a:r>
              <a:rPr lang="en-US" altLang="en-US" b="1" baseline="0" dirty="0" smtClean="0"/>
              <a:t>  </a:t>
            </a:r>
            <a:r>
              <a:rPr lang="en-US" altLang="en-US" b="1" dirty="0" smtClean="0"/>
              <a:t>When having students answer questions about a text</a:t>
            </a:r>
            <a:r>
              <a:rPr lang="en-US" altLang="en-US" b="0" dirty="0" smtClean="0"/>
              <a:t>,</a:t>
            </a:r>
            <a:r>
              <a:rPr lang="en-US" altLang="en-US" b="0" baseline="0" dirty="0" smtClean="0"/>
              <a:t> the q</a:t>
            </a:r>
            <a:r>
              <a:rPr lang="en-US" altLang="en-US" b="0" dirty="0" smtClean="0"/>
              <a:t>uestions</a:t>
            </a:r>
            <a:r>
              <a:rPr lang="en-US" altLang="en-US" b="0" baseline="0" dirty="0" smtClean="0"/>
              <a:t> should target grade specific standards.  If your grade level standards ask students to make an inference, then a question should be targeting inferences.  If your grade level standards ask for students to identify vocabulary in context, then questions should target vocabulary, </a:t>
            </a:r>
            <a:r>
              <a:rPr lang="en-US" altLang="en-US" b="0" baseline="0" dirty="0" err="1" smtClean="0"/>
              <a:t>etc</a:t>
            </a:r>
            <a:r>
              <a:rPr lang="en-US" altLang="en-US" b="0" baseline="0" dirty="0" smtClean="0"/>
              <a:t>…</a:t>
            </a:r>
          </a:p>
          <a:p>
            <a:endParaRPr lang="en-US" altLang="en-US" b="0" baseline="0" dirty="0" smtClean="0"/>
          </a:p>
          <a:p>
            <a:pPr marL="228600" indent="-228600">
              <a:buAutoNum type="arabicPeriod" startAt="2"/>
            </a:pPr>
            <a:r>
              <a:rPr lang="en-US" altLang="en-US" b="1" baseline="0" dirty="0" smtClean="0"/>
              <a:t>When having students creating and then answering questions about a text,  </a:t>
            </a:r>
            <a:r>
              <a:rPr lang="en-US" altLang="en-US" b="0" baseline="0" dirty="0" smtClean="0"/>
              <a:t>keep in mind that this must be modeled for students of all grade levels.  </a:t>
            </a:r>
          </a:p>
          <a:p>
            <a:pPr marL="0" indent="0">
              <a:buNone/>
            </a:pPr>
            <a:endParaRPr lang="en-US" altLang="en-US" b="0" baseline="0" dirty="0" smtClean="0"/>
          </a:p>
          <a:p>
            <a:r>
              <a:rPr lang="en-US" altLang="en-US" b="1" baseline="0" dirty="0" smtClean="0"/>
              <a:t>EXPLICIT INSTRUCTION is required for low achieving students.  </a:t>
            </a:r>
            <a:r>
              <a:rPr lang="en-US" altLang="en-US" b="0" baseline="0" dirty="0" smtClean="0"/>
              <a:t>(Remind them of the Explicit Instruction and Scaffolding Handout shared earlier.)  </a:t>
            </a:r>
            <a:r>
              <a:rPr lang="en-US" altLang="en-US" dirty="0" smtClean="0"/>
              <a:t>The information is repeated here about</a:t>
            </a:r>
            <a:r>
              <a:rPr lang="en-US" altLang="en-US" baseline="0" dirty="0" smtClean="0"/>
              <a:t> explicit instruction because the Writing To Read research reiterated the information here as well. </a:t>
            </a:r>
          </a:p>
          <a:p>
            <a:endParaRPr lang="en-US" altLang="en-US" baseline="0" dirty="0" smtClean="0"/>
          </a:p>
          <a:p>
            <a:r>
              <a:rPr lang="en-US" altLang="en-US" b="1" dirty="0" smtClean="0">
                <a:latin typeface="Arial" pitchFamily="34" charset="0"/>
                <a:ea typeface="MS PGothic" pitchFamily="34" charset="-128"/>
              </a:rPr>
              <a:t>Notes</a:t>
            </a:r>
            <a:r>
              <a:rPr lang="en-US" altLang="en-US" b="1" baseline="0" dirty="0" smtClean="0">
                <a:latin typeface="Arial" pitchFamily="34" charset="0"/>
                <a:ea typeface="MS PGothic" pitchFamily="34" charset="-128"/>
              </a:rPr>
              <a:t> About Effect Size:</a:t>
            </a:r>
            <a:endParaRPr lang="en-US" altLang="en-US" b="1" dirty="0" smtClean="0">
              <a:latin typeface="Arial" pitchFamily="34" charset="0"/>
              <a:ea typeface="MS PGothic" pitchFamily="34" charset="-128"/>
            </a:endParaRPr>
          </a:p>
          <a:p>
            <a:r>
              <a:rPr lang="en-US" altLang="en-US" dirty="0" smtClean="0">
                <a:latin typeface="Arial" pitchFamily="34" charset="0"/>
                <a:ea typeface="MS PGothic" pitchFamily="34" charset="-128"/>
              </a:rPr>
              <a:t>Writing questions or answers to questions about text has a small but consistently positive effect on reading comprehension for grades 2-12.</a:t>
            </a:r>
          </a:p>
          <a:p>
            <a:r>
              <a:rPr lang="en-US" altLang="en-US" dirty="0" smtClean="0">
                <a:latin typeface="Arial" pitchFamily="34" charset="0"/>
                <a:ea typeface="MS PGothic" pitchFamily="34" charset="-128"/>
              </a:rPr>
              <a:t>Eight studies were reviewed and the average effect size found was 0.40 meaning that students in the control group who were expected to write questions and answers about text scored at the 66th percentile while the other group ended up at only the 50th percentile. </a:t>
            </a:r>
          </a:p>
          <a:p>
            <a:endParaRPr lang="en-US" altLang="en-US" dirty="0" smtClean="0"/>
          </a:p>
        </p:txBody>
      </p:sp>
      <p:sp>
        <p:nvSpPr>
          <p:cNvPr id="11878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1878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2A40681-E44C-425A-AC2F-73D9A6D3E550}" type="slidenum">
              <a:rPr lang="en-US" altLang="en-US" smtClean="0">
                <a:latin typeface="Arial" pitchFamily="34" charset="0"/>
                <a:cs typeface="Arial" pitchFamily="34" charset="0"/>
              </a:rPr>
              <a:pPr eaLnBrk="1" hangingPunct="1">
                <a:spcBef>
                  <a:spcPct val="0"/>
                </a:spcBef>
              </a:pPr>
              <a:t>46</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032283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latin typeface="Arial" pitchFamily="34" charset="0"/>
                <a:ea typeface="ヒラギノ角ゴ Pro W3"/>
                <a:cs typeface="ヒラギノ角ゴ Pro W3"/>
              </a:rPr>
              <a:t>HANDOUTS: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latin typeface="Arial" pitchFamily="34" charset="0"/>
                <a:ea typeface="ヒラギノ角ゴ Pro W3"/>
                <a:cs typeface="ヒラギノ角ゴ Pro W3"/>
              </a:rPr>
              <a:t>Tulare Grade Level Standards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latin typeface="Arial" pitchFamily="34" charset="0"/>
                <a:ea typeface="ヒラギノ角ゴ Pro W3"/>
                <a:cs typeface="ヒラギノ角ゴ Pro W3"/>
              </a:rPr>
              <a:t>SAP Guide to Creating Text Dependent Questions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smtClean="0">
              <a:latin typeface="Arial" pitchFamily="34" charset="0"/>
              <a:ea typeface="ヒラギノ角ゴ Pro W3"/>
              <a:cs typeface="ヒラギノ角ゴ Pro W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latin typeface="Arial" pitchFamily="34" charset="0"/>
                <a:ea typeface="ヒラギノ角ゴ Pro W3"/>
                <a:cs typeface="ヒラギノ角ゴ Pro W3"/>
              </a:rPr>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dirty="0" smtClean="0">
                <a:latin typeface="Arial" pitchFamily="34" charset="0"/>
                <a:ea typeface="ヒラギノ角ゴ Pro W3"/>
                <a:cs typeface="ヒラギノ角ゴ Pro W3"/>
              </a:rPr>
              <a:t>(</a:t>
            </a:r>
            <a:r>
              <a:rPr lang="en-US" altLang="en-US" b="1" dirty="0" smtClean="0">
                <a:latin typeface="Arial" pitchFamily="34" charset="0"/>
                <a:ea typeface="ヒラギノ角ゴ Pro W3"/>
                <a:cs typeface="ヒラギノ角ゴ Pro W3"/>
              </a:rPr>
              <a:t>Tulare</a:t>
            </a:r>
            <a:r>
              <a:rPr lang="en-US" altLang="en-US" b="0" dirty="0" smtClean="0">
                <a:latin typeface="Arial" pitchFamily="34" charset="0"/>
                <a:ea typeface="ヒラギノ角ゴ Pro W3"/>
                <a:cs typeface="ヒラギノ角ゴ Pro W3"/>
              </a:rPr>
              <a:t>) After reading through the</a:t>
            </a:r>
            <a:r>
              <a:rPr lang="en-US" altLang="en-US" b="0" baseline="0" dirty="0" smtClean="0">
                <a:latin typeface="Arial" pitchFamily="34" charset="0"/>
                <a:ea typeface="ヒラギノ角ゴ Pro W3"/>
                <a:cs typeface="ヒラギノ角ゴ Pro W3"/>
              </a:rPr>
              <a:t> </a:t>
            </a:r>
            <a:r>
              <a:rPr lang="en-US" altLang="en-US" b="0" dirty="0" smtClean="0">
                <a:latin typeface="Arial" pitchFamily="34" charset="0"/>
                <a:ea typeface="ヒラギノ角ゴ Pro W3"/>
                <a:cs typeface="ヒラギノ角ゴ Pro W3"/>
              </a:rPr>
              <a:t>slide, have</a:t>
            </a:r>
            <a:r>
              <a:rPr lang="en-US" altLang="en-US" b="0" baseline="0" dirty="0" smtClean="0">
                <a:latin typeface="Arial" pitchFamily="34" charset="0"/>
                <a:ea typeface="ヒラギノ角ゴ Pro W3"/>
                <a:cs typeface="ヒラギノ角ゴ Pro W3"/>
              </a:rPr>
              <a:t> participants locate their grade specific standards packet from the Tulare Office of Education.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latin typeface="Arial" pitchFamily="34" charset="0"/>
                <a:ea typeface="ヒラギノ角ゴ Pro W3"/>
                <a:cs typeface="ヒラギノ角ゴ Pro W3"/>
              </a:rPr>
              <a:t>Ask participants to note what on these documents might be helpful to them when creating questions or how they may use them in their school/district.  Share out.   Grade level standards provide the higher level thinking questions we want to target.</a:t>
            </a:r>
            <a:endParaRPr lang="en-US" altLang="en-US" b="0" dirty="0" smtClean="0">
              <a:latin typeface="Arial" pitchFamily="34" charset="0"/>
              <a:ea typeface="ヒラギノ角ゴ Pro W3"/>
              <a:cs typeface="ヒラギノ角ゴ Pro W3"/>
            </a:endParaRPr>
          </a:p>
          <a:p>
            <a:endParaRPr lang="en-US" altLang="en-US" b="0" dirty="0" smtClean="0">
              <a:latin typeface="Arial" pitchFamily="34" charset="0"/>
              <a:ea typeface="ヒラギノ角ゴ Pro W3"/>
              <a:cs typeface="ヒラギノ角ゴ Pro W3"/>
            </a:endParaRPr>
          </a:p>
          <a:p>
            <a:r>
              <a:rPr lang="en-US" altLang="en-US" b="1" dirty="0" smtClean="0">
                <a:latin typeface="Arial" pitchFamily="34" charset="0"/>
                <a:ea typeface="ヒラギノ角ゴ Pro W3"/>
                <a:cs typeface="ヒラギノ角ゴ Pro W3"/>
              </a:rPr>
              <a:t>(TDQ Handout)</a:t>
            </a:r>
          </a:p>
          <a:p>
            <a:r>
              <a:rPr lang="en-US" altLang="en-US" b="0" dirty="0" smtClean="0">
                <a:latin typeface="Arial" pitchFamily="34" charset="0"/>
                <a:ea typeface="ヒラギノ角ゴ Pro W3"/>
                <a:cs typeface="ヒラギノ角ゴ Pro W3"/>
              </a:rPr>
              <a:t>When</a:t>
            </a:r>
            <a:r>
              <a:rPr lang="en-US" altLang="en-US" b="0" baseline="0" dirty="0" smtClean="0">
                <a:latin typeface="Arial" pitchFamily="34" charset="0"/>
                <a:ea typeface="ヒラギノ角ゴ Pro W3"/>
                <a:cs typeface="ヒラギノ角ゴ Pro W3"/>
              </a:rPr>
              <a:t> creating questions, use the guidelines found in the “</a:t>
            </a:r>
            <a:r>
              <a:rPr lang="en-US" altLang="en-US" b="0" dirty="0" smtClean="0">
                <a:latin typeface="Arial" pitchFamily="34" charset="0"/>
                <a:ea typeface="ヒラギノ角ゴ Pro W3"/>
                <a:cs typeface="ヒラギノ角ゴ Pro W3"/>
              </a:rPr>
              <a:t>Guide to Creating Text Dependent Questions” from Student</a:t>
            </a:r>
            <a:r>
              <a:rPr lang="en-US" altLang="en-US" b="0" baseline="0" dirty="0" smtClean="0">
                <a:latin typeface="Arial" pitchFamily="34" charset="0"/>
                <a:ea typeface="ヒラギノ角ゴ Pro W3"/>
                <a:cs typeface="ヒラギノ角ゴ Pro W3"/>
              </a:rPr>
              <a:t> Achievement Partners.  </a:t>
            </a:r>
            <a:endParaRPr lang="en-US" altLang="en-US" b="0" dirty="0" smtClean="0">
              <a:latin typeface="Arial" pitchFamily="34" charset="0"/>
              <a:ea typeface="ヒラギノ角ゴ Pro W3"/>
              <a:cs typeface="ヒラギノ角ゴ Pro W3"/>
            </a:endParaRPr>
          </a:p>
          <a:p>
            <a:endParaRPr lang="en-US" altLang="en-US" b="1" dirty="0" smtClean="0">
              <a:latin typeface="Arial" pitchFamily="34" charset="0"/>
              <a:ea typeface="ヒラギノ角ゴ Pro W3"/>
              <a:cs typeface="ヒラギノ角ゴ Pro W3"/>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2000" indent="-292100" eaLnBrk="0" hangingPunct="0">
              <a:spcBef>
                <a:spcPct val="30000"/>
              </a:spcBef>
              <a:defRPr sz="1200">
                <a:solidFill>
                  <a:schemeClr val="tx1"/>
                </a:solidFill>
                <a:latin typeface="Calibri" pitchFamily="34" charset="0"/>
              </a:defRPr>
            </a:lvl2pPr>
            <a:lvl3pPr marL="1171575" indent="-233363" eaLnBrk="0" hangingPunct="0">
              <a:spcBef>
                <a:spcPct val="30000"/>
              </a:spcBef>
              <a:defRPr sz="1200">
                <a:solidFill>
                  <a:schemeClr val="tx1"/>
                </a:solidFill>
                <a:latin typeface="Calibri" pitchFamily="34" charset="0"/>
              </a:defRPr>
            </a:lvl3pPr>
            <a:lvl4pPr marL="1641475" indent="-233363" eaLnBrk="0" hangingPunct="0">
              <a:spcBef>
                <a:spcPct val="30000"/>
              </a:spcBef>
              <a:defRPr sz="1200">
                <a:solidFill>
                  <a:schemeClr val="tx1"/>
                </a:solidFill>
                <a:latin typeface="Calibri" pitchFamily="34" charset="0"/>
              </a:defRPr>
            </a:lvl4pPr>
            <a:lvl5pPr marL="2109788" indent="-233363" eaLnBrk="0" hangingPunct="0">
              <a:spcBef>
                <a:spcPct val="30000"/>
              </a:spcBef>
              <a:defRPr sz="1200">
                <a:solidFill>
                  <a:schemeClr val="tx1"/>
                </a:solidFill>
                <a:latin typeface="Calibri" pitchFamily="34" charset="0"/>
              </a:defRPr>
            </a:lvl5pPr>
            <a:lvl6pPr marL="2566988" indent="-233363" eaLnBrk="0" fontAlgn="base" hangingPunct="0">
              <a:spcBef>
                <a:spcPct val="30000"/>
              </a:spcBef>
              <a:spcAft>
                <a:spcPct val="0"/>
              </a:spcAft>
              <a:defRPr sz="1200">
                <a:solidFill>
                  <a:schemeClr val="tx1"/>
                </a:solidFill>
                <a:latin typeface="Calibri" pitchFamily="34" charset="0"/>
              </a:defRPr>
            </a:lvl6pPr>
            <a:lvl7pPr marL="3024188" indent="-233363" eaLnBrk="0" fontAlgn="base" hangingPunct="0">
              <a:spcBef>
                <a:spcPct val="30000"/>
              </a:spcBef>
              <a:spcAft>
                <a:spcPct val="0"/>
              </a:spcAft>
              <a:defRPr sz="1200">
                <a:solidFill>
                  <a:schemeClr val="tx1"/>
                </a:solidFill>
                <a:latin typeface="Calibri" pitchFamily="34" charset="0"/>
              </a:defRPr>
            </a:lvl7pPr>
            <a:lvl8pPr marL="3481388" indent="-233363" eaLnBrk="0" fontAlgn="base" hangingPunct="0">
              <a:spcBef>
                <a:spcPct val="30000"/>
              </a:spcBef>
              <a:spcAft>
                <a:spcPct val="0"/>
              </a:spcAft>
              <a:defRPr sz="1200">
                <a:solidFill>
                  <a:schemeClr val="tx1"/>
                </a:solidFill>
                <a:latin typeface="Calibri" pitchFamily="34" charset="0"/>
              </a:defRPr>
            </a:lvl8pPr>
            <a:lvl9pPr marL="3938588" indent="-2333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B9F8CC2-CBE2-476A-8F82-8BE379B6B80F}" type="slidenum">
              <a:rPr lang="en-US" altLang="en-US" smtClean="0">
                <a:latin typeface="Arial" pitchFamily="34" charset="0"/>
                <a:ea typeface="ヒラギノ角ゴ Pro W3"/>
                <a:cs typeface="Arial" pitchFamily="34" charset="0"/>
              </a:rPr>
              <a:pPr eaLnBrk="1" hangingPunct="1">
                <a:spcBef>
                  <a:spcPct val="0"/>
                </a:spcBef>
              </a:pPr>
              <a:t>47</a:t>
            </a:fld>
            <a:endParaRPr lang="en-US" altLang="en-US" smtClean="0">
              <a:latin typeface="Arial" pitchFamily="34" charset="0"/>
              <a:ea typeface="ヒラギノ角ゴ Pro W3"/>
              <a:cs typeface="Arial" pitchFamily="34" charset="0"/>
            </a:endParaRPr>
          </a:p>
        </p:txBody>
      </p:sp>
    </p:spTree>
    <p:extLst>
      <p:ext uri="{BB962C8B-B14F-4D97-AF65-F5344CB8AC3E}">
        <p14:creationId xmlns:p14="http://schemas.microsoft.com/office/powerpoint/2010/main" val="3239173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a:t>
            </a:r>
            <a:r>
              <a:rPr lang="en-US" altLang="en-US" baseline="0" dirty="0" smtClean="0"/>
              <a:t> strategies on this slide are from page 17 of the Writing to Read Report.  Read through each one aloud.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p>
        </p:txBody>
      </p:sp>
      <p:sp>
        <p:nvSpPr>
          <p:cNvPr id="12186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2186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CF24ACA-04FC-4F02-B451-BAF35B446588}" type="slidenum">
              <a:rPr lang="en-US" altLang="en-US" smtClean="0">
                <a:latin typeface="Arial" pitchFamily="34" charset="0"/>
                <a:cs typeface="Arial" pitchFamily="34" charset="0"/>
              </a:rPr>
              <a:pPr eaLnBrk="1" hangingPunct="1">
                <a:spcBef>
                  <a:spcPct val="0"/>
                </a:spcBef>
              </a:pPr>
              <a:t>48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934755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t>Optional Activity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smtClean="0"/>
              <a:t>The presenter can model an activity for students to create/generate questions while reading/listening to a text.  The handout “Modeling Creating Questions:  The Mary Celeste” can be modeled by the presenter or just independently viewed.  Feel free to use a different text if it is more accessible/appropriate. (For example:  Harris Burdick by Chris Van </a:t>
            </a:r>
            <a:r>
              <a:rPr lang="en-US" altLang="en-US" b="0" baseline="0" dirty="0" err="1" smtClean="0"/>
              <a:t>Allsburg</a:t>
            </a:r>
            <a:r>
              <a:rPr lang="en-US" altLang="en-US" b="0" baseline="0" dirty="0" smtClean="0"/>
              <a:t>) or any text that is appropriate to grade level/content.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Site</a:t>
            </a:r>
            <a:r>
              <a:rPr lang="en-US" altLang="en-US" baseline="0" dirty="0" smtClean="0"/>
              <a:t> for texts that are read aloud by Screen Actors Guild: http://www.storylineonline.net/a-to-z-book-directory/?sort=titleb </a:t>
            </a:r>
            <a:endParaRPr lang="en-US" alt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49</a:t>
            </a:fld>
            <a:endParaRPr lang="en-US"/>
          </a:p>
        </p:txBody>
      </p:sp>
    </p:spTree>
    <p:extLst>
      <p:ext uri="{BB962C8B-B14F-4D97-AF65-F5344CB8AC3E}">
        <p14:creationId xmlns:p14="http://schemas.microsoft.com/office/powerpoint/2010/main" val="24630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Distribute pre/post assessment and allow participants to fill out the pre portion of the assessment. As a presenter,</a:t>
            </a:r>
            <a:r>
              <a:rPr lang="en-US" altLang="en-US" baseline="0" dirty="0" smtClean="0"/>
              <a:t> walk around the room to get a sense of where the participants rank themselves so you know which parts of the presentation to emphasize or on which to spend more/less time base on participant ranking. </a:t>
            </a:r>
            <a:endParaRPr lang="en-US" altLang="en-US" dirty="0" smtClean="0"/>
          </a:p>
          <a:p>
            <a:endParaRPr lang="en-US" altLang="en-US" baseline="0" dirty="0" smtClean="0"/>
          </a:p>
        </p:txBody>
      </p:sp>
      <p:sp>
        <p:nvSpPr>
          <p:cNvPr id="10547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0547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DD9655E-1021-45F7-83AA-D5C7F1F6E4E8}" type="slidenum">
              <a:rPr lang="en-US" altLang="en-US" smtClean="0">
                <a:latin typeface="Arial" pitchFamily="34" charset="0"/>
                <a:cs typeface="Arial" pitchFamily="34" charset="0"/>
              </a:rPr>
              <a:pPr eaLnBrk="1" hangingPunct="1">
                <a:spcBef>
                  <a:spcPct val="0"/>
                </a:spcBef>
              </a:pPr>
              <a:t>5</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643091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a:t>
            </a:r>
          </a:p>
          <a:p>
            <a:r>
              <a:rPr lang="en-US" altLang="en-US" dirty="0" smtClean="0"/>
              <a:t>Let’s look at recommendation #2.</a:t>
            </a:r>
          </a:p>
          <a:p>
            <a:r>
              <a:rPr lang="en-US" altLang="en-US" i="1" baseline="0" dirty="0" smtClean="0"/>
              <a:t>Ask participants to determine the effect size of this instructional practice.</a:t>
            </a:r>
            <a:endParaRPr lang="en-US" altLang="en-US" i="1" dirty="0" smtClean="0"/>
          </a:p>
          <a:p>
            <a:endParaRPr lang="en-US" altLang="en-US" dirty="0" smtClean="0"/>
          </a:p>
          <a:p>
            <a:endParaRPr lang="en-US" altLang="en-US" dirty="0" smtClean="0"/>
          </a:p>
        </p:txBody>
      </p:sp>
      <p:sp>
        <p:nvSpPr>
          <p:cNvPr id="1402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4029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0B43A26-D8E0-4540-B85F-79B82418CED0}" type="slidenum">
              <a:rPr lang="en-US" altLang="en-US" smtClean="0">
                <a:latin typeface="Arial" pitchFamily="34" charset="0"/>
                <a:cs typeface="Arial" pitchFamily="34" charset="0"/>
              </a:rPr>
              <a:pPr eaLnBrk="1" hangingPunct="1">
                <a:spcBef>
                  <a:spcPct val="0"/>
                </a:spcBef>
              </a:pPr>
              <a:t>50</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728268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The</a:t>
            </a:r>
            <a:r>
              <a:rPr lang="en-US" altLang="en-US" baseline="0" dirty="0" smtClean="0"/>
              <a:t> 2</a:t>
            </a:r>
            <a:r>
              <a:rPr lang="en-US" altLang="en-US" baseline="30000" dirty="0" smtClean="0"/>
              <a:t>nd</a:t>
            </a:r>
            <a:r>
              <a:rPr lang="en-US" altLang="en-US" baseline="0" dirty="0" smtClean="0"/>
              <a:t> recommendation noted on the Writing to Read report is to teach students the writing skills and processes that go into creating text. </a:t>
            </a:r>
            <a:r>
              <a:rPr lang="en-US" altLang="en-US" dirty="0" smtClean="0"/>
              <a:t>Pg.17</a:t>
            </a:r>
          </a:p>
          <a:p>
            <a:pPr marL="171450" indent="-171450">
              <a:buFont typeface="Arial" panose="020B0604020202020204" pitchFamily="34" charset="0"/>
              <a:buChar char="•"/>
            </a:pPr>
            <a:r>
              <a:rPr lang="en-US" altLang="en-US" dirty="0" smtClean="0"/>
              <a:t>While writing and reading are not identical skills, both rely on common processes and knowledge (Fitzgerald and Shanahan, 2000). Evidence shows that writing instruction does in fact strengthen a variety of reading skills.</a:t>
            </a:r>
          </a:p>
          <a:p>
            <a:pPr marL="171450" indent="-171450">
              <a:buFont typeface="Arial" panose="020B0604020202020204" pitchFamily="34" charset="0"/>
              <a:buChar char="•"/>
            </a:pPr>
            <a:r>
              <a:rPr lang="en-US" altLang="en-US" dirty="0" smtClean="0"/>
              <a:t>Students reading skills and comprehension are improved by learning the skills and processes that go into creating text.</a:t>
            </a:r>
            <a:r>
              <a:rPr lang="en-US" altLang="en-US" baseline="0" dirty="0" smtClean="0"/>
              <a:t>  The following slides list the skills and processes suggested.</a:t>
            </a:r>
          </a:p>
          <a:p>
            <a:pPr marL="171450" indent="-171450">
              <a:buFont typeface="Arial" panose="020B0604020202020204" pitchFamily="34" charset="0"/>
              <a:buChar char="•"/>
            </a:pPr>
            <a:endParaRPr lang="en-US" altLang="en-US" dirty="0" smtClean="0"/>
          </a:p>
          <a:p>
            <a:r>
              <a:rPr lang="en-US" altLang="en-US" b="1" dirty="0" smtClean="0"/>
              <a:t>Reminder:  </a:t>
            </a:r>
          </a:p>
          <a:p>
            <a:r>
              <a:rPr lang="en-US" altLang="en-US" dirty="0" smtClean="0"/>
              <a:t>Even when the practices are used together, they do not constitute a full curriculum.  The writing practices described in this report should be used by educators in a flexible and thoughtful way to support students’ learning. (pg. 5)</a:t>
            </a:r>
          </a:p>
          <a:p>
            <a:endParaRPr lang="en-US" altLang="en-US" dirty="0" smtClean="0"/>
          </a:p>
          <a:p>
            <a:endParaRPr lang="en-US" altLang="en-US" dirty="0" smtClean="0"/>
          </a:p>
          <a:p>
            <a:endParaRPr lang="en-US" altLang="en-US" dirty="0" smtClean="0">
              <a:latin typeface="Arial" pitchFamily="34" charset="0"/>
              <a:ea typeface="MS PGothic" pitchFamily="34" charset="-128"/>
            </a:endParaRP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4113" indent="-230188" eaLnBrk="0" hangingPunct="0">
              <a:spcBef>
                <a:spcPct val="30000"/>
              </a:spcBef>
              <a:defRPr sz="1200">
                <a:solidFill>
                  <a:schemeClr val="tx1"/>
                </a:solidFill>
                <a:latin typeface="Calibri" pitchFamily="34" charset="0"/>
              </a:defRPr>
            </a:lvl3pPr>
            <a:lvl4pPr marL="1616075" indent="-230188" eaLnBrk="0" hangingPunct="0">
              <a:spcBef>
                <a:spcPct val="30000"/>
              </a:spcBef>
              <a:defRPr sz="1200">
                <a:solidFill>
                  <a:schemeClr val="tx1"/>
                </a:solidFill>
                <a:latin typeface="Calibri" pitchFamily="34" charset="0"/>
              </a:defRPr>
            </a:lvl4pPr>
            <a:lvl5pPr marL="2078038" indent="-230188" eaLnBrk="0" hangingPunct="0">
              <a:spcBef>
                <a:spcPct val="30000"/>
              </a:spcBef>
              <a:defRPr sz="1200">
                <a:solidFill>
                  <a:schemeClr val="tx1"/>
                </a:solidFill>
                <a:latin typeface="Calibri" pitchFamily="34" charset="0"/>
              </a:defRPr>
            </a:lvl5pPr>
            <a:lvl6pPr marL="2535238" indent="-230188" eaLnBrk="0" fontAlgn="base" hangingPunct="0">
              <a:spcBef>
                <a:spcPct val="30000"/>
              </a:spcBef>
              <a:spcAft>
                <a:spcPct val="0"/>
              </a:spcAft>
              <a:defRPr sz="1200">
                <a:solidFill>
                  <a:schemeClr val="tx1"/>
                </a:solidFill>
                <a:latin typeface="Calibri" pitchFamily="34" charset="0"/>
              </a:defRPr>
            </a:lvl6pPr>
            <a:lvl7pPr marL="2992438" indent="-230188" eaLnBrk="0" fontAlgn="base" hangingPunct="0">
              <a:spcBef>
                <a:spcPct val="30000"/>
              </a:spcBef>
              <a:spcAft>
                <a:spcPct val="0"/>
              </a:spcAft>
              <a:defRPr sz="1200">
                <a:solidFill>
                  <a:schemeClr val="tx1"/>
                </a:solidFill>
                <a:latin typeface="Calibri" pitchFamily="34" charset="0"/>
              </a:defRPr>
            </a:lvl7pPr>
            <a:lvl8pPr marL="3449638" indent="-230188" eaLnBrk="0" fontAlgn="base" hangingPunct="0">
              <a:spcBef>
                <a:spcPct val="30000"/>
              </a:spcBef>
              <a:spcAft>
                <a:spcPct val="0"/>
              </a:spcAft>
              <a:defRPr sz="1200">
                <a:solidFill>
                  <a:schemeClr val="tx1"/>
                </a:solidFill>
                <a:latin typeface="Calibri" pitchFamily="34" charset="0"/>
              </a:defRPr>
            </a:lvl8pPr>
            <a:lvl9pPr marL="3906838"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DA3858B-797F-4764-9212-363FA40F7549}" type="slidenum">
              <a:rPr lang="en-US" altLang="en-US" smtClean="0">
                <a:latin typeface="Arial" pitchFamily="34" charset="0"/>
                <a:ea typeface="MS PGothic" pitchFamily="34" charset="-128"/>
                <a:cs typeface="Arial" pitchFamily="34" charset="0"/>
              </a:rPr>
              <a:pPr eaLnBrk="1" hangingPunct="1">
                <a:spcBef>
                  <a:spcPct val="0"/>
                </a:spcBef>
              </a:pPr>
              <a:t>51</a:t>
            </a:fld>
            <a:endParaRPr lang="en-US" altLang="en-US"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33040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baseline="0" dirty="0" smtClean="0"/>
              <a:t>Notes:</a:t>
            </a:r>
          </a:p>
          <a:p>
            <a:r>
              <a:rPr lang="en-US" altLang="en-US" baseline="0" dirty="0" smtClean="0"/>
              <a:t>The 1</a:t>
            </a:r>
            <a:r>
              <a:rPr lang="en-US" altLang="en-US" baseline="30000" dirty="0" smtClean="0"/>
              <a:t>st</a:t>
            </a:r>
            <a:r>
              <a:rPr lang="en-US" altLang="en-US" baseline="0" dirty="0" smtClean="0"/>
              <a:t> instructional practice in teaching students the writing skills and processes that go into creating texts has many components.</a:t>
            </a:r>
          </a:p>
          <a:p>
            <a:r>
              <a:rPr lang="en-US" altLang="en-US" i="1" baseline="0" dirty="0" smtClean="0"/>
              <a:t>Ask participants to determine the effect size of this instructional practice.</a:t>
            </a:r>
            <a:endParaRPr lang="en-US" altLang="en-US" i="1" dirty="0" smtClean="0"/>
          </a:p>
          <a:p>
            <a:endParaRPr lang="en-US" altLang="en-US" dirty="0" smtClean="0"/>
          </a:p>
          <a:p>
            <a:endParaRPr lang="en-US" altLang="en-US" baseline="0" dirty="0" smtClean="0"/>
          </a:p>
        </p:txBody>
      </p:sp>
      <p:sp>
        <p:nvSpPr>
          <p:cNvPr id="14234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423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37F98E1-35A1-4DC3-9B9D-10C819B0EFE8}" type="slidenum">
              <a:rPr lang="en-US" altLang="en-US" smtClean="0">
                <a:latin typeface="Arial" pitchFamily="34" charset="0"/>
                <a:cs typeface="Arial" pitchFamily="34" charset="0"/>
              </a:rPr>
              <a:pPr eaLnBrk="1" hangingPunct="1">
                <a:spcBef>
                  <a:spcPct val="0"/>
                </a:spcBef>
              </a:pPr>
              <a:t>52</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09487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This</a:t>
            </a:r>
            <a:r>
              <a:rPr lang="en-US" altLang="en-US" baseline="0" dirty="0" smtClean="0"/>
              <a:t> instructional practice includes:</a:t>
            </a:r>
          </a:p>
          <a:p>
            <a:pPr marL="171450" indent="-171450">
              <a:buFont typeface="Arial" panose="020B0604020202020204" pitchFamily="34" charset="0"/>
              <a:buChar char="•"/>
            </a:pPr>
            <a:r>
              <a:rPr lang="en-US" altLang="en-US" baseline="0" dirty="0" smtClean="0"/>
              <a:t>process of writing</a:t>
            </a:r>
          </a:p>
          <a:p>
            <a:pPr marL="171450" indent="-171450">
              <a:buFont typeface="Arial" panose="020B0604020202020204" pitchFamily="34" charset="0"/>
              <a:buChar char="•"/>
            </a:pPr>
            <a:r>
              <a:rPr lang="en-US" altLang="en-US" baseline="0" dirty="0" smtClean="0"/>
              <a:t>text structures of writing</a:t>
            </a:r>
          </a:p>
          <a:p>
            <a:pPr marL="171450" indent="-171450">
              <a:buFont typeface="Arial" panose="020B0604020202020204" pitchFamily="34" charset="0"/>
              <a:buChar char="•"/>
            </a:pPr>
            <a:r>
              <a:rPr lang="en-US" altLang="en-US" baseline="0" dirty="0" smtClean="0"/>
              <a:t>paragraph or sentence construction skills</a:t>
            </a:r>
            <a:endParaRPr lang="en-US" altLang="en-US" dirty="0" smtClean="0"/>
          </a:p>
          <a:p>
            <a:endParaRPr lang="en-US" altLang="en-US" dirty="0" smtClean="0"/>
          </a:p>
          <a:p>
            <a:r>
              <a:rPr lang="en-US" altLang="en-US" b="1" dirty="0" smtClean="0"/>
              <a:t>Additional Information:</a:t>
            </a:r>
          </a:p>
          <a:p>
            <a:r>
              <a:rPr lang="en-US" altLang="en-US" dirty="0" smtClean="0"/>
              <a:t>While writing and reading are not identical skills, both rely on common processes and knowledge (Fitzgerald and Shanahan, 2006).  Consequently, educators have long believed that the benefits of writing instruction carry over to improved reading.  Our evidence shows that writing instruction does in fact strengthen a variety of reading skills.</a:t>
            </a:r>
          </a:p>
        </p:txBody>
      </p:sp>
      <p:sp>
        <p:nvSpPr>
          <p:cNvPr id="14336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433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CDD078A-EFE0-4AF1-BF43-DD5F611E0610}" type="slidenum">
              <a:rPr lang="en-US" altLang="en-US" smtClean="0">
                <a:latin typeface="Arial" pitchFamily="34" charset="0"/>
                <a:cs typeface="Arial" pitchFamily="34" charset="0"/>
              </a:rPr>
              <a:pPr eaLnBrk="1" hangingPunct="1">
                <a:spcBef>
                  <a:spcPct val="0"/>
                </a:spcBef>
              </a:pPr>
              <a:t>53</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541817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latin typeface="Arial" pitchFamily="34" charset="0"/>
                <a:ea typeface="ヒラギノ角ゴ Pro W3"/>
                <a:cs typeface="ヒラギノ角ゴ Pro W3"/>
              </a:rPr>
              <a:t>Notes:</a:t>
            </a:r>
          </a:p>
          <a:p>
            <a:r>
              <a:rPr lang="en-US" altLang="en-US" b="0" dirty="0" smtClean="0">
                <a:latin typeface="Arial" pitchFamily="34" charset="0"/>
                <a:ea typeface="ヒラギノ角ゴ Pro W3"/>
                <a:cs typeface="ヒラギノ角ゴ Pro W3"/>
              </a:rPr>
              <a:t>The</a:t>
            </a:r>
            <a:r>
              <a:rPr lang="en-US" altLang="en-US" b="0" baseline="0" dirty="0" smtClean="0">
                <a:latin typeface="Arial" pitchFamily="34" charset="0"/>
                <a:ea typeface="ヒラギノ角ゴ Pro W3"/>
                <a:cs typeface="ヒラギノ角ゴ Pro W3"/>
              </a:rPr>
              <a:t> writing process consists of steps the writer should take when producing written language that coveys meaning.</a:t>
            </a:r>
            <a:endParaRPr lang="en-US" altLang="en-US" b="0" dirty="0" smtClean="0">
              <a:latin typeface="Arial" pitchFamily="34" charset="0"/>
              <a:ea typeface="ヒラギノ角ゴ Pro W3"/>
              <a:cs typeface="ヒラギノ角ゴ Pro W3"/>
            </a:endParaRPr>
          </a:p>
          <a:p>
            <a:pPr marL="0" indent="0">
              <a:buFont typeface="Arial" panose="020B0604020202020204" pitchFamily="34" charset="0"/>
              <a:buNone/>
            </a:pPr>
            <a:r>
              <a:rPr lang="en-US" altLang="en-US" baseline="0" dirty="0" smtClean="0">
                <a:latin typeface="Arial" pitchFamily="34" charset="0"/>
                <a:ea typeface="ヒラギノ角ゴ Pro W3"/>
                <a:cs typeface="ヒラギノ角ゴ Pro W3"/>
              </a:rPr>
              <a:t>Students should have opportunities to </a:t>
            </a:r>
          </a:p>
          <a:p>
            <a:pPr marL="171450" indent="-171450">
              <a:buFont typeface="Arial" panose="020B0604020202020204" pitchFamily="34" charset="0"/>
              <a:buChar char="•"/>
            </a:pPr>
            <a:r>
              <a:rPr lang="en-US" altLang="en-US" baseline="0" dirty="0" smtClean="0">
                <a:latin typeface="Arial" pitchFamily="34" charset="0"/>
                <a:ea typeface="ヒラギノ角ゴ Pro W3"/>
                <a:cs typeface="ヒラギノ角ゴ Pro W3"/>
              </a:rPr>
              <a:t>write frequently for real audiences; </a:t>
            </a:r>
          </a:p>
          <a:p>
            <a:pPr marL="171450" indent="-171450">
              <a:buFont typeface="Arial" panose="020B0604020202020204" pitchFamily="34" charset="0"/>
              <a:buChar char="•"/>
            </a:pPr>
            <a:r>
              <a:rPr lang="en-US" altLang="en-US" baseline="0" dirty="0" smtClean="0">
                <a:latin typeface="Arial" pitchFamily="34" charset="0"/>
                <a:ea typeface="ヒラギノ角ゴ Pro W3"/>
                <a:cs typeface="ヒラギノ角ゴ Pro W3"/>
              </a:rPr>
              <a:t>engage in cycles of planning (prewriting), drafting, and revising text; </a:t>
            </a:r>
          </a:p>
          <a:p>
            <a:pPr marL="171450" indent="-171450">
              <a:buFont typeface="Arial" panose="020B0604020202020204" pitchFamily="34" charset="0"/>
              <a:buChar char="•"/>
            </a:pPr>
            <a:r>
              <a:rPr lang="en-US" altLang="en-US" baseline="0" dirty="0" smtClean="0">
                <a:latin typeface="Arial" pitchFamily="34" charset="0"/>
                <a:ea typeface="ヒラギノ角ゴ Pro W3"/>
                <a:cs typeface="ヒラギノ角ゴ Pro W3"/>
              </a:rPr>
              <a:t>take personal responsibility and ownership of writing projects; </a:t>
            </a:r>
          </a:p>
          <a:p>
            <a:pPr marL="171450" indent="-171450">
              <a:buFont typeface="Arial" panose="020B0604020202020204" pitchFamily="34" charset="0"/>
              <a:buChar char="•"/>
            </a:pPr>
            <a:r>
              <a:rPr lang="en-US" altLang="en-US" baseline="0" dirty="0" smtClean="0">
                <a:latin typeface="Arial" pitchFamily="34" charset="0"/>
                <a:ea typeface="ヒラギノ角ゴ Pro W3"/>
                <a:cs typeface="ヒラギノ角ゴ Pro W3"/>
              </a:rPr>
              <a:t>interact and help each other with their writing; </a:t>
            </a:r>
          </a:p>
          <a:p>
            <a:pPr marL="171450" indent="-171450">
              <a:buFont typeface="Arial" panose="020B0604020202020204" pitchFamily="34" charset="0"/>
              <a:buChar char="•"/>
            </a:pPr>
            <a:r>
              <a:rPr lang="en-US" altLang="en-US" baseline="0" dirty="0" smtClean="0">
                <a:latin typeface="Arial" pitchFamily="34" charset="0"/>
                <a:ea typeface="ヒラギノ角ゴ Pro W3"/>
                <a:cs typeface="ヒラギノ角ゴ Pro W3"/>
              </a:rPr>
              <a:t>participate in a supportive writing environment; and </a:t>
            </a:r>
          </a:p>
          <a:p>
            <a:pPr marL="171450" indent="-171450">
              <a:buFont typeface="Arial" panose="020B0604020202020204" pitchFamily="34" charset="0"/>
              <a:buChar char="•"/>
            </a:pPr>
            <a:r>
              <a:rPr lang="en-US" altLang="en-US" baseline="0" dirty="0" smtClean="0">
                <a:latin typeface="Arial" pitchFamily="34" charset="0"/>
                <a:ea typeface="ヒラギノ角ゴ Pro W3"/>
                <a:cs typeface="ヒラギノ角ゴ Pro W3"/>
              </a:rPr>
              <a:t>receive assistance and instruction as needed (Graham and </a:t>
            </a:r>
            <a:r>
              <a:rPr lang="en-US" altLang="en-US" baseline="0" dirty="0" err="1" smtClean="0">
                <a:latin typeface="Arial" pitchFamily="34" charset="0"/>
                <a:ea typeface="ヒラギノ角ゴ Pro W3"/>
                <a:cs typeface="ヒラギノ角ゴ Pro W3"/>
              </a:rPr>
              <a:t>Perin</a:t>
            </a:r>
            <a:r>
              <a:rPr lang="en-US" altLang="en-US" baseline="0" dirty="0" smtClean="0">
                <a:latin typeface="Arial" pitchFamily="34" charset="0"/>
                <a:ea typeface="ヒラギノ角ゴ Pro W3"/>
                <a:cs typeface="ヒラギノ角ゴ Pro W3"/>
              </a:rPr>
              <a:t>, 2007b).  </a:t>
            </a:r>
          </a:p>
          <a:p>
            <a:pPr marL="0" indent="0">
              <a:buFont typeface="Arial" panose="020B0604020202020204" pitchFamily="34" charset="0"/>
              <a:buNone/>
            </a:pPr>
            <a:r>
              <a:rPr lang="en-US" altLang="en-US" baseline="0" dirty="0" smtClean="0">
                <a:latin typeface="Arial" pitchFamily="34" charset="0"/>
                <a:ea typeface="ヒラギノ角ゴ Pro W3"/>
                <a:cs typeface="ヒラギノ角ゴ Pro W3"/>
              </a:rPr>
              <a:t>Publishing was not mentioned in the writing to read document.</a:t>
            </a:r>
            <a:endParaRPr lang="en-US" altLang="en-US" dirty="0" smtClean="0">
              <a:latin typeface="Arial" pitchFamily="34" charset="0"/>
              <a:ea typeface="ヒラギノ角ゴ Pro W3"/>
              <a:cs typeface="ヒラギノ角ゴ Pro W3"/>
            </a:endParaRPr>
          </a:p>
          <a:p>
            <a:endParaRPr lang="en-US" altLang="en-US" dirty="0" smtClean="0">
              <a:latin typeface="Arial" pitchFamily="34" charset="0"/>
              <a:ea typeface="ヒラギノ角ゴ Pro W3"/>
              <a:cs typeface="ヒラギノ角ゴ Pro W3"/>
            </a:endParaRPr>
          </a:p>
          <a:p>
            <a:r>
              <a:rPr lang="en-US" altLang="en-US" dirty="0" smtClean="0">
                <a:latin typeface="Arial" pitchFamily="34" charset="0"/>
                <a:ea typeface="ヒラギノ角ゴ Pro W3"/>
                <a:cs typeface="ヒラギノ角ゴ Pro W3"/>
              </a:rPr>
              <a:t>For further information on this,</a:t>
            </a:r>
            <a:r>
              <a:rPr lang="en-US" altLang="en-US" baseline="0" dirty="0" smtClean="0">
                <a:latin typeface="Arial" pitchFamily="34" charset="0"/>
                <a:ea typeface="ヒラギノ角ゴ Pro W3"/>
                <a:cs typeface="ヒラギノ角ゴ Pro W3"/>
              </a:rPr>
              <a:t> visit the Writing Matters site for the writing process document which can be downloaded or viewed as needed. If time, it might be helpful to take participants to the site to visit to view the resources available to assist with writing.</a:t>
            </a:r>
            <a:endParaRPr lang="en-US" altLang="en-US" dirty="0" smtClean="0">
              <a:latin typeface="Arial" pitchFamily="34" charset="0"/>
              <a:ea typeface="ヒラギノ角ゴ Pro W3"/>
              <a:cs typeface="ヒラギノ角ゴ Pro W3"/>
            </a:endParaRP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2000" indent="-292100" eaLnBrk="0" hangingPunct="0">
              <a:spcBef>
                <a:spcPct val="30000"/>
              </a:spcBef>
              <a:defRPr sz="1200">
                <a:solidFill>
                  <a:schemeClr val="tx1"/>
                </a:solidFill>
                <a:latin typeface="Calibri" pitchFamily="34" charset="0"/>
              </a:defRPr>
            </a:lvl2pPr>
            <a:lvl3pPr marL="1171575" indent="-233363" eaLnBrk="0" hangingPunct="0">
              <a:spcBef>
                <a:spcPct val="30000"/>
              </a:spcBef>
              <a:defRPr sz="1200">
                <a:solidFill>
                  <a:schemeClr val="tx1"/>
                </a:solidFill>
                <a:latin typeface="Calibri" pitchFamily="34" charset="0"/>
              </a:defRPr>
            </a:lvl3pPr>
            <a:lvl4pPr marL="1641475" indent="-233363" eaLnBrk="0" hangingPunct="0">
              <a:spcBef>
                <a:spcPct val="30000"/>
              </a:spcBef>
              <a:defRPr sz="1200">
                <a:solidFill>
                  <a:schemeClr val="tx1"/>
                </a:solidFill>
                <a:latin typeface="Calibri" pitchFamily="34" charset="0"/>
              </a:defRPr>
            </a:lvl4pPr>
            <a:lvl5pPr marL="2109788" indent="-233363" eaLnBrk="0" hangingPunct="0">
              <a:spcBef>
                <a:spcPct val="30000"/>
              </a:spcBef>
              <a:defRPr sz="1200">
                <a:solidFill>
                  <a:schemeClr val="tx1"/>
                </a:solidFill>
                <a:latin typeface="Calibri" pitchFamily="34" charset="0"/>
              </a:defRPr>
            </a:lvl5pPr>
            <a:lvl6pPr marL="2566988" indent="-233363" eaLnBrk="0" fontAlgn="base" hangingPunct="0">
              <a:spcBef>
                <a:spcPct val="30000"/>
              </a:spcBef>
              <a:spcAft>
                <a:spcPct val="0"/>
              </a:spcAft>
              <a:defRPr sz="1200">
                <a:solidFill>
                  <a:schemeClr val="tx1"/>
                </a:solidFill>
                <a:latin typeface="Calibri" pitchFamily="34" charset="0"/>
              </a:defRPr>
            </a:lvl6pPr>
            <a:lvl7pPr marL="3024188" indent="-233363" eaLnBrk="0" fontAlgn="base" hangingPunct="0">
              <a:spcBef>
                <a:spcPct val="30000"/>
              </a:spcBef>
              <a:spcAft>
                <a:spcPct val="0"/>
              </a:spcAft>
              <a:defRPr sz="1200">
                <a:solidFill>
                  <a:schemeClr val="tx1"/>
                </a:solidFill>
                <a:latin typeface="Calibri" pitchFamily="34" charset="0"/>
              </a:defRPr>
            </a:lvl7pPr>
            <a:lvl8pPr marL="3481388" indent="-233363" eaLnBrk="0" fontAlgn="base" hangingPunct="0">
              <a:spcBef>
                <a:spcPct val="30000"/>
              </a:spcBef>
              <a:spcAft>
                <a:spcPct val="0"/>
              </a:spcAft>
              <a:defRPr sz="1200">
                <a:solidFill>
                  <a:schemeClr val="tx1"/>
                </a:solidFill>
                <a:latin typeface="Calibri" pitchFamily="34" charset="0"/>
              </a:defRPr>
            </a:lvl8pPr>
            <a:lvl9pPr marL="3938588" indent="-2333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692ADEF-CD78-4A41-ACD6-983D00F1C07D}" type="slidenum">
              <a:rPr lang="en-US" altLang="en-US" smtClean="0">
                <a:latin typeface="Arial" pitchFamily="34" charset="0"/>
                <a:ea typeface="ヒラギノ角ゴ Pro W3"/>
                <a:cs typeface="Arial" pitchFamily="34" charset="0"/>
              </a:rPr>
              <a:pPr eaLnBrk="1" hangingPunct="1">
                <a:spcBef>
                  <a:spcPct val="0"/>
                </a:spcBef>
              </a:pPr>
              <a:t>54</a:t>
            </a:fld>
            <a:endParaRPr lang="en-US" altLang="en-US" smtClean="0">
              <a:latin typeface="Arial" pitchFamily="34" charset="0"/>
              <a:ea typeface="ヒラギノ角ゴ Pro W3"/>
              <a:cs typeface="Arial" pitchFamily="34" charset="0"/>
            </a:endParaRPr>
          </a:p>
        </p:txBody>
      </p:sp>
    </p:spTree>
    <p:extLst>
      <p:ext uri="{BB962C8B-B14F-4D97-AF65-F5344CB8AC3E}">
        <p14:creationId xmlns:p14="http://schemas.microsoft.com/office/powerpoint/2010/main" val="4005369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0" dirty="0" smtClean="0"/>
              <a:t>Have participants</a:t>
            </a:r>
            <a:r>
              <a:rPr lang="en-US" b="0" baseline="0" dirty="0" smtClean="0"/>
              <a:t> read through the slide on how reading skills can be enhanced by teaching them how to use text structure as an aid for writing text.</a:t>
            </a:r>
            <a:endParaRPr lang="en-US" b="0" dirty="0" smtClean="0"/>
          </a:p>
          <a:p>
            <a:r>
              <a:rPr lang="en-US" dirty="0" smtClean="0"/>
              <a:t>There is benefit to teaching students the basic elements of the different structures of text by identifying them and discussing them in model essays.  Then they can write their own texts using these elements, and revising them based on feedback from peers and the teacher. (</a:t>
            </a:r>
            <a:r>
              <a:rPr lang="en-US" dirty="0" err="1" smtClean="0"/>
              <a:t>Crowhurst</a:t>
            </a:r>
            <a:r>
              <a:rPr lang="en-US" dirty="0" smtClean="0"/>
              <a:t>, 1991)</a:t>
            </a:r>
          </a:p>
          <a:p>
            <a:endParaRPr lang="en-US" dirty="0" smtClean="0"/>
          </a:p>
          <a:p>
            <a:r>
              <a:rPr lang="en-US" dirty="0" smtClean="0"/>
              <a:t>The links on the slide</a:t>
            </a:r>
            <a:r>
              <a:rPr lang="en-US" baseline="0" dirty="0" smtClean="0"/>
              <a:t> provide additional information for participants.</a:t>
            </a:r>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55</a:t>
            </a:fld>
            <a:endParaRPr lang="en-US"/>
          </a:p>
        </p:txBody>
      </p:sp>
    </p:spTree>
    <p:extLst>
      <p:ext uri="{BB962C8B-B14F-4D97-AF65-F5344CB8AC3E}">
        <p14:creationId xmlns:p14="http://schemas.microsoft.com/office/powerpoint/2010/main" val="28010635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Handout:  Text Structures - Tools for Learning by Sue Beers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Have participants peruse through the handout packet. Ask them how these handouts can help students create texts.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Let them know that a simple way to introduce each text structure is to have students use signal words and a template/frame/graphic organizer (found in handout) to create different text structures or to summarize a text passage using the graphic organizer as a planning template.  The hope is over time that students are able to create their own text structure examples  and revise first drafts using other signal words.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56</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Have</a:t>
            </a:r>
            <a:r>
              <a:rPr lang="en-US" baseline="0" dirty="0" smtClean="0"/>
              <a:t> participants read through the slide.  </a:t>
            </a:r>
            <a:endParaRPr lang="en-US" dirty="0" smtClean="0"/>
          </a:p>
          <a:p>
            <a:r>
              <a:rPr lang="en-US" dirty="0" smtClean="0"/>
              <a:t>Teaching</a:t>
            </a:r>
            <a:r>
              <a:rPr lang="en-US" baseline="0" dirty="0" smtClean="0"/>
              <a:t> patterns for constructing sentences or larger units of text should improve reading skills.  The practice of putting smaller units of writing together to create more complex ones should result in greater skill, to understanding such units in reading (Neville and </a:t>
            </a:r>
            <a:r>
              <a:rPr lang="en-US" baseline="0" dirty="0" err="1" smtClean="0"/>
              <a:t>Searls</a:t>
            </a:r>
            <a:r>
              <a:rPr lang="en-US" baseline="0" dirty="0" smtClean="0"/>
              <a:t>, 1991)  (pg. 18)  This is the premise for the strategy found on the next slide.</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57</a:t>
            </a:fld>
            <a:endParaRPr lang="en-US"/>
          </a:p>
        </p:txBody>
      </p:sp>
    </p:spTree>
    <p:extLst>
      <p:ext uri="{BB962C8B-B14F-4D97-AF65-F5344CB8AC3E}">
        <p14:creationId xmlns:p14="http://schemas.microsoft.com/office/powerpoint/2010/main" val="3672015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This strategy</a:t>
            </a:r>
            <a:r>
              <a:rPr lang="en-US" altLang="en-US" baseline="0" dirty="0" smtClean="0"/>
              <a:t> is found on pg. 20 of the Writing to Read report.  Have participants read the slide.</a:t>
            </a:r>
            <a:endParaRPr lang="en-US" altLang="en-US" dirty="0" smtClean="0"/>
          </a:p>
          <a:p>
            <a:endParaRPr lang="en-US" altLang="en-US" dirty="0" smtClean="0"/>
          </a:p>
          <a:p>
            <a:pPr eaLnBrk="1" hangingPunct="1">
              <a:spcBef>
                <a:spcPct val="0"/>
              </a:spcBef>
            </a:pPr>
            <a:endParaRPr lang="en-US" altLang="en-US" sz="1600" b="1" dirty="0" smtClean="0">
              <a:solidFill>
                <a:srgbClr val="000000"/>
              </a:solidFill>
              <a:ea typeface="MS PGothic" pitchFamily="34" charset="-128"/>
            </a:endParaRPr>
          </a:p>
          <a:p>
            <a:endParaRPr lang="en-US" altLang="en-US" dirty="0" smtClean="0"/>
          </a:p>
          <a:p>
            <a:endParaRPr lang="en-US" altLang="en-US" dirty="0" smtClean="0"/>
          </a:p>
        </p:txBody>
      </p:sp>
      <p:sp>
        <p:nvSpPr>
          <p:cNvPr id="14643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4643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6AFF27-EF32-4DA1-99BB-5A69F7622F58}" type="slidenum">
              <a:rPr lang="en-US" altLang="en-US" smtClean="0">
                <a:latin typeface="Arial" pitchFamily="34" charset="0"/>
                <a:cs typeface="Arial" pitchFamily="34" charset="0"/>
              </a:rPr>
              <a:pPr eaLnBrk="1" hangingPunct="1">
                <a:spcBef>
                  <a:spcPct val="0"/>
                </a:spcBef>
              </a:pPr>
              <a:t>58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469135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Optional</a:t>
            </a:r>
            <a:r>
              <a:rPr lang="en-US" altLang="en-US" b="1" baseline="0" dirty="0" smtClean="0"/>
              <a:t> Activity</a:t>
            </a:r>
            <a:endParaRPr lang="en-US" altLang="en-US" b="1" dirty="0" smtClean="0"/>
          </a:p>
          <a:p>
            <a:r>
              <a:rPr lang="en-US" altLang="en-US" dirty="0" smtClean="0"/>
              <a:t>Say:  “An interesting twist on this approach is to have students combine sentences in material they are reading or disassemble such sentences.”  </a:t>
            </a:r>
          </a:p>
          <a:p>
            <a:r>
              <a:rPr lang="en-US" altLang="en-US" dirty="0" smtClean="0"/>
              <a:t>Have</a:t>
            </a:r>
            <a:r>
              <a:rPr lang="en-US" altLang="en-US" baseline="0" dirty="0" smtClean="0"/>
              <a:t> participants look at the following website (Intervention Central) for additional information examples and classroom ideas. </a:t>
            </a:r>
            <a:endParaRPr lang="en-US" altLang="en-US" dirty="0" smtClean="0"/>
          </a:p>
          <a:p>
            <a:pPr eaLnBrk="1" hangingPunct="1">
              <a:spcBef>
                <a:spcPct val="0"/>
              </a:spcBef>
            </a:pPr>
            <a:r>
              <a:rPr lang="en-US" altLang="en-US" b="1" dirty="0" smtClean="0">
                <a:solidFill>
                  <a:srgbClr val="000000"/>
                </a:solidFill>
                <a:ea typeface="MS PGothic" pitchFamily="34" charset="-128"/>
                <a:hlinkClick r:id="rId3"/>
              </a:rPr>
              <a:t>http://www.interventioncentral.org/academic-interventions/writing/sentence-combining-teaching-rules-sentence-structure-doing</a:t>
            </a:r>
            <a:endParaRPr lang="en-US" altLang="en-US" b="1" dirty="0" smtClean="0">
              <a:solidFill>
                <a:srgbClr val="000000"/>
              </a:solidFill>
              <a:ea typeface="MS PGothic"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59</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Address the Learning Forward</a:t>
            </a:r>
            <a:r>
              <a:rPr lang="en-US" altLang="en-US" baseline="0" dirty="0" smtClean="0"/>
              <a:t> Outcomes: http://learningforward.org/docs/pdf/standardsreferenceguide.pdf</a:t>
            </a:r>
          </a:p>
          <a:p>
            <a:endParaRPr lang="en-US" altLang="en-US" baseline="0" dirty="0" smtClean="0"/>
          </a:p>
          <a:p>
            <a:r>
              <a:rPr lang="en-US" altLang="en-US" dirty="0" smtClean="0"/>
              <a:t>The Learning Forward standards (adopted</a:t>
            </a:r>
            <a:r>
              <a:rPr lang="en-US" altLang="en-US" baseline="0" dirty="0" smtClean="0"/>
              <a:t> by IL) </a:t>
            </a:r>
            <a:r>
              <a:rPr lang="en-US" altLang="en-US" dirty="0" smtClean="0"/>
              <a:t>outline the characteristics of effective professional learning. The</a:t>
            </a:r>
            <a:r>
              <a:rPr lang="en-US" altLang="en-US" baseline="0" dirty="0" smtClean="0"/>
              <a:t> standards are </a:t>
            </a:r>
            <a:r>
              <a:rPr lang="en-US" altLang="en-US" dirty="0" smtClean="0"/>
              <a:t>drawn from research and based on evidence-based practice.</a:t>
            </a:r>
            <a:r>
              <a:rPr lang="en-US" altLang="en-US" baseline="0" dirty="0" smtClean="0"/>
              <a:t>  They</a:t>
            </a:r>
            <a:r>
              <a:rPr lang="en-US" altLang="en-US" dirty="0" smtClean="0"/>
              <a:t> describe a set of expectations for effective</a:t>
            </a:r>
            <a:r>
              <a:rPr lang="en-US" altLang="en-US" baseline="0" dirty="0" smtClean="0"/>
              <a:t> </a:t>
            </a:r>
            <a:r>
              <a:rPr lang="en-US" altLang="en-US" dirty="0" smtClean="0"/>
              <a:t>professional learning to ensure equity and excellence in educator learning. The standards serve as</a:t>
            </a:r>
            <a:r>
              <a:rPr lang="en-US" altLang="en-US" baseline="0" dirty="0" smtClean="0"/>
              <a:t> </a:t>
            </a:r>
            <a:r>
              <a:rPr lang="en-US" altLang="en-US" dirty="0" smtClean="0"/>
              <a:t>indicators that guide the learning, facilitation, implementation, and evaluation of professional learning.</a:t>
            </a:r>
          </a:p>
        </p:txBody>
      </p:sp>
      <p:sp>
        <p:nvSpPr>
          <p:cNvPr id="10547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0547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DD9655E-1021-45F7-83AA-D5C7F1F6E4E8}" type="slidenum">
              <a:rPr lang="en-US" altLang="en-US" smtClean="0">
                <a:latin typeface="Arial" pitchFamily="34" charset="0"/>
                <a:cs typeface="Arial" pitchFamily="34" charset="0"/>
              </a:rPr>
              <a:pPr eaLnBrk="1" hangingPunct="1">
                <a:spcBef>
                  <a:spcPct val="0"/>
                </a:spcBef>
              </a:pPr>
              <a:t>6</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609467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By learning this skill, students enhance their writing style. Sentence combining skills can</a:t>
            </a:r>
            <a:r>
              <a:rPr lang="en-US" sz="1200" baseline="0" dirty="0" smtClean="0"/>
              <a:t> be</a:t>
            </a:r>
            <a:r>
              <a:rPr lang="en-US" sz="1200" dirty="0" smtClean="0"/>
              <a:t> developed over several short practice sessions and should be considered as one component of an overall writing program.</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60</a:t>
            </a:fld>
            <a:endParaRPr lang="en-US"/>
          </a:p>
        </p:txBody>
      </p:sp>
    </p:spTree>
    <p:extLst>
      <p:ext uri="{BB962C8B-B14F-4D97-AF65-F5344CB8AC3E}">
        <p14:creationId xmlns:p14="http://schemas.microsoft.com/office/powerpoint/2010/main" val="22745777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Choose which grade</a:t>
            </a:r>
            <a:r>
              <a:rPr lang="en-US" b="1" baseline="0" dirty="0" smtClean="0"/>
              <a:t> level will be presented—K-5 or 6-12…hide the slide that will not be used and continue activity directions. </a:t>
            </a:r>
            <a:endParaRPr lang="en-US" b="1" dirty="0" smtClean="0"/>
          </a:p>
          <a:p>
            <a:endParaRPr lang="en-US" b="1" dirty="0" smtClean="0"/>
          </a:p>
          <a:p>
            <a:r>
              <a:rPr lang="en-US" b="1" dirty="0" smtClean="0"/>
              <a:t>Activity:  </a:t>
            </a:r>
          </a:p>
          <a:p>
            <a:pPr marL="228600" indent="-228600">
              <a:buAutoNum type="arabicPeriod"/>
            </a:pPr>
            <a:r>
              <a:rPr lang="en-US" baseline="0" dirty="0" smtClean="0"/>
              <a:t>Have partners write down the first few words of each sentence.  2.  Rewrite the paragraph combining sentences.  3. Share.</a:t>
            </a:r>
          </a:p>
          <a:p>
            <a:pPr lvl="2"/>
            <a:r>
              <a:rPr lang="en-US" dirty="0" smtClean="0"/>
              <a:t>First words of each sentence: </a:t>
            </a:r>
          </a:p>
          <a:p>
            <a:pPr lvl="2"/>
            <a:r>
              <a:rPr lang="en-US" dirty="0" smtClean="0"/>
              <a:t>I went </a:t>
            </a:r>
          </a:p>
          <a:p>
            <a:pPr lvl="2"/>
            <a:r>
              <a:rPr lang="en-US" dirty="0" smtClean="0"/>
              <a:t>I went </a:t>
            </a:r>
          </a:p>
          <a:p>
            <a:pPr lvl="2"/>
            <a:r>
              <a:rPr lang="en-US" dirty="0" smtClean="0"/>
              <a:t>I went </a:t>
            </a:r>
          </a:p>
          <a:p>
            <a:pPr lvl="2"/>
            <a:r>
              <a:rPr lang="en-US" dirty="0" smtClean="0"/>
              <a:t>My friends</a:t>
            </a:r>
            <a:r>
              <a:rPr lang="en-US" baseline="0" dirty="0" smtClean="0"/>
              <a:t> </a:t>
            </a:r>
          </a:p>
          <a:p>
            <a:pPr lvl="2"/>
            <a:r>
              <a:rPr lang="en-US" dirty="0" smtClean="0"/>
              <a:t>We rode </a:t>
            </a:r>
          </a:p>
          <a:p>
            <a:pPr lvl="2"/>
            <a:r>
              <a:rPr lang="en-US" dirty="0" smtClean="0"/>
              <a:t>I rode </a:t>
            </a:r>
          </a:p>
          <a:p>
            <a:pPr lvl="2"/>
            <a:r>
              <a:rPr lang="en-US" dirty="0" smtClean="0"/>
              <a:t>Roy brought </a:t>
            </a:r>
          </a:p>
          <a:p>
            <a:pPr lvl="2"/>
            <a:r>
              <a:rPr lang="en-US" dirty="0" smtClean="0"/>
              <a:t>We played </a:t>
            </a:r>
          </a:p>
          <a:p>
            <a:pPr lvl="2"/>
            <a:r>
              <a:rPr lang="en-US" dirty="0" smtClean="0"/>
              <a:t>We played </a:t>
            </a:r>
          </a:p>
          <a:p>
            <a:pPr lvl="2"/>
            <a:r>
              <a:rPr lang="en-US" dirty="0" smtClean="0"/>
              <a:t>We were </a:t>
            </a:r>
          </a:p>
          <a:p>
            <a:pPr lvl="2"/>
            <a:r>
              <a:rPr lang="en-US" dirty="0" smtClean="0"/>
              <a:t>We were </a:t>
            </a:r>
          </a:p>
          <a:p>
            <a:pPr lvl="2"/>
            <a:r>
              <a:rPr lang="en-US" dirty="0" smtClean="0"/>
              <a:t>Connie and Roy’s mom </a:t>
            </a:r>
          </a:p>
          <a:p>
            <a:pPr lvl="2"/>
            <a:r>
              <a:rPr lang="en-US" dirty="0" smtClean="0"/>
              <a:t>We ate </a:t>
            </a:r>
          </a:p>
          <a:p>
            <a:pPr lvl="2"/>
            <a:r>
              <a:rPr lang="en-US" dirty="0" smtClean="0"/>
              <a:t>We had</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61</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Have participants read the paragraph.  </a:t>
            </a:r>
            <a:r>
              <a:rPr lang="en-US" baseline="0" dirty="0" smtClean="0"/>
              <a:t>Ask what is wrong with the text.  (sentences are short – start the same – boring).  Tell participant that one strategy for identifying problems with too many simple sentences can be identified by writing down the first few words of each sentence. </a:t>
            </a:r>
          </a:p>
          <a:p>
            <a:r>
              <a:rPr lang="en-US" b="1" dirty="0" smtClean="0"/>
              <a:t>Activity:  </a:t>
            </a:r>
          </a:p>
          <a:p>
            <a:pPr marL="228600" indent="-228600">
              <a:buAutoNum type="arabicPeriod"/>
            </a:pPr>
            <a:r>
              <a:rPr lang="en-US" baseline="0" dirty="0" smtClean="0"/>
              <a:t>Have partners write down the first few words of each sentence.  2.  Rewrite the paragraph combining sentences.  </a:t>
            </a:r>
          </a:p>
          <a:p>
            <a:pPr marL="0" indent="0">
              <a:buNone/>
            </a:pPr>
            <a:r>
              <a:rPr lang="en-US" baseline="0" dirty="0" smtClean="0"/>
              <a:t>      3. Share.</a:t>
            </a:r>
          </a:p>
          <a:p>
            <a:pPr lvl="2"/>
            <a:r>
              <a:rPr lang="en-US" dirty="0" smtClean="0"/>
              <a:t>First words of each sentence: </a:t>
            </a:r>
          </a:p>
          <a:p>
            <a:pPr lvl="2"/>
            <a:r>
              <a:rPr lang="en-US" dirty="0" smtClean="0"/>
              <a:t>I went </a:t>
            </a:r>
          </a:p>
          <a:p>
            <a:pPr lvl="2"/>
            <a:r>
              <a:rPr lang="en-US" dirty="0" smtClean="0"/>
              <a:t>I went </a:t>
            </a:r>
          </a:p>
          <a:p>
            <a:pPr lvl="2"/>
            <a:r>
              <a:rPr lang="en-US" dirty="0" smtClean="0"/>
              <a:t>I went </a:t>
            </a:r>
          </a:p>
          <a:p>
            <a:pPr lvl="2"/>
            <a:r>
              <a:rPr lang="en-US" dirty="0" smtClean="0"/>
              <a:t>My friends</a:t>
            </a:r>
            <a:r>
              <a:rPr lang="en-US" baseline="0" dirty="0" smtClean="0"/>
              <a:t> </a:t>
            </a:r>
          </a:p>
          <a:p>
            <a:pPr lvl="2"/>
            <a:r>
              <a:rPr lang="en-US" dirty="0" smtClean="0"/>
              <a:t>We rode </a:t>
            </a:r>
          </a:p>
          <a:p>
            <a:pPr lvl="2"/>
            <a:r>
              <a:rPr lang="en-US" dirty="0" smtClean="0"/>
              <a:t>I rode </a:t>
            </a:r>
          </a:p>
          <a:p>
            <a:pPr lvl="2"/>
            <a:r>
              <a:rPr lang="en-US" dirty="0" smtClean="0"/>
              <a:t>Roy brought </a:t>
            </a:r>
          </a:p>
          <a:p>
            <a:pPr lvl="2"/>
            <a:r>
              <a:rPr lang="en-US" dirty="0" smtClean="0"/>
              <a:t>We played </a:t>
            </a:r>
          </a:p>
          <a:p>
            <a:pPr lvl="2"/>
            <a:r>
              <a:rPr lang="en-US" dirty="0" smtClean="0"/>
              <a:t>We played </a:t>
            </a:r>
          </a:p>
          <a:p>
            <a:pPr lvl="2"/>
            <a:r>
              <a:rPr lang="en-US" dirty="0" smtClean="0"/>
              <a:t>We were </a:t>
            </a:r>
          </a:p>
          <a:p>
            <a:pPr lvl="2"/>
            <a:r>
              <a:rPr lang="en-US" dirty="0" smtClean="0"/>
              <a:t>We were </a:t>
            </a:r>
          </a:p>
          <a:p>
            <a:pPr lvl="2"/>
            <a:r>
              <a:rPr lang="en-US" dirty="0" smtClean="0"/>
              <a:t>Connie and Roy’s mom </a:t>
            </a:r>
          </a:p>
          <a:p>
            <a:pPr lvl="2"/>
            <a:r>
              <a:rPr lang="en-US" dirty="0" smtClean="0"/>
              <a:t>We ate </a:t>
            </a:r>
          </a:p>
          <a:p>
            <a:pPr lvl="2"/>
            <a:r>
              <a:rPr lang="en-US" dirty="0" smtClean="0"/>
              <a:t>We had</a:t>
            </a:r>
          </a:p>
          <a:p>
            <a:pPr lvl="2"/>
            <a:endParaRPr lang="en-US"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62</a:t>
            </a:fld>
            <a:endParaRPr lang="en-US"/>
          </a:p>
        </p:txBody>
      </p:sp>
    </p:spTree>
    <p:extLst>
      <p:ext uri="{BB962C8B-B14F-4D97-AF65-F5344CB8AC3E}">
        <p14:creationId xmlns:p14="http://schemas.microsoft.com/office/powerpoint/2010/main" val="414094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This sentence is actually borrowed from John Steinbeck’s </a:t>
            </a:r>
            <a:r>
              <a:rPr lang="en-US" i="1" dirty="0" smtClean="0"/>
              <a:t>The Pearl.  </a:t>
            </a:r>
            <a:endParaRPr lang="en-US" dirty="0" smtClean="0"/>
          </a:p>
          <a:p>
            <a:r>
              <a:rPr lang="en-US" dirty="0" smtClean="0"/>
              <a:t>Have participants read the short sentences.  </a:t>
            </a:r>
            <a:r>
              <a:rPr lang="en-US" baseline="0" dirty="0" smtClean="0"/>
              <a:t>Ask what is wrong with the text.  (sentences are short – start the same – boring).  Tell participants that one strategy for identifying problems with too many simple sentences can be identified by writing down the first few words of each sentence. </a:t>
            </a:r>
          </a:p>
          <a:p>
            <a:r>
              <a:rPr lang="en-US" b="1" dirty="0" smtClean="0"/>
              <a:t>Activity:  </a:t>
            </a:r>
          </a:p>
          <a:p>
            <a:pPr marL="228600" indent="-228600">
              <a:buAutoNum type="arabicPeriod"/>
            </a:pPr>
            <a:r>
              <a:rPr lang="en-US" baseline="0" dirty="0" smtClean="0"/>
              <a:t>Have partners write down the first few words of each sentence.  2.  Rewrite the paragraph combining sentences.  3. Share, then click to show answer to participants.</a:t>
            </a:r>
          </a:p>
          <a:p>
            <a:pPr marL="228600" indent="-228600">
              <a:buAutoNum type="arabicPeriod"/>
            </a:pPr>
            <a:endParaRPr lang="en-US" baseline="0" dirty="0" smtClean="0"/>
          </a:p>
          <a:p>
            <a:pPr marL="0" indent="0">
              <a:buNone/>
            </a:pPr>
            <a:r>
              <a:rPr lang="en-US" baseline="0" dirty="0" smtClean="0"/>
              <a:t>Creating cued sentence sets is a little more involved—and a task I generally don’t give to my students. The process isn’t too dissimilar from what I’ve already described:</a:t>
            </a:r>
          </a:p>
          <a:p>
            <a:pPr marL="0" indent="0">
              <a:buNone/>
            </a:pPr>
            <a:r>
              <a:rPr lang="en-US" baseline="0" dirty="0" smtClean="0"/>
              <a:t>	• Determine what kinds of constructions might be most beneficial for your students to learn.</a:t>
            </a:r>
          </a:p>
          <a:p>
            <a:pPr marL="0" indent="0">
              <a:buNone/>
            </a:pPr>
            <a:r>
              <a:rPr lang="en-US" baseline="0" dirty="0" smtClean="0"/>
              <a:t>	• Find sentences in their reading that contain those constructions.</a:t>
            </a:r>
          </a:p>
          <a:p>
            <a:pPr marL="0" indent="0">
              <a:buNone/>
            </a:pPr>
            <a:r>
              <a:rPr lang="en-US" baseline="0" dirty="0" smtClean="0"/>
              <a:t>	• Write these in kernel sentences, like the open-ended example shown previously.</a:t>
            </a:r>
          </a:p>
          <a:p>
            <a:pPr marL="0" indent="0">
              <a:buNone/>
            </a:pPr>
            <a:endParaRPr lang="en-US" baseline="0" dirty="0" smtClean="0"/>
          </a:p>
          <a:p>
            <a:pPr marL="0" indent="0">
              <a:buNone/>
            </a:pPr>
            <a:r>
              <a:rPr lang="en-US" baseline="0" dirty="0" smtClean="0"/>
              <a:t>Here’s the difference: these kernel sentences include cues for how to combine them. To create these cued sets,</a:t>
            </a:r>
          </a:p>
          <a:p>
            <a:pPr marL="0" indent="0">
              <a:buNone/>
            </a:pPr>
            <a:r>
              <a:rPr lang="en-US" baseline="0" dirty="0" smtClean="0"/>
              <a:t>I follow directions given by Bill Strong in his book Creative Approaches to Sentence Combining (NCTE/ERIC, 1986. p. 25):</a:t>
            </a:r>
          </a:p>
          <a:p>
            <a:pPr marL="0" indent="0">
              <a:buNone/>
            </a:pPr>
            <a:r>
              <a:rPr lang="en-US" baseline="0" dirty="0" smtClean="0"/>
              <a:t>	Begin with the base clause.</a:t>
            </a:r>
          </a:p>
          <a:p>
            <a:pPr marL="0" indent="0">
              <a:buNone/>
            </a:pPr>
            <a:r>
              <a:rPr lang="en-US" baseline="0" dirty="0" smtClean="0"/>
              <a:t>	Underline items that should be added or kept.</a:t>
            </a:r>
          </a:p>
          <a:p>
            <a:pPr marL="0" indent="0">
              <a:buNone/>
            </a:pPr>
            <a:r>
              <a:rPr lang="en-US" baseline="0" dirty="0" smtClean="0"/>
              <a:t>	Put punctuation, added words, or word-endings in parentheses after the sentence in which they 	should be included.</a:t>
            </a:r>
          </a:p>
          <a:p>
            <a:pPr marL="0" indent="0">
              <a:buNone/>
            </a:pPr>
            <a:r>
              <a:rPr lang="en-US" baseline="0" dirty="0" smtClean="0"/>
              <a:t>As an example, the following sentence from The Pearl by John Steinbeck contains an appositive:</a:t>
            </a:r>
          </a:p>
          <a:p>
            <a:pPr marL="0" indent="0">
              <a:buNone/>
            </a:pPr>
            <a:r>
              <a:rPr lang="en-US" baseline="0" dirty="0" smtClean="0"/>
              <a:t>“The ants were busy on the ground, big black ones with shiny bodies, and little dusty quick ants” (3).</a:t>
            </a:r>
          </a:p>
          <a:p>
            <a:pPr marL="0" indent="0">
              <a:buNone/>
            </a:pPr>
            <a:r>
              <a:rPr lang="en-US" baseline="0" dirty="0" smtClean="0"/>
              <a:t>If I want students to learn to create that structure, I add cues to the kernel sentences, creating this exercise:</a:t>
            </a:r>
          </a:p>
          <a:p>
            <a:pPr marL="0" indent="0">
              <a:buNone/>
            </a:pPr>
            <a:r>
              <a:rPr lang="en-US" baseline="0" dirty="0" smtClean="0"/>
              <a:t> The ants were busy.</a:t>
            </a:r>
          </a:p>
          <a:p>
            <a:pPr marL="0" indent="0">
              <a:buNone/>
            </a:pPr>
            <a:r>
              <a:rPr lang="en-US" baseline="0" dirty="0" smtClean="0"/>
              <a:t> They were on the ground. (,)</a:t>
            </a:r>
          </a:p>
          <a:p>
            <a:pPr marL="0" indent="0">
              <a:buNone/>
            </a:pPr>
            <a:r>
              <a:rPr lang="en-US" baseline="0" dirty="0" smtClean="0"/>
              <a:t> There were big ones.</a:t>
            </a:r>
          </a:p>
          <a:p>
            <a:pPr marL="0" indent="0">
              <a:buNone/>
            </a:pPr>
            <a:r>
              <a:rPr lang="en-US" baseline="0" dirty="0" smtClean="0"/>
              <a:t> The big ones were black.</a:t>
            </a:r>
          </a:p>
          <a:p>
            <a:pPr marL="0" indent="0">
              <a:buNone/>
            </a:pPr>
            <a:r>
              <a:rPr lang="en-US" baseline="0" dirty="0" smtClean="0"/>
              <a:t> The big ones had shiny bodies. (WITH) (,)</a:t>
            </a:r>
          </a:p>
          <a:p>
            <a:pPr marL="0" indent="0">
              <a:buNone/>
            </a:pPr>
            <a:r>
              <a:rPr lang="en-US" baseline="0" dirty="0" smtClean="0"/>
              <a:t> And there were little ants.</a:t>
            </a:r>
          </a:p>
          <a:p>
            <a:pPr marL="0" indent="0">
              <a:buNone/>
            </a:pPr>
            <a:r>
              <a:rPr lang="en-US" baseline="0" dirty="0" smtClean="0"/>
              <a:t> The little ones were dusty.</a:t>
            </a:r>
          </a:p>
          <a:p>
            <a:pPr marL="0" indent="0">
              <a:buNone/>
            </a:pPr>
            <a:r>
              <a:rPr lang="en-US" baseline="0" dirty="0" smtClean="0"/>
              <a:t> The little ones were quick. </a:t>
            </a:r>
          </a:p>
          <a:p>
            <a:pPr marL="0" indent="0">
              <a:buNone/>
            </a:pPr>
            <a:endParaRPr lang="en-US" baseline="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63</a:t>
            </a:fld>
            <a:endParaRPr lang="en-US"/>
          </a:p>
        </p:txBody>
      </p:sp>
    </p:spTree>
    <p:extLst>
      <p:ext uri="{BB962C8B-B14F-4D97-AF65-F5344CB8AC3E}">
        <p14:creationId xmlns:p14="http://schemas.microsoft.com/office/powerpoint/2010/main" val="414094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b="1" dirty="0" smtClean="0">
                <a:latin typeface="Arial" pitchFamily="34" charset="0"/>
                <a:ea typeface="MS PGothic" pitchFamily="34" charset="-128"/>
              </a:rPr>
              <a:t>Notes:</a:t>
            </a:r>
          </a:p>
          <a:p>
            <a:r>
              <a:rPr lang="en-US" altLang="en-US" sz="1400" dirty="0" smtClean="0">
                <a:latin typeface="Arial" pitchFamily="34" charset="0"/>
                <a:ea typeface="MS PGothic" pitchFamily="34" charset="-128"/>
              </a:rPr>
              <a:t>School House Rock has</a:t>
            </a:r>
            <a:r>
              <a:rPr lang="en-US" altLang="en-US" sz="1400" baseline="0" dirty="0" smtClean="0">
                <a:latin typeface="Arial" pitchFamily="34" charset="0"/>
                <a:ea typeface="MS PGothic" pitchFamily="34" charset="-128"/>
              </a:rPr>
              <a:t> one song dedicated to combining sentences (with conjunctions). </a:t>
            </a:r>
            <a:endParaRPr lang="en-US" altLang="en-US" sz="1400" dirty="0" smtClean="0">
              <a:latin typeface="Arial" pitchFamily="34" charset="0"/>
              <a:ea typeface="MS PGothic" pitchFamily="34" charset="-128"/>
            </a:endParaRPr>
          </a:p>
          <a:p>
            <a:r>
              <a:rPr lang="en-US" altLang="en-US" sz="1400" dirty="0" smtClean="0">
                <a:latin typeface="Arial" pitchFamily="34" charset="0"/>
                <a:ea typeface="MS PGothic" pitchFamily="34" charset="-128"/>
              </a:rPr>
              <a:t>If time allows,</a:t>
            </a:r>
            <a:r>
              <a:rPr lang="en-US" altLang="en-US" sz="1400" baseline="0" dirty="0" smtClean="0">
                <a:latin typeface="Arial" pitchFamily="34" charset="0"/>
                <a:ea typeface="MS PGothic" pitchFamily="34" charset="-128"/>
              </a:rPr>
              <a:t> </a:t>
            </a:r>
            <a:r>
              <a:rPr lang="en-US" altLang="en-US" sz="1400" dirty="0" smtClean="0">
                <a:latin typeface="Arial" pitchFamily="34" charset="0"/>
                <a:ea typeface="MS PGothic" pitchFamily="34" charset="-128"/>
              </a:rPr>
              <a:t>watch the video clip.</a:t>
            </a:r>
            <a:r>
              <a:rPr lang="en-US" altLang="en-US" sz="1400" baseline="0" dirty="0" smtClean="0">
                <a:latin typeface="Arial" pitchFamily="34" charset="0"/>
                <a:ea typeface="MS PGothic" pitchFamily="34" charset="-128"/>
              </a:rPr>
              <a:t>  (3 minutes in length)</a:t>
            </a:r>
          </a:p>
          <a:p>
            <a:endParaRPr lang="en-US" altLang="en-US" sz="1400" dirty="0" smtClean="0">
              <a:latin typeface="Arial" pitchFamily="34" charset="0"/>
              <a:ea typeface="MS PGothic" pitchFamily="34" charset="-128"/>
            </a:endParaRPr>
          </a:p>
          <a:p>
            <a:r>
              <a:rPr lang="en-US" altLang="en-US" sz="1400" dirty="0" smtClean="0">
                <a:latin typeface="Arial" pitchFamily="34" charset="0"/>
                <a:ea typeface="MS PGothic" pitchFamily="34" charset="-128"/>
              </a:rPr>
              <a:t>Here are some possible</a:t>
            </a:r>
            <a:r>
              <a:rPr lang="en-US" altLang="en-US" sz="1400" baseline="0" dirty="0" smtClean="0">
                <a:latin typeface="Arial" pitchFamily="34" charset="0"/>
                <a:ea typeface="MS PGothic" pitchFamily="34" charset="-128"/>
              </a:rPr>
              <a:t> </a:t>
            </a:r>
            <a:r>
              <a:rPr lang="en-US" altLang="en-US" sz="1400" dirty="0" smtClean="0">
                <a:latin typeface="Arial" pitchFamily="34" charset="0"/>
                <a:ea typeface="MS PGothic" pitchFamily="34" charset="-128"/>
              </a:rPr>
              <a:t>video</a:t>
            </a:r>
            <a:r>
              <a:rPr lang="en-US" altLang="en-US" sz="1400" baseline="0" dirty="0" smtClean="0">
                <a:latin typeface="Arial" pitchFamily="34" charset="0"/>
                <a:ea typeface="MS PGothic" pitchFamily="34" charset="-128"/>
              </a:rPr>
              <a:t> clips</a:t>
            </a:r>
            <a:r>
              <a:rPr lang="en-US" altLang="en-US" sz="1400" dirty="0" smtClean="0">
                <a:latin typeface="Arial" pitchFamily="34" charset="0"/>
                <a:ea typeface="MS PGothic" pitchFamily="34" charset="-128"/>
              </a:rPr>
              <a:t> for teaching sentence combining. </a:t>
            </a:r>
          </a:p>
          <a:p>
            <a:r>
              <a:rPr lang="en-US" altLang="en-US" sz="1400" dirty="0" smtClean="0">
                <a:latin typeface="Arial" pitchFamily="34" charset="0"/>
                <a:ea typeface="MS PGothic" pitchFamily="34" charset="-128"/>
              </a:rPr>
              <a:t>Conjunction Junction – School House Rock: http://www.youtube.com/watch?v=4AyjKgz9tKg</a:t>
            </a:r>
          </a:p>
          <a:p>
            <a:endParaRPr lang="en-US" altLang="en-US" sz="1400" dirty="0" smtClean="0">
              <a:latin typeface="Arial" pitchFamily="34" charset="0"/>
              <a:ea typeface="MS PGothic" pitchFamily="34" charset="-128"/>
            </a:endParaRPr>
          </a:p>
          <a:p>
            <a:r>
              <a:rPr lang="en-US" altLang="en-US" dirty="0" smtClean="0">
                <a:latin typeface="Arial" pitchFamily="34" charset="0"/>
                <a:ea typeface="MS PGothic" pitchFamily="34" charset="-128"/>
              </a:rPr>
              <a:t>  </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4113" indent="-230188" eaLnBrk="0" hangingPunct="0">
              <a:spcBef>
                <a:spcPct val="30000"/>
              </a:spcBef>
              <a:defRPr sz="1200">
                <a:solidFill>
                  <a:schemeClr val="tx1"/>
                </a:solidFill>
                <a:latin typeface="Calibri" pitchFamily="34" charset="0"/>
              </a:defRPr>
            </a:lvl3pPr>
            <a:lvl4pPr marL="1616075" indent="-230188" eaLnBrk="0" hangingPunct="0">
              <a:spcBef>
                <a:spcPct val="30000"/>
              </a:spcBef>
              <a:defRPr sz="1200">
                <a:solidFill>
                  <a:schemeClr val="tx1"/>
                </a:solidFill>
                <a:latin typeface="Calibri" pitchFamily="34" charset="0"/>
              </a:defRPr>
            </a:lvl4pPr>
            <a:lvl5pPr marL="2078038" indent="-230188" eaLnBrk="0" hangingPunct="0">
              <a:spcBef>
                <a:spcPct val="30000"/>
              </a:spcBef>
              <a:defRPr sz="1200">
                <a:solidFill>
                  <a:schemeClr val="tx1"/>
                </a:solidFill>
                <a:latin typeface="Calibri" pitchFamily="34" charset="0"/>
              </a:defRPr>
            </a:lvl5pPr>
            <a:lvl6pPr marL="2535238" indent="-230188" eaLnBrk="0" fontAlgn="base" hangingPunct="0">
              <a:spcBef>
                <a:spcPct val="30000"/>
              </a:spcBef>
              <a:spcAft>
                <a:spcPct val="0"/>
              </a:spcAft>
              <a:defRPr sz="1200">
                <a:solidFill>
                  <a:schemeClr val="tx1"/>
                </a:solidFill>
                <a:latin typeface="Calibri" pitchFamily="34" charset="0"/>
              </a:defRPr>
            </a:lvl6pPr>
            <a:lvl7pPr marL="2992438" indent="-230188" eaLnBrk="0" fontAlgn="base" hangingPunct="0">
              <a:spcBef>
                <a:spcPct val="30000"/>
              </a:spcBef>
              <a:spcAft>
                <a:spcPct val="0"/>
              </a:spcAft>
              <a:defRPr sz="1200">
                <a:solidFill>
                  <a:schemeClr val="tx1"/>
                </a:solidFill>
                <a:latin typeface="Calibri" pitchFamily="34" charset="0"/>
              </a:defRPr>
            </a:lvl7pPr>
            <a:lvl8pPr marL="3449638" indent="-230188" eaLnBrk="0" fontAlgn="base" hangingPunct="0">
              <a:spcBef>
                <a:spcPct val="30000"/>
              </a:spcBef>
              <a:spcAft>
                <a:spcPct val="0"/>
              </a:spcAft>
              <a:defRPr sz="1200">
                <a:solidFill>
                  <a:schemeClr val="tx1"/>
                </a:solidFill>
                <a:latin typeface="Calibri" pitchFamily="34" charset="0"/>
              </a:defRPr>
            </a:lvl8pPr>
            <a:lvl9pPr marL="3906838"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D23989A-020A-4CD3-8F63-6D60E15F6F08}"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64</a:t>
            </a:fld>
            <a:endParaRPr lang="en-US" altLang="en-US" smtClean="0">
              <a:solidFill>
                <a:srgbClr val="000000"/>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390764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  </a:t>
            </a:r>
          </a:p>
          <a:p>
            <a:r>
              <a:rPr lang="en-US" dirty="0" smtClean="0"/>
              <a:t>Additional strategies and</a:t>
            </a:r>
            <a:r>
              <a:rPr lang="en-US" baseline="0" dirty="0" smtClean="0"/>
              <a:t> ideas can be found at the site on this slide.  </a:t>
            </a:r>
          </a:p>
          <a:p>
            <a:r>
              <a:rPr lang="en-US" b="1" baseline="0" dirty="0" smtClean="0"/>
              <a:t>Mentor texts can be utilized to demonstrate how authors crafted sentences.</a:t>
            </a:r>
            <a:r>
              <a:rPr lang="en-US" baseline="0" dirty="0" smtClean="0"/>
              <a:t>  Teachers can select sentences to deconstruct or view how the author combined them.   The reading rockets website offers mentor texts that demonstrates sentence crafting.  </a:t>
            </a:r>
          </a:p>
          <a:p>
            <a:endParaRPr lang="en-US" baseline="0" dirty="0" smtClean="0"/>
          </a:p>
          <a:p>
            <a:r>
              <a:rPr lang="en-US" baseline="0" dirty="0" smtClean="0"/>
              <a:t>For the paperclip sentence combining strategy, visit: https://squeeny.wordpress.com/2013/12/30/conjunction-junction/ </a:t>
            </a:r>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65</a:t>
            </a:fld>
            <a:endParaRPr lang="en-US"/>
          </a:p>
        </p:txBody>
      </p:sp>
    </p:spTree>
    <p:extLst>
      <p:ext uri="{BB962C8B-B14F-4D97-AF65-F5344CB8AC3E}">
        <p14:creationId xmlns:p14="http://schemas.microsoft.com/office/powerpoint/2010/main" val="27318278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b="0" dirty="0" smtClean="0"/>
              <a:t>The 2nd instructional practice in teaching students the writing skills and processes that go into creating texts is</a:t>
            </a:r>
            <a:r>
              <a:rPr lang="en-US" altLang="en-US" b="0" baseline="0" dirty="0" smtClean="0"/>
              <a:t> teaching spelling and sentence combining (improving reading fluency).</a:t>
            </a:r>
            <a:endParaRPr lang="en-US" altLang="en-US" b="0" dirty="0" smtClean="0"/>
          </a:p>
          <a:p>
            <a:r>
              <a:rPr lang="en-US" altLang="en-US" i="1" baseline="0" dirty="0" smtClean="0"/>
              <a:t>Ask participants to determine the effect size of this instructional practice.</a:t>
            </a:r>
            <a:endParaRPr lang="en-US" altLang="en-US" i="1" dirty="0" smtClean="0"/>
          </a:p>
          <a:p>
            <a:endParaRPr lang="en-US" altLang="en-US" dirty="0" smtClean="0"/>
          </a:p>
          <a:p>
            <a:endParaRPr lang="en-US" altLang="en-US" b="1" dirty="0" smtClean="0"/>
          </a:p>
        </p:txBody>
      </p:sp>
      <p:sp>
        <p:nvSpPr>
          <p:cNvPr id="14746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4746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E18FC8-6949-4F80-BCE4-1351B34B940F}" type="slidenum">
              <a:rPr lang="en-US" altLang="en-US" smtClean="0">
                <a:latin typeface="Arial" pitchFamily="34" charset="0"/>
                <a:cs typeface="Arial" pitchFamily="34" charset="0"/>
              </a:rPr>
              <a:pPr eaLnBrk="1" hangingPunct="1">
                <a:spcBef>
                  <a:spcPct val="0"/>
                </a:spcBef>
              </a:pPr>
              <a:t>66</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295443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0" dirty="0" smtClean="0"/>
              <a:t>The</a:t>
            </a:r>
            <a:r>
              <a:rPr lang="en-US" b="0" baseline="0" dirty="0" smtClean="0"/>
              <a:t> 2 instructional practices on this slide are beneficial for improving reading fluency. </a:t>
            </a:r>
          </a:p>
          <a:p>
            <a:r>
              <a:rPr lang="en-US" b="0" baseline="0" dirty="0" smtClean="0"/>
              <a:t>Spelling </a:t>
            </a:r>
          </a:p>
          <a:p>
            <a:pPr marL="171450" indent="-171450">
              <a:buFont typeface="Arial" panose="020B0604020202020204" pitchFamily="34" charset="0"/>
              <a:buChar char="•"/>
            </a:pPr>
            <a:r>
              <a:rPr lang="en-US" b="0" baseline="0" dirty="0" smtClean="0"/>
              <a:t>Teaching students how words are spelled provide them with schemata about specific connections between letters and sounds, making it easier for them to identify and remember words in text containing these connections.  </a:t>
            </a:r>
          </a:p>
          <a:p>
            <a:pPr marL="0" indent="0">
              <a:buFont typeface="Arial" panose="020B0604020202020204" pitchFamily="34" charset="0"/>
              <a:buNone/>
            </a:pPr>
            <a:r>
              <a:rPr lang="en-US" b="0" baseline="0" dirty="0" smtClean="0"/>
              <a:t>Sentence Construction</a:t>
            </a:r>
          </a:p>
          <a:p>
            <a:pPr marL="171450" indent="-171450">
              <a:buFont typeface="Arial" panose="020B0604020202020204" pitchFamily="34" charset="0"/>
              <a:buChar char="•"/>
            </a:pPr>
            <a:r>
              <a:rPr lang="en-US" b="0" baseline="0" dirty="0" smtClean="0"/>
              <a:t>The practice of putting smaller units of writing together in order to create more complex ones – from letters to words or words to sentences – should result in greater skill in understanding of these units in reading.</a:t>
            </a:r>
            <a:endParaRPr lang="en-US" b="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67</a:t>
            </a:fld>
            <a:endParaRPr lang="en-US"/>
          </a:p>
        </p:txBody>
      </p:sp>
    </p:spTree>
    <p:extLst>
      <p:ext uri="{BB962C8B-B14F-4D97-AF65-F5344CB8AC3E}">
        <p14:creationId xmlns:p14="http://schemas.microsoft.com/office/powerpoint/2010/main" val="751153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000000"/>
                </a:solidFill>
              </a:rPr>
              <a:t>Notes:</a:t>
            </a:r>
          </a:p>
          <a:p>
            <a:r>
              <a:rPr lang="en-US" altLang="en-US" dirty="0" smtClean="0">
                <a:solidFill>
                  <a:srgbClr val="000000"/>
                </a:solidFill>
              </a:rPr>
              <a:t>Participants can read through the 2 strategies</a:t>
            </a:r>
            <a:r>
              <a:rPr lang="en-US" altLang="en-US" baseline="0" dirty="0" smtClean="0">
                <a:solidFill>
                  <a:srgbClr val="000000"/>
                </a:solidFill>
              </a:rPr>
              <a:t> on the slide from the </a:t>
            </a:r>
            <a:r>
              <a:rPr lang="en-US" altLang="en-US" dirty="0" smtClean="0">
                <a:solidFill>
                  <a:srgbClr val="000000"/>
                </a:solidFill>
              </a:rPr>
              <a:t>Writing</a:t>
            </a:r>
            <a:r>
              <a:rPr lang="en-US" altLang="en-US" baseline="0" dirty="0" smtClean="0">
                <a:solidFill>
                  <a:srgbClr val="000000"/>
                </a:solidFill>
              </a:rPr>
              <a:t> to Read report– pg. 19.</a:t>
            </a:r>
            <a:endParaRPr lang="en-US" altLang="en-US" dirty="0" smtClean="0">
              <a:solidFill>
                <a:srgbClr val="0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Make the connection that</a:t>
            </a:r>
            <a:r>
              <a:rPr lang="en-US" altLang="en-US" baseline="0" dirty="0" smtClean="0"/>
              <a:t> the language standards/foundational skills standards include spelling and sentence construction.</a:t>
            </a:r>
            <a:endParaRPr lang="en-US" altLang="en-US" dirty="0" smtClean="0"/>
          </a:p>
          <a:p>
            <a:endParaRPr lang="en-US" altLang="en-US" dirty="0" smtClean="0">
              <a:solidFill>
                <a:srgbClr val="000000"/>
              </a:solidFill>
            </a:endParaRPr>
          </a:p>
          <a:p>
            <a:r>
              <a:rPr lang="en-US" altLang="en-US" dirty="0" smtClean="0">
                <a:solidFill>
                  <a:srgbClr val="000000"/>
                </a:solidFill>
              </a:rPr>
              <a:t>(Improves Reading </a:t>
            </a:r>
            <a:r>
              <a:rPr lang="en-US" altLang="en-US" b="1" dirty="0" smtClean="0">
                <a:solidFill>
                  <a:srgbClr val="000000"/>
                </a:solidFill>
              </a:rPr>
              <a:t>Fluency</a:t>
            </a:r>
            <a:r>
              <a:rPr lang="en-US" altLang="en-US" dirty="0" smtClean="0">
                <a:solidFill>
                  <a:srgbClr val="000000"/>
                </a:solidFill>
              </a:rPr>
              <a:t>)</a:t>
            </a:r>
          </a:p>
          <a:p>
            <a:r>
              <a:rPr lang="en-US" altLang="en-US" dirty="0" smtClean="0">
                <a:solidFill>
                  <a:srgbClr val="000000"/>
                </a:solidFill>
              </a:rPr>
              <a:t>Writing instruction had a strong and consistent impact on improving students’ reading fluency.  When we consider the older student in a chemistry</a:t>
            </a:r>
            <a:r>
              <a:rPr lang="en-US" altLang="en-US" baseline="0" dirty="0" smtClean="0">
                <a:solidFill>
                  <a:srgbClr val="000000"/>
                </a:solidFill>
              </a:rPr>
              <a:t> class, the morphology of words is even more important to consider when creating schemata and complex connections.  For example specific instruction in the word part of geo meaning “relating to the earth” gives  students a possible connection when it comes up in other words. </a:t>
            </a:r>
            <a:endParaRPr lang="en-US" altLang="en-US" dirty="0" smtClean="0"/>
          </a:p>
        </p:txBody>
      </p:sp>
      <p:sp>
        <p:nvSpPr>
          <p:cNvPr id="14848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484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84100F-2929-422F-BBA0-2EAF341C878D}" type="slidenum">
              <a:rPr lang="en-US" altLang="en-US" smtClean="0">
                <a:latin typeface="Arial" pitchFamily="34" charset="0"/>
                <a:cs typeface="Arial" pitchFamily="34" charset="0"/>
              </a:rPr>
              <a:pPr eaLnBrk="1" hangingPunct="1">
                <a:spcBef>
                  <a:spcPct val="0"/>
                </a:spcBef>
              </a:pPr>
              <a:t>68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884933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Make the connection that</a:t>
            </a:r>
            <a:r>
              <a:rPr lang="en-US" altLang="en-US" baseline="0" dirty="0" smtClean="0"/>
              <a:t> the language standards/foundational skills standards include spelling.</a:t>
            </a:r>
          </a:p>
          <a:p>
            <a:r>
              <a:rPr lang="en-US" altLang="en-US" i="1" baseline="0" dirty="0" smtClean="0"/>
              <a:t>Ask participants to determine the effect size of this instructional practice.</a:t>
            </a:r>
            <a:endParaRPr lang="en-US" altLang="en-US" i="1" dirty="0" smtClean="0"/>
          </a:p>
          <a:p>
            <a:endParaRPr lang="en-US" altLang="en-US" dirty="0" smtClean="0"/>
          </a:p>
          <a:p>
            <a:endParaRPr lang="en-US" altLang="en-US" dirty="0" smtClean="0"/>
          </a:p>
        </p:txBody>
      </p:sp>
      <p:sp>
        <p:nvSpPr>
          <p:cNvPr id="15053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505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E4D4E10-803D-4A0D-ADF7-365754B44C7F}" type="slidenum">
              <a:rPr lang="en-US" altLang="en-US" smtClean="0">
                <a:latin typeface="Arial" pitchFamily="34" charset="0"/>
                <a:cs typeface="Arial" pitchFamily="34" charset="0"/>
              </a:rPr>
              <a:pPr eaLnBrk="1" hangingPunct="1">
                <a:spcBef>
                  <a:spcPct val="0"/>
                </a:spcBef>
              </a:pPr>
              <a:t>69</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98023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slide provides an overview of the ELA Content Specialists’ work and  Foundation</a:t>
            </a:r>
            <a:r>
              <a:rPr lang="en-US" altLang="en-US" baseline="0" dirty="0" smtClean="0"/>
              <a:t> Services since 2012.  The standards have all been at the heart of our work.  The reading standards are located at http://www.isbe.net/common_core/htmls/resources.htm </a:t>
            </a:r>
          </a:p>
          <a:p>
            <a:endParaRPr lang="en-US" altLang="en-US" baseline="0" dirty="0" smtClean="0"/>
          </a:p>
          <a:p>
            <a:r>
              <a:rPr lang="en-US" altLang="en-US" baseline="0" dirty="0" smtClean="0"/>
              <a:t>Click on ELA Resources. Some of the resources you will receive today (Summarizing and Note Taking Document and Toolbox for Routine Writing) have some of these reading strategies in it. </a:t>
            </a:r>
            <a:endParaRPr lang="en-US" altLang="en-US" dirty="0" smtClean="0"/>
          </a:p>
        </p:txBody>
      </p:sp>
      <p:sp>
        <p:nvSpPr>
          <p:cNvPr id="10650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0650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55BF89C-F60F-45C4-BCF8-1D4DD35C2A0D}" type="slidenum">
              <a:rPr lang="en-US" altLang="en-US" smtClean="0">
                <a:latin typeface="Arial" pitchFamily="34" charset="0"/>
                <a:cs typeface="Arial" pitchFamily="34" charset="0"/>
              </a:rPr>
              <a:pPr eaLnBrk="1" hangingPunct="1">
                <a:spcBef>
                  <a:spcPct val="0"/>
                </a:spcBef>
              </a:pPr>
              <a:t>7</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612185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p>
          <a:p>
            <a:r>
              <a:rPr lang="en-US" dirty="0" smtClean="0"/>
              <a:t>This is the 3</a:t>
            </a:r>
            <a:r>
              <a:rPr lang="en-US" baseline="30000" dirty="0" smtClean="0"/>
              <a:t>rd</a:t>
            </a:r>
            <a:r>
              <a:rPr lang="en-US" baseline="0" dirty="0" smtClean="0"/>
              <a:t> </a:t>
            </a:r>
            <a:r>
              <a:rPr lang="en-US" dirty="0" smtClean="0"/>
              <a:t>instructional</a:t>
            </a:r>
            <a:r>
              <a:rPr lang="en-US" baseline="0" dirty="0" smtClean="0"/>
              <a:t> practice listed with Recommendation #2.</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70</a:t>
            </a:fld>
            <a:endParaRPr lang="en-US"/>
          </a:p>
        </p:txBody>
      </p:sp>
    </p:spTree>
    <p:extLst>
      <p:ext uri="{BB962C8B-B14F-4D97-AF65-F5344CB8AC3E}">
        <p14:creationId xmlns:p14="http://schemas.microsoft.com/office/powerpoint/2010/main" val="3047327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These examples come straight</a:t>
            </a:r>
            <a:r>
              <a:rPr lang="en-US" baseline="0" dirty="0" smtClean="0"/>
              <a:t> from the Writing to Read document page 19.  Have participants read through or read aloud to them.</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71</a:t>
            </a:fld>
            <a:endParaRPr lang="en-US"/>
          </a:p>
        </p:txBody>
      </p:sp>
    </p:spTree>
    <p:extLst>
      <p:ext uri="{BB962C8B-B14F-4D97-AF65-F5344CB8AC3E}">
        <p14:creationId xmlns:p14="http://schemas.microsoft.com/office/powerpoint/2010/main" val="9198504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Possible Handout:  </a:t>
            </a:r>
          </a:p>
          <a:p>
            <a:r>
              <a:rPr lang="en-US" altLang="en-US" dirty="0" smtClean="0"/>
              <a:t>The</a:t>
            </a:r>
            <a:r>
              <a:rPr lang="en-US" altLang="en-US" baseline="0" dirty="0" smtClean="0"/>
              <a:t> </a:t>
            </a:r>
            <a:r>
              <a:rPr lang="en-US" altLang="en-US" dirty="0" smtClean="0"/>
              <a:t>document</a:t>
            </a:r>
            <a:r>
              <a:rPr lang="en-US" altLang="en-US" baseline="0" dirty="0" smtClean="0"/>
              <a:t> on the left comes from </a:t>
            </a:r>
            <a:r>
              <a:rPr lang="en-US" altLang="en-US" dirty="0" smtClean="0"/>
              <a:t>Center On Instruction – Why Teach Spelling? The link under it takes you to the document.</a:t>
            </a:r>
            <a:endParaRPr lang="en-US" altLang="en-US" baseline="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t>Florida Center for Reading Research Student Activities: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Utilizing the Florida Center on Reading Research (FCRR) can aid teachers with classrooms strategies/activities to assist with spelling. Go to http://www.fcrr.org/curriculum/SCAindex.shtm and then click on the grade level in the center of the page.   This will open up a listing of the activities with their alignment to the standards.  Click on the activity and the entire activity will open for classroom use.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r>
              <a:rPr lang="en-US" b="1" dirty="0" smtClean="0"/>
              <a:t>Center on Instruction Spelling</a:t>
            </a:r>
            <a:r>
              <a:rPr lang="en-US" b="1" baseline="0" dirty="0" smtClean="0"/>
              <a:t> Video:</a:t>
            </a:r>
            <a:endParaRPr lang="en-US" b="1" dirty="0" smtClean="0"/>
          </a:p>
          <a:p>
            <a:r>
              <a:rPr lang="en-US" dirty="0" smtClean="0"/>
              <a:t>The video on this slide is</a:t>
            </a:r>
            <a:r>
              <a:rPr lang="en-US" baseline="0" dirty="0" smtClean="0"/>
              <a:t> for presenters/participants to view on their own and can be thought of as an optional activity for trainings that want to emphasize spelling.  The video is 54 minutes long.</a:t>
            </a:r>
            <a:endParaRPr lang="en-US" dirty="0" smtClean="0"/>
          </a:p>
          <a:p>
            <a:r>
              <a:rPr lang="en-US" dirty="0" smtClean="0"/>
              <a:t>Does spelling have a place in today’s instructional schedule? Deborah K. Reed, author of the Center on Instruction publication Why Teach Spelling? provided the answer to this question in a May 10, 2012 webinar with a brief review of the research about the impact of spelling on reading abilities, spelling development, and approaches to spelling instruction. Then she described tools for evaluating the components of spelling instructional materials and investigating how spelling instruction is addressed in the Common Core State Standards grade-level expectations</a:t>
            </a:r>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endParaRPr lang="en-US" altLang="en-US" dirty="0" smtClean="0"/>
          </a:p>
        </p:txBody>
      </p:sp>
      <p:sp>
        <p:nvSpPr>
          <p:cNvPr id="15155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5155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C7B9072-ACCE-4D9A-B0E3-0F222D8C8ACF}" type="slidenum">
              <a:rPr lang="en-US" altLang="en-US" smtClean="0">
                <a:latin typeface="Arial" pitchFamily="34" charset="0"/>
                <a:cs typeface="Arial" pitchFamily="34" charset="0"/>
              </a:rPr>
              <a:pPr eaLnBrk="1" hangingPunct="1">
                <a:spcBef>
                  <a:spcPct val="0"/>
                </a:spcBef>
              </a:pPr>
              <a:t>72</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424177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Optional Activity</a:t>
            </a:r>
          </a:p>
          <a:p>
            <a:r>
              <a:rPr lang="en-US" altLang="en-US" dirty="0" smtClean="0"/>
              <a:t>Portions facilitator</a:t>
            </a:r>
            <a:r>
              <a:rPr lang="en-US" altLang="en-US" baseline="0" dirty="0" smtClean="0"/>
              <a:t> may wish </a:t>
            </a:r>
            <a:r>
              <a:rPr lang="en-US" altLang="en-US" dirty="0" smtClean="0"/>
              <a:t>to print for participants:</a:t>
            </a:r>
          </a:p>
          <a:p>
            <a:pPr marL="171450" indent="-171450">
              <a:buFont typeface="Arial" panose="020B0604020202020204" pitchFamily="34" charset="0"/>
              <a:buChar char="•"/>
            </a:pPr>
            <a:r>
              <a:rPr lang="en-US" altLang="en-US" dirty="0" smtClean="0"/>
              <a:t>Checklist</a:t>
            </a:r>
            <a:r>
              <a:rPr lang="en-US" altLang="en-US" baseline="0" dirty="0" smtClean="0"/>
              <a:t> for Evaluating a Spelling program </a:t>
            </a:r>
            <a:r>
              <a:rPr lang="en-US" altLang="en-US" dirty="0" smtClean="0"/>
              <a:t>pgs. 36-38 – This can be used for participants</a:t>
            </a:r>
            <a:r>
              <a:rPr lang="en-US" altLang="en-US" baseline="0" dirty="0" smtClean="0"/>
              <a:t> to evaluate their current program.</a:t>
            </a:r>
            <a:endParaRPr lang="en-US" altLang="en-US" dirty="0" smtClean="0"/>
          </a:p>
          <a:p>
            <a:pPr marL="171450" indent="-171450">
              <a:buFont typeface="Arial" panose="020B0604020202020204" pitchFamily="34" charset="0"/>
              <a:buChar char="•"/>
            </a:pPr>
            <a:r>
              <a:rPr lang="en-US" altLang="en-US" dirty="0" smtClean="0"/>
              <a:t>Table of CCSS linked to Spelling pg. 41-49 (K-12) – This can be used for a reminder of what our new standards</a:t>
            </a:r>
            <a:r>
              <a:rPr lang="en-US" altLang="en-US" baseline="0" dirty="0" smtClean="0"/>
              <a:t> require us to do in the area of spelling.</a:t>
            </a:r>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t>Ask students to highlight which statements were most enlightening/hard to employ/using now.</a:t>
            </a:r>
          </a:p>
          <a:p>
            <a:endParaRPr lang="en-US" altLang="en-US" b="1" dirty="0" smtClean="0"/>
          </a:p>
          <a:p>
            <a:endParaRPr lang="en-US" altLang="en-US" dirty="0" smtClean="0"/>
          </a:p>
          <a:p>
            <a:pPr lvl="2"/>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73</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endParaRPr lang="en-US" altLang="en-US" b="0" dirty="0" smtClean="0"/>
          </a:p>
          <a:p>
            <a:r>
              <a:rPr lang="en-US" altLang="en-US" b="0" dirty="0" smtClean="0"/>
              <a:t>The final recommendation</a:t>
            </a:r>
            <a:r>
              <a:rPr lang="en-US" altLang="en-US" b="0" baseline="0" dirty="0" smtClean="0"/>
              <a:t> is to increase how much students write.</a:t>
            </a:r>
          </a:p>
          <a:p>
            <a:r>
              <a:rPr lang="en-US" altLang="en-US" i="1" baseline="0" dirty="0" smtClean="0"/>
              <a:t>Ask participants to determine the effect size of this instructional practice.</a:t>
            </a:r>
            <a:endParaRPr lang="en-US" altLang="en-US" i="1" dirty="0" smtClean="0"/>
          </a:p>
          <a:p>
            <a:endParaRPr lang="en-US" altLang="en-US" dirty="0" smtClean="0"/>
          </a:p>
          <a:p>
            <a:endParaRPr lang="en-US" altLang="en-US" b="0" dirty="0" smtClean="0"/>
          </a:p>
        </p:txBody>
      </p:sp>
      <p:sp>
        <p:nvSpPr>
          <p:cNvPr id="1525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525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3CF827-100A-41D2-82EC-7C98F4BC4630}" type="slidenum">
              <a:rPr lang="en-US" altLang="en-US" smtClean="0">
                <a:latin typeface="Arial" pitchFamily="34" charset="0"/>
                <a:cs typeface="Arial" pitchFamily="34" charset="0"/>
              </a:rPr>
              <a:pPr eaLnBrk="1" hangingPunct="1">
                <a:spcBef>
                  <a:spcPct val="0"/>
                </a:spcBef>
              </a:pPr>
              <a:t>74</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8698315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latin typeface="Arial" pitchFamily="34" charset="0"/>
                <a:ea typeface="MS PGothic" pitchFamily="34" charset="-128"/>
              </a:rPr>
              <a:t>Notes:</a:t>
            </a:r>
            <a:endParaRPr lang="en-US" altLang="en-US" dirty="0" smtClean="0">
              <a:latin typeface="Arial" pitchFamily="34" charset="0"/>
              <a:ea typeface="MS PGothic" pitchFamily="34" charset="-128"/>
            </a:endParaRPr>
          </a:p>
          <a:p>
            <a:r>
              <a:rPr lang="en-US" altLang="en-US" dirty="0" smtClean="0">
                <a:latin typeface="Arial" pitchFamily="34" charset="0"/>
                <a:ea typeface="MS PGothic" pitchFamily="34" charset="-128"/>
              </a:rPr>
              <a:t>This slide lists the final recommendation</a:t>
            </a:r>
            <a:r>
              <a:rPr lang="en-US" altLang="en-US" baseline="0" dirty="0" smtClean="0">
                <a:latin typeface="Arial" pitchFamily="34" charset="0"/>
                <a:ea typeface="MS PGothic" pitchFamily="34" charset="-128"/>
              </a:rPr>
              <a:t> – </a:t>
            </a:r>
            <a:r>
              <a:rPr lang="en-US" altLang="en-US" b="1" baseline="0" dirty="0" smtClean="0">
                <a:latin typeface="Arial" pitchFamily="34" charset="0"/>
                <a:ea typeface="MS PGothic" pitchFamily="34" charset="-128"/>
              </a:rPr>
              <a:t>Increase how much students write. </a:t>
            </a:r>
            <a:r>
              <a:rPr lang="en-US" altLang="en-US" b="0" baseline="0" dirty="0" smtClean="0">
                <a:latin typeface="Arial" pitchFamily="34" charset="0"/>
                <a:ea typeface="MS PGothic" pitchFamily="34" charset="-128"/>
              </a:rPr>
              <a:t>This coordinates with writing standard #10 – we want students writing all the time. </a:t>
            </a:r>
          </a:p>
          <a:p>
            <a:endParaRPr lang="en-US" altLang="en-US" b="1" dirty="0" smtClean="0">
              <a:latin typeface="Arial" pitchFamily="34" charset="0"/>
              <a:ea typeface="MS PGothic" pitchFamily="34" charset="-128"/>
            </a:endParaRPr>
          </a:p>
          <a:p>
            <a:r>
              <a:rPr lang="en-US" altLang="en-US" dirty="0" smtClean="0">
                <a:latin typeface="Arial" pitchFamily="34" charset="0"/>
                <a:ea typeface="MS PGothic" pitchFamily="34" charset="-128"/>
              </a:rPr>
              <a:t>Increasing how much students write does in fact improve how well they read.</a:t>
            </a:r>
            <a:r>
              <a:rPr lang="en-US" altLang="en-US" baseline="0" dirty="0" smtClean="0">
                <a:latin typeface="Arial" pitchFamily="34" charset="0"/>
                <a:ea typeface="MS PGothic" pitchFamily="34" charset="-128"/>
              </a:rPr>
              <a:t>  </a:t>
            </a:r>
            <a:r>
              <a:rPr lang="en-US" altLang="en-US" dirty="0" smtClean="0">
                <a:latin typeface="Arial" pitchFamily="34" charset="0"/>
                <a:ea typeface="MS PGothic" pitchFamily="34" charset="-128"/>
              </a:rPr>
              <a:t>Students’ reading comprehension is improved by having them increase how often they produce their own texts. Reading and writing</a:t>
            </a:r>
            <a:r>
              <a:rPr lang="en-US" altLang="en-US" baseline="0" dirty="0" smtClean="0">
                <a:latin typeface="Arial" pitchFamily="34" charset="0"/>
                <a:ea typeface="MS PGothic" pitchFamily="34" charset="-128"/>
              </a:rPr>
              <a:t> are communication activities and writers can gain insights about reading by creating a text for an audience to read, even when the student is the intended audience (Nelson and Calfee, 1998). </a:t>
            </a:r>
          </a:p>
          <a:p>
            <a:endParaRPr lang="en-US" altLang="en-US" baseline="0" dirty="0" smtClean="0">
              <a:latin typeface="Arial" pitchFamily="34" charset="0"/>
              <a:ea typeface="MS PGothic" pitchFamily="34" charset="-128"/>
            </a:endParaRPr>
          </a:p>
          <a:p>
            <a:r>
              <a:rPr lang="en-US" altLang="en-US" baseline="0" dirty="0" smtClean="0">
                <a:latin typeface="Arial" pitchFamily="34" charset="0"/>
                <a:ea typeface="MS PGothic" pitchFamily="34" charset="-128"/>
              </a:rPr>
              <a:t>The process of creating a text prompts students to be more thoughtful and engaged when reading text produced by others.  By writing, students learn to make their assumptions and premised explicit as well as observe the rules of logic when composing a text (Applebee, 1984), making them more aware of such issues in the material they read.  Finally writing involves generating meaning by using experience and knowledge to create a text and build relationships among words, sentences, and paragraphs (Wittrock, 1990).</a:t>
            </a:r>
            <a:r>
              <a:rPr lang="en-US" altLang="en-US" dirty="0" smtClean="0">
                <a:latin typeface="Arial" pitchFamily="34" charset="0"/>
                <a:ea typeface="MS PGothic" pitchFamily="34" charset="-128"/>
              </a:rPr>
              <a:t> </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4113" indent="-230188" eaLnBrk="0" hangingPunct="0">
              <a:spcBef>
                <a:spcPct val="30000"/>
              </a:spcBef>
              <a:defRPr sz="1200">
                <a:solidFill>
                  <a:schemeClr val="tx1"/>
                </a:solidFill>
                <a:latin typeface="Calibri" pitchFamily="34" charset="0"/>
              </a:defRPr>
            </a:lvl3pPr>
            <a:lvl4pPr marL="1616075" indent="-230188" eaLnBrk="0" hangingPunct="0">
              <a:spcBef>
                <a:spcPct val="30000"/>
              </a:spcBef>
              <a:defRPr sz="1200">
                <a:solidFill>
                  <a:schemeClr val="tx1"/>
                </a:solidFill>
                <a:latin typeface="Calibri" pitchFamily="34" charset="0"/>
              </a:defRPr>
            </a:lvl4pPr>
            <a:lvl5pPr marL="2078038" indent="-230188" eaLnBrk="0" hangingPunct="0">
              <a:spcBef>
                <a:spcPct val="30000"/>
              </a:spcBef>
              <a:defRPr sz="1200">
                <a:solidFill>
                  <a:schemeClr val="tx1"/>
                </a:solidFill>
                <a:latin typeface="Calibri" pitchFamily="34" charset="0"/>
              </a:defRPr>
            </a:lvl5pPr>
            <a:lvl6pPr marL="2535238" indent="-230188" eaLnBrk="0" fontAlgn="base" hangingPunct="0">
              <a:spcBef>
                <a:spcPct val="30000"/>
              </a:spcBef>
              <a:spcAft>
                <a:spcPct val="0"/>
              </a:spcAft>
              <a:defRPr sz="1200">
                <a:solidFill>
                  <a:schemeClr val="tx1"/>
                </a:solidFill>
                <a:latin typeface="Calibri" pitchFamily="34" charset="0"/>
              </a:defRPr>
            </a:lvl6pPr>
            <a:lvl7pPr marL="2992438" indent="-230188" eaLnBrk="0" fontAlgn="base" hangingPunct="0">
              <a:spcBef>
                <a:spcPct val="30000"/>
              </a:spcBef>
              <a:spcAft>
                <a:spcPct val="0"/>
              </a:spcAft>
              <a:defRPr sz="1200">
                <a:solidFill>
                  <a:schemeClr val="tx1"/>
                </a:solidFill>
                <a:latin typeface="Calibri" pitchFamily="34" charset="0"/>
              </a:defRPr>
            </a:lvl7pPr>
            <a:lvl8pPr marL="3449638" indent="-230188" eaLnBrk="0" fontAlgn="base" hangingPunct="0">
              <a:spcBef>
                <a:spcPct val="30000"/>
              </a:spcBef>
              <a:spcAft>
                <a:spcPct val="0"/>
              </a:spcAft>
              <a:defRPr sz="1200">
                <a:solidFill>
                  <a:schemeClr val="tx1"/>
                </a:solidFill>
                <a:latin typeface="Calibri" pitchFamily="34" charset="0"/>
              </a:defRPr>
            </a:lvl8pPr>
            <a:lvl9pPr marL="3906838"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2B19671-8729-4D4C-B9B6-8B6A97ED34C9}" type="slidenum">
              <a:rPr lang="en-US" altLang="en-US" smtClean="0">
                <a:latin typeface="Arial" pitchFamily="34" charset="0"/>
                <a:ea typeface="MS PGothic" pitchFamily="34" charset="-128"/>
                <a:cs typeface="Arial" pitchFamily="34" charset="0"/>
              </a:rPr>
              <a:pPr eaLnBrk="1" hangingPunct="1">
                <a:spcBef>
                  <a:spcPct val="0"/>
                </a:spcBef>
              </a:pPr>
              <a:t>75</a:t>
            </a:fld>
            <a:endParaRPr lang="en-US" altLang="en-US"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142141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HANDOUTS: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INSTRUCTIONAL WRITING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TIME PAMPHLET</a:t>
            </a:r>
          </a:p>
          <a:p>
            <a:pPr marL="457200" marR="0" lvl="1"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TOOLBOX FOR ROUTINE WRITING – Additional writing ideas for the classroom.</a:t>
            </a:r>
          </a:p>
          <a:p>
            <a:endParaRPr lang="en-US" b="1" dirty="0" smtClean="0"/>
          </a:p>
          <a:p>
            <a:r>
              <a:rPr lang="en-US" b="0" dirty="0" smtClean="0"/>
              <a:t>Activities for increasing the amount of writing in the studies reviewed included writing about self-selected topics or topics chosen in collaboration</a:t>
            </a:r>
            <a:r>
              <a:rPr lang="en-US" b="0" baseline="0" dirty="0" smtClean="0"/>
              <a:t> with peers, setting aside </a:t>
            </a:r>
            <a:r>
              <a:rPr lang="en-US" b="1" baseline="0" dirty="0" smtClean="0"/>
              <a:t>fifteen extra minutes a day for sustained writing</a:t>
            </a:r>
            <a:r>
              <a:rPr lang="en-US" b="0" baseline="0" dirty="0" smtClean="0"/>
              <a:t>, using the Internet to write to pen pals, writing journal entries about daily experiences, interacting with others using a dialogue journal, and writing short passages using inference words.  (pg. 20 Writing to Read Report)</a:t>
            </a:r>
          </a:p>
          <a:p>
            <a:endParaRPr lang="en-US" b="0" baseline="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76</a:t>
            </a:fld>
            <a:endParaRPr lang="en-US"/>
          </a:p>
        </p:txBody>
      </p:sp>
    </p:spTree>
    <p:extLst>
      <p:ext uri="{BB962C8B-B14F-4D97-AF65-F5344CB8AC3E}">
        <p14:creationId xmlns:p14="http://schemas.microsoft.com/office/powerpoint/2010/main" val="31377436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Optional Activity Using the “Instructional Writing Time” pamphlet</a:t>
            </a:r>
            <a:endParaRPr lang="en-US" b="0" baseline="0" dirty="0" smtClean="0"/>
          </a:p>
          <a:p>
            <a:r>
              <a:rPr lang="en-US" b="0" baseline="0" dirty="0" smtClean="0"/>
              <a:t>Have participants read through either page 2 (elementary or page 3 (middle/high) of the writing time pamphlet.  Share out what the recommendations mean for their classroom. </a:t>
            </a:r>
            <a:endParaRPr lang="en-US" b="0"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77</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  </a:t>
            </a:r>
          </a:p>
          <a:p>
            <a:r>
              <a:rPr lang="en-US" altLang="en-US" dirty="0" smtClean="0"/>
              <a:t>This slide identifies</a:t>
            </a:r>
            <a:r>
              <a:rPr lang="en-US" altLang="en-US" baseline="0" dirty="0" smtClean="0"/>
              <a:t> 2 </a:t>
            </a:r>
            <a:r>
              <a:rPr lang="en-US" altLang="en-US" dirty="0" smtClean="0"/>
              <a:t>strategies to</a:t>
            </a:r>
            <a:r>
              <a:rPr lang="en-US" altLang="en-US" baseline="0" dirty="0" smtClean="0"/>
              <a:t> increase student writing.  They</a:t>
            </a:r>
            <a:r>
              <a:rPr lang="en-US" altLang="en-US" dirty="0" smtClean="0"/>
              <a:t> can be found on page 20</a:t>
            </a:r>
            <a:r>
              <a:rPr lang="en-US" altLang="en-US" baseline="0" dirty="0" smtClean="0"/>
              <a:t> of the Writing to Read report.</a:t>
            </a:r>
            <a:endParaRPr lang="en-US" altLang="en-US" dirty="0" smtClean="0"/>
          </a:p>
        </p:txBody>
      </p:sp>
      <p:sp>
        <p:nvSpPr>
          <p:cNvPr id="15462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5462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A5909B8-570D-4254-986F-6CD73CFF876E}" type="slidenum">
              <a:rPr lang="en-US" altLang="en-US" smtClean="0">
                <a:latin typeface="Arial" pitchFamily="34" charset="0"/>
                <a:cs typeface="Arial" pitchFamily="34" charset="0"/>
              </a:rPr>
              <a:pPr eaLnBrk="1" hangingPunct="1">
                <a:spcBef>
                  <a:spcPct val="0"/>
                </a:spcBef>
              </a:pPr>
              <a:t>78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0247364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Our</a:t>
            </a:r>
            <a:r>
              <a:rPr lang="en-US" baseline="0" dirty="0" smtClean="0"/>
              <a:t> schedules are what seem to prevent us from infusing writing as often as needed.  The writing time handout given on slide 76 gives guidelines on how much writing should take place each day.   </a:t>
            </a:r>
            <a:endParaRPr lang="en-US" i="0" baseline="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79</a:t>
            </a:fld>
            <a:endParaRPr lang="en-US"/>
          </a:p>
        </p:txBody>
      </p:sp>
    </p:spTree>
    <p:extLst>
      <p:ext uri="{BB962C8B-B14F-4D97-AF65-F5344CB8AC3E}">
        <p14:creationId xmlns:p14="http://schemas.microsoft.com/office/powerpoint/2010/main" val="37363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1" dirty="0" smtClean="0"/>
              <a:t>(Optional</a:t>
            </a:r>
            <a:r>
              <a:rPr lang="en-US" b="1" baseline="0" dirty="0" smtClean="0"/>
              <a:t> Handout:  Literacy is Critical to Success – taken directly from p.7 of Writing to Read)</a:t>
            </a:r>
            <a:endParaRPr lang="en-US" b="1" dirty="0" smtClean="0"/>
          </a:p>
          <a:p>
            <a:r>
              <a:rPr lang="en-US" b="0" dirty="0" smtClean="0"/>
              <a:t>Before the standards were even created and continuing through today,</a:t>
            </a:r>
            <a:r>
              <a:rPr lang="en-US" b="0" baseline="0" dirty="0" smtClean="0"/>
              <a:t> results from assessments have made it clear that our nation’s students are still struggling at a basic level with literacy.</a:t>
            </a:r>
          </a:p>
          <a:p>
            <a:endParaRPr lang="en-US" b="0" baseline="0" dirty="0" smtClean="0"/>
          </a:p>
          <a:p>
            <a:r>
              <a:rPr lang="en-US" b="0" dirty="0" smtClean="0"/>
              <a:t>Click through each statistic</a:t>
            </a:r>
            <a:r>
              <a:rPr lang="en-US" b="0" baseline="0" dirty="0" smtClean="0"/>
              <a:t> noted in the Writing to Read report.  </a:t>
            </a:r>
            <a:endParaRPr lang="en-US" b="0" dirty="0" smtClean="0"/>
          </a:p>
          <a:p>
            <a:endParaRPr lang="en-US" b="1" dirty="0" smtClean="0"/>
          </a:p>
          <a:p>
            <a:r>
              <a:rPr lang="en-US" b="1" dirty="0" smtClean="0"/>
              <a:t>Additional</a:t>
            </a:r>
            <a:r>
              <a:rPr lang="en-US" b="1" baseline="0" dirty="0" smtClean="0"/>
              <a:t> Information:</a:t>
            </a:r>
            <a:endParaRPr lang="en-US" b="1" dirty="0" smtClean="0"/>
          </a:p>
          <a:p>
            <a:r>
              <a:rPr lang="en-US" dirty="0" smtClean="0"/>
              <a:t>The National Commission on Writing also</a:t>
            </a:r>
            <a:r>
              <a:rPr lang="en-US" baseline="0" dirty="0" smtClean="0"/>
              <a:t> addresses this concern.  They say, “If students are to make knowledge their own, they must struggle with the details, wrestle with the facts, and rework raw information and dimly understood concepts into language they can communicate to someone else.  In short, if students are to learn, they must write.”  This quote is on slide 98.</a:t>
            </a:r>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a:t>
            </a:fld>
            <a:endParaRPr lang="en-US"/>
          </a:p>
        </p:txBody>
      </p:sp>
    </p:spTree>
    <p:extLst>
      <p:ext uri="{BB962C8B-B14F-4D97-AF65-F5344CB8AC3E}">
        <p14:creationId xmlns:p14="http://schemas.microsoft.com/office/powerpoint/2010/main" val="33329740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smtClean="0"/>
              <a:t>Optional Activity:</a:t>
            </a:r>
          </a:p>
          <a:p>
            <a:r>
              <a:rPr lang="en-US" i="0" baseline="0" dirty="0" smtClean="0"/>
              <a:t>Many teachers are concerned with the grading required from assigning writing.  The link below is an article from Mike </a:t>
            </a:r>
            <a:r>
              <a:rPr lang="en-US" i="0" baseline="0" dirty="0" err="1" smtClean="0"/>
              <a:t>Schmoker</a:t>
            </a:r>
            <a:r>
              <a:rPr lang="en-US" i="0" baseline="0" dirty="0" smtClean="0"/>
              <a:t> about grading practices regarding writing.  If participants read the article, have them share the key take-</a:t>
            </a:r>
            <a:r>
              <a:rPr lang="en-US" i="0" baseline="0" dirty="0" err="1" smtClean="0"/>
              <a:t>aways</a:t>
            </a:r>
            <a:r>
              <a:rPr lang="en-US" i="0"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hlinkClick r:id="rId3"/>
              </a:rPr>
              <a:t>http://mikeschmoker.com/write-more.html?_sm_au_=iVV4fSDNkr7GFkf6</a:t>
            </a:r>
            <a:r>
              <a:rPr lang="en-US" altLang="en-US" sz="1200" dirty="0" smtClean="0"/>
              <a:t> </a:t>
            </a:r>
          </a:p>
          <a:p>
            <a:endParaRPr lang="en-US"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 page 53 of </a:t>
            </a:r>
            <a:r>
              <a:rPr lang="en-US" i="1" baseline="0" dirty="0" smtClean="0"/>
              <a:t>Teaching Adolescent Writers</a:t>
            </a:r>
            <a:r>
              <a:rPr lang="en-US" baseline="0" dirty="0" smtClean="0"/>
              <a:t>, Kelly Gallagher explains his philosophy of grading.  His philosophy is to grade 1 of every 4 pieces of writing his students create.  See the book for more details.</a:t>
            </a:r>
            <a:endParaRPr lang="en-US" i="0" baseline="0"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80</a:t>
            </a:fld>
            <a:endParaRPr lang="en-US"/>
          </a:p>
        </p:txBody>
      </p:sp>
    </p:spTree>
    <p:extLst>
      <p:ext uri="{BB962C8B-B14F-4D97-AF65-F5344CB8AC3E}">
        <p14:creationId xmlns:p14="http://schemas.microsoft.com/office/powerpoint/2010/main" val="15248447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r>
              <a:rPr lang="en-US" dirty="0" smtClean="0"/>
              <a:t/>
            </a:r>
            <a:br>
              <a:rPr lang="en-US" dirty="0" smtClean="0"/>
            </a:br>
            <a:r>
              <a:rPr lang="en-US" dirty="0" smtClean="0"/>
              <a:t>(It is not necessary to go through each app and encourage participants</a:t>
            </a:r>
            <a:r>
              <a:rPr lang="en-US" baseline="0" dirty="0" smtClean="0"/>
              <a:t> to share their favorite digital tools that meet the instructional practices and recommendations discussed today.)</a:t>
            </a:r>
          </a:p>
          <a:p>
            <a:endParaRPr lang="en-US" baseline="0" dirty="0" smtClean="0"/>
          </a:p>
          <a:p>
            <a:r>
              <a:rPr lang="en-US" baseline="0" dirty="0" smtClean="0"/>
              <a:t>Ask participants what technology tools they use in the classroom.  Share out.</a:t>
            </a:r>
          </a:p>
          <a:p>
            <a:endParaRPr lang="en-US" dirty="0" smtClean="0"/>
          </a:p>
          <a:p>
            <a:r>
              <a:rPr lang="en-US" dirty="0" smtClean="0"/>
              <a:t>Finally, we don’t want</a:t>
            </a:r>
            <a:r>
              <a:rPr lang="en-US" baseline="0" dirty="0" smtClean="0"/>
              <a:t> to forget that infusing technology with our writing is more engaging but keeping in mind that just like tasks in the classroom, some have more heavy hitting power than others.  We want to make sure there is a connected purpose to a task for utilizing tech and that proper modeling has been displayed before turning over to students for independent use.</a:t>
            </a:r>
          </a:p>
          <a:p>
            <a:endParaRPr lang="en-US" baseline="0" dirty="0" smtClean="0"/>
          </a:p>
          <a:p>
            <a:r>
              <a:rPr lang="en-US" baseline="0" dirty="0" smtClean="0"/>
              <a:t>The apps on this slide have been vetted by Apple Distinguished Educators (ADEs) or by a jury of educator peers at Graphite.com.  We strongly urge you to try the apps before recommending them for use.</a:t>
            </a:r>
          </a:p>
          <a:p>
            <a:endParaRPr lang="en-US" baseline="0" dirty="0" smtClean="0"/>
          </a:p>
          <a:p>
            <a:r>
              <a:rPr lang="en-US" baseline="0" dirty="0" smtClean="0"/>
              <a:t>*Some apps may have a small cost associated with them.</a:t>
            </a:r>
          </a:p>
          <a:p>
            <a:endParaRPr lang="en-US" baseline="0" dirty="0" smtClean="0"/>
          </a:p>
          <a:p>
            <a:r>
              <a:rPr lang="en-US" b="1" baseline="0" dirty="0" err="1" smtClean="0"/>
              <a:t>iDiary</a:t>
            </a:r>
            <a:r>
              <a:rPr lang="en-US" b="1" baseline="0" dirty="0" smtClean="0"/>
              <a:t>:</a:t>
            </a:r>
            <a:r>
              <a:rPr lang="en-US" baseline="0" dirty="0" smtClean="0"/>
              <a:t> (ages 5-13) </a:t>
            </a:r>
            <a:r>
              <a:rPr lang="en-US" baseline="0" dirty="0" err="1" smtClean="0"/>
              <a:t>iDiary</a:t>
            </a:r>
            <a:r>
              <a:rPr lang="en-US" baseline="0" dirty="0" smtClean="0"/>
              <a:t> for kids has a daily journal at its heart where kids can express themselves periodically writing, drawing, pasting photos. They can easily navigate to their old entries and explore their past musings. </a:t>
            </a:r>
            <a:r>
              <a:rPr lang="en-US" baseline="0" dirty="0" err="1" smtClean="0"/>
              <a:t>iDiary</a:t>
            </a:r>
            <a:r>
              <a:rPr lang="en-US" baseline="0" dirty="0" smtClean="0"/>
              <a:t> not only allows for typing in entries, but also for drawing or writing on the screen with your finger or a stylus. </a:t>
            </a:r>
          </a:p>
          <a:p>
            <a:endParaRPr lang="en-US" baseline="0" dirty="0" smtClean="0"/>
          </a:p>
          <a:p>
            <a:r>
              <a:rPr lang="en-US" b="1" baseline="0" dirty="0" err="1" smtClean="0"/>
              <a:t>MaxJournal</a:t>
            </a:r>
            <a:r>
              <a:rPr lang="en-US" baseline="0" dirty="0" smtClean="0"/>
              <a:t> (13 and up) </a:t>
            </a:r>
            <a:r>
              <a:rPr lang="en-US" baseline="0" dirty="0" err="1" smtClean="0"/>
              <a:t>Maxjournal</a:t>
            </a:r>
            <a:r>
              <a:rPr lang="en-US" baseline="0" dirty="0" smtClean="0"/>
              <a:t> is a simple and elegant way to make a daily diary or journal, with extensive photo scrapbooking features. In </a:t>
            </a:r>
            <a:r>
              <a:rPr lang="en-US" baseline="0" dirty="0" err="1" smtClean="0"/>
              <a:t>Maxjournal</a:t>
            </a:r>
            <a:r>
              <a:rPr lang="en-US" baseline="0" dirty="0" smtClean="0"/>
              <a:t>, you can add up to 30 photos for every journal entry. Photos can be added directly into your text, and positioned and rotated. The text will automatically wrap around your photos with no extra work on your part. Additional photos can be added to your journal sidebar, which is a great place to collect and organize photos that you do not add to your main text.</a:t>
            </a:r>
          </a:p>
          <a:p>
            <a:endParaRPr lang="en-US" baseline="0" dirty="0" smtClean="0"/>
          </a:p>
          <a:p>
            <a:r>
              <a:rPr lang="en-US" b="1" baseline="0" dirty="0" smtClean="0"/>
              <a:t>*</a:t>
            </a:r>
            <a:r>
              <a:rPr lang="en-US" b="1" baseline="0" dirty="0" err="1" smtClean="0"/>
              <a:t>Lifecard</a:t>
            </a:r>
            <a:r>
              <a:rPr lang="en-US" b="1" baseline="0" dirty="0" smtClean="0"/>
              <a:t> Postcards: </a:t>
            </a:r>
            <a:r>
              <a:rPr lang="en-US" b="0" baseline="0" dirty="0" smtClean="0"/>
              <a:t>With </a:t>
            </a:r>
            <a:r>
              <a:rPr lang="en-US" b="0" baseline="0" dirty="0" err="1" smtClean="0"/>
              <a:t>Lifecards</a:t>
            </a:r>
            <a:r>
              <a:rPr lang="en-US" b="0" baseline="0" dirty="0" smtClean="0"/>
              <a:t> you can use up to 4 of your photos to design your own imaginative postcard directly on your phone. While you edit the card you can freely zoom and pan to get the important details right. You can insert, move, scale, and rotate photos from your photo-album, and you can also insert texts and select font, color, size, and alignment.</a:t>
            </a:r>
          </a:p>
          <a:p>
            <a:endParaRPr lang="en-US" b="0" baseline="0" dirty="0" smtClean="0"/>
          </a:p>
          <a:p>
            <a:r>
              <a:rPr lang="en-US" b="1" baseline="0" dirty="0" smtClean="0"/>
              <a:t>*Notability: </a:t>
            </a:r>
            <a:r>
              <a:rPr lang="en-US" b="0" baseline="0" dirty="0" smtClean="0"/>
              <a:t>Notability helps students take notes they'll want to review, revisit, and actively use. If there's a chart in the textbook they want to reference quickly, they can snap a picture and add it to their notes. If a concept is better explained by drawing a picture, they can do it right there, too. On a single page of notes, students can type, write, draw, highlight, record audio, cut, paste, and even insert content captured from websites. When they're finished, students can organize notes for later easy access. Audio recording accessibility as well.</a:t>
            </a:r>
          </a:p>
          <a:p>
            <a:endParaRPr lang="en-US" b="0" baseline="0" dirty="0" smtClean="0"/>
          </a:p>
          <a:p>
            <a:r>
              <a:rPr lang="en-US" b="1" baseline="0" dirty="0" smtClean="0"/>
              <a:t>*Tools for Students: </a:t>
            </a:r>
            <a:r>
              <a:rPr lang="en-US" b="0" baseline="0" dirty="0" smtClean="0"/>
              <a:t>App features 25 graphic organizers for students to use to organize their thinking while reading or preparing to write. Covers all common comprehension skills: cause /effect, main idea/detail, sequence events, pro/con, story elements, characterization, word meaning, plot, KWL and much more. Newest app, </a:t>
            </a:r>
            <a:r>
              <a:rPr lang="en-US" b="0" baseline="0" dirty="0" err="1" smtClean="0"/>
              <a:t>ReadNRespond</a:t>
            </a:r>
            <a:r>
              <a:rPr lang="en-US" b="0" baseline="0" dirty="0" smtClean="0"/>
              <a:t> has Forms for response to literature.</a:t>
            </a:r>
          </a:p>
          <a:p>
            <a:endParaRPr lang="en-US" b="0" baseline="0" dirty="0" smtClean="0"/>
          </a:p>
          <a:p>
            <a:r>
              <a:rPr lang="en-US" b="1" baseline="0" dirty="0" smtClean="0"/>
              <a:t>*</a:t>
            </a:r>
            <a:r>
              <a:rPr lang="en-US" b="1" baseline="0" dirty="0" err="1" smtClean="0"/>
              <a:t>Corkulous</a:t>
            </a:r>
            <a:r>
              <a:rPr lang="en-US" b="1" baseline="0" dirty="0" smtClean="0"/>
              <a:t>: </a:t>
            </a:r>
            <a:r>
              <a:rPr lang="en-US" b="0" baseline="0" dirty="0" smtClean="0"/>
              <a:t>(6-12) Free and Paid versions: </a:t>
            </a:r>
            <a:r>
              <a:rPr lang="en-US" b="0" baseline="0" dirty="0" err="1" smtClean="0"/>
              <a:t>Corkulous</a:t>
            </a:r>
            <a:r>
              <a:rPr lang="en-US" b="0" baseline="0" dirty="0" smtClean="0"/>
              <a:t> is an app that turns your mobile device into a virtual corkboard that you can use to brainstorm, list, and present ideas, projects, and presentations. Just like on a traditional corkboard, you can organize photos, post-it notes, notecards, and lists.</a:t>
            </a:r>
            <a:endParaRPr lang="en-US" b="1" baseline="0" dirty="0" smtClean="0"/>
          </a:p>
          <a:p>
            <a:endParaRPr lang="en-US" b="0" baseline="0" dirty="0" smtClean="0"/>
          </a:p>
          <a:p>
            <a:r>
              <a:rPr lang="en-US" b="1" baseline="0" dirty="0" smtClean="0"/>
              <a:t>Teach Me Sentences: (PK-2) </a:t>
            </a:r>
            <a:r>
              <a:rPr lang="en-US" b="0" baseline="0" dirty="0" smtClean="0"/>
              <a:t>Teach me sentences is an exciting interactive game that helps your child reap idly learn to make and complete their own sentences all with just touch of their finger. App is providing a platform to teach your child how to make a sentences, joining sentences, correct sentences. </a:t>
            </a:r>
          </a:p>
          <a:p>
            <a:endParaRPr lang="en-US" b="1" baseline="0" dirty="0" smtClean="0"/>
          </a:p>
          <a:p>
            <a:r>
              <a:rPr lang="en-US" b="1" baseline="0" dirty="0" smtClean="0"/>
              <a:t>Make Sentences: </a:t>
            </a:r>
            <a:r>
              <a:rPr lang="en-US" b="0" baseline="0" dirty="0" smtClean="0"/>
              <a:t>This app teaches sentence construction from collection of words. Let your child make a sentence by picking and placing words in correct sequence from given list of scattered words. This app utilizes ABA method of intervention delivery to children with developmental disabilities, special education needs or Autism. </a:t>
            </a:r>
          </a:p>
          <a:p>
            <a:endParaRPr lang="en-US" b="0" baseline="0" dirty="0" smtClean="0"/>
          </a:p>
          <a:p>
            <a:r>
              <a:rPr lang="en-US" b="1" baseline="0" dirty="0" smtClean="0"/>
              <a:t>Vocabulary Spelling City</a:t>
            </a:r>
            <a:r>
              <a:rPr lang="en-US" b="0" baseline="0" dirty="0" smtClean="0"/>
              <a:t>: </a:t>
            </a:r>
            <a:r>
              <a:rPr lang="en-US" b="0" baseline="0" dirty="0" err="1" smtClean="0"/>
              <a:t>SpellingCity</a:t>
            </a:r>
            <a:r>
              <a:rPr lang="en-US" b="0" baseline="0" dirty="0" smtClean="0"/>
              <a:t> is a word game app designed to help kids learn spelling and improve vocabulary and grammar skills. It's got 10 free sample lists for K­­–12 students that include math and science words, compound words, sound-alike words, analogies, and prefix/suffix words.</a:t>
            </a:r>
          </a:p>
          <a:p>
            <a:endParaRPr lang="en-US" b="0" baseline="0" dirty="0" smtClean="0"/>
          </a:p>
          <a:p>
            <a:r>
              <a:rPr lang="en-US" b="1" baseline="0" dirty="0" err="1" smtClean="0"/>
              <a:t>Padlet</a:t>
            </a:r>
            <a:r>
              <a:rPr lang="en-US" b="1" baseline="0" dirty="0" smtClean="0"/>
              <a:t>: </a:t>
            </a:r>
            <a:r>
              <a:rPr lang="en-US" b="0" baseline="0" dirty="0" smtClean="0"/>
              <a:t>(6-12)  Great for EXIT SLIPS! </a:t>
            </a:r>
            <a:r>
              <a:rPr lang="en-US" b="0" baseline="0" dirty="0" err="1" smtClean="0"/>
              <a:t>Padlet</a:t>
            </a:r>
            <a:r>
              <a:rPr lang="en-US" b="0" baseline="0" dirty="0" smtClean="0"/>
              <a:t> (formerly </a:t>
            </a:r>
            <a:r>
              <a:rPr lang="en-US" b="0" baseline="0" dirty="0" err="1" smtClean="0"/>
              <a:t>Wallwisher</a:t>
            </a:r>
            <a:r>
              <a:rPr lang="en-US" b="0" baseline="0" dirty="0" smtClean="0"/>
              <a:t>) is a website that allows kids to collect info from the Internet and pin it onto virtual bulletin boards using a simple drag-and-drop system. Videos, text, links, images -- basically anything -- can be added to a board and organized there, like a page full of Post-it notes. Kids can also upload documents they've created, like class notes or completed assignments. More than one person can contribute to a </a:t>
            </a:r>
            <a:r>
              <a:rPr lang="en-US" b="0" baseline="0" dirty="0" err="1" smtClean="0"/>
              <a:t>Padlet</a:t>
            </a:r>
            <a:r>
              <a:rPr lang="en-US" b="0" baseline="0" dirty="0" smtClean="0"/>
              <a:t> wall, opening the door to teamwork and group projects. </a:t>
            </a:r>
          </a:p>
          <a:p>
            <a:endParaRPr lang="en-US" b="0" baseline="0" dirty="0" smtClean="0"/>
          </a:p>
          <a:p>
            <a:endParaRPr lang="en-US" b="0" baseline="0" dirty="0" smtClean="0"/>
          </a:p>
          <a:p>
            <a:endParaRPr lang="en-US" b="0" baseline="0" dirty="0" smtClean="0"/>
          </a:p>
          <a:p>
            <a:endParaRPr lang="en-US" b="0"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81</a:t>
            </a:fld>
            <a:endParaRPr lang="en-US"/>
          </a:p>
        </p:txBody>
      </p:sp>
    </p:spTree>
    <p:extLst>
      <p:ext uri="{BB962C8B-B14F-4D97-AF65-F5344CB8AC3E}">
        <p14:creationId xmlns:p14="http://schemas.microsoft.com/office/powerpoint/2010/main" val="28814708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baseline="0" dirty="0" smtClean="0"/>
              <a:t>1</a:t>
            </a:r>
            <a:r>
              <a:rPr lang="en-US" altLang="en-US" baseline="30000" dirty="0" smtClean="0"/>
              <a:t>st</a:t>
            </a:r>
            <a:r>
              <a:rPr lang="en-US" altLang="en-US" baseline="0" dirty="0" smtClean="0"/>
              <a:t> Click - The Writing to Read instructional practices synchronize with PARCC writing tasks.  </a:t>
            </a:r>
          </a:p>
          <a:p>
            <a:r>
              <a:rPr lang="en-US" altLang="en-US" baseline="0" dirty="0" smtClean="0"/>
              <a:t>2</a:t>
            </a:r>
            <a:r>
              <a:rPr lang="en-US" altLang="en-US" baseline="30000" dirty="0" smtClean="0"/>
              <a:t>nd</a:t>
            </a:r>
            <a:r>
              <a:rPr lang="en-US" altLang="en-US" baseline="0" dirty="0" smtClean="0"/>
              <a:t> Click - PARCC tasks require students to read passages and then respond by answering questions about the text in writing.</a:t>
            </a:r>
          </a:p>
          <a:p>
            <a:endParaRPr lang="en-US" altLang="en-US" b="1" baseline="0" dirty="0" smtClean="0"/>
          </a:p>
        </p:txBody>
      </p:sp>
      <p:sp>
        <p:nvSpPr>
          <p:cNvPr id="12288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pitchFamily="34" charset="0"/>
                <a:cs typeface="Arial" pitchFamily="34" charset="0"/>
              </a:rPr>
              <a:t>Content contained is licensed under a Creative Commons Attribution-ShareAlike 3.0 Unported License</a:t>
            </a:r>
          </a:p>
        </p:txBody>
      </p:sp>
      <p:sp>
        <p:nvSpPr>
          <p:cNvPr id="1228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81FAC4-8D36-4E48-83CC-CC1DB66AEE49}" type="slidenum">
              <a:rPr lang="en-US" altLang="en-US" smtClean="0">
                <a:latin typeface="Arial" pitchFamily="34" charset="0"/>
                <a:cs typeface="Arial" pitchFamily="34" charset="0"/>
              </a:rPr>
              <a:pPr eaLnBrk="1" hangingPunct="1">
                <a:spcBef>
                  <a:spcPct val="0"/>
                </a:spcBef>
              </a:pPr>
              <a:t>82</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571363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the PARCC</a:t>
            </a:r>
            <a:r>
              <a:rPr lang="en-US" baseline="0" dirty="0" smtClean="0"/>
              <a:t>  assessment requires students to read/view multiple sources and THEN answer questions and write to a prompt.  The standards call for the use of multiple texts in all areas (reading, writing, speaking and listening, and the content areas) as displayed on the next slide.</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83</a:t>
            </a:fld>
            <a:endParaRPr lang="en-US"/>
          </a:p>
        </p:txBody>
      </p:sp>
    </p:spTree>
    <p:extLst>
      <p:ext uri="{BB962C8B-B14F-4D97-AF65-F5344CB8AC3E}">
        <p14:creationId xmlns:p14="http://schemas.microsoft.com/office/powerpoint/2010/main" val="30250339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Notes:</a:t>
            </a:r>
          </a:p>
          <a:p>
            <a:r>
              <a:rPr lang="en-US" altLang="en-US" dirty="0" smtClean="0"/>
              <a:t>The PARCC tasks</a:t>
            </a:r>
            <a:r>
              <a:rPr lang="en-US" altLang="en-US" baseline="0" dirty="0" smtClean="0"/>
              <a:t> also have students read more than one text about a topic.  The ELA Anchor Standards on this slide address what standards require students to read/view more than one source.</a:t>
            </a:r>
            <a:endParaRPr lang="en-US" altLang="en-US"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EC3AE24-9313-4AD1-8C47-44A4BAAA09F1}" type="slidenum">
              <a:rPr lang="en-US" altLang="en-US" smtClean="0">
                <a:latin typeface="Arial" pitchFamily="34" charset="0"/>
                <a:cs typeface="Arial" pitchFamily="34" charset="0"/>
              </a:rPr>
              <a:pPr eaLnBrk="1" hangingPunct="1">
                <a:spcBef>
                  <a:spcPct val="0"/>
                </a:spcBef>
              </a:pPr>
              <a:t>84</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7418663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Writing from multiple sources requires students</a:t>
            </a:r>
            <a:r>
              <a:rPr lang="en-US" baseline="0" dirty="0" smtClean="0"/>
              <a:t> to </a:t>
            </a:r>
            <a:r>
              <a:rPr lang="en-US" dirty="0" smtClean="0"/>
              <a:t>synthesize. </a:t>
            </a:r>
            <a:r>
              <a:rPr lang="en-US" b="0" dirty="0" smtClean="0"/>
              <a:t>Synthesizing</a:t>
            </a:r>
            <a:r>
              <a:rPr lang="en-US" b="0" baseline="0" dirty="0" smtClean="0"/>
              <a:t> </a:t>
            </a:r>
            <a:r>
              <a:rPr lang="en-US" b="0" dirty="0" smtClean="0"/>
              <a:t>is the most demanding and elaborate approach to writing about text</a:t>
            </a:r>
            <a:r>
              <a:rPr lang="en-US" b="0" baseline="0" dirty="0" smtClean="0"/>
              <a:t> and it matches with what PARCC requires of our students as well as our standards. </a:t>
            </a:r>
            <a:r>
              <a:rPr lang="en-US" sz="1200" b="0" i="0" kern="1200" dirty="0" smtClean="0">
                <a:solidFill>
                  <a:schemeClr val="tx1"/>
                </a:solidFill>
                <a:effectLst/>
                <a:latin typeface="+mn-lt"/>
                <a:ea typeface="+mn-ea"/>
                <a:cs typeface="+mn-cs"/>
              </a:rPr>
              <a:t>A student friendly definition</a:t>
            </a:r>
            <a:r>
              <a:rPr lang="en-US" sz="1200" b="0" i="0" kern="1200" baseline="0" dirty="0" smtClean="0">
                <a:solidFill>
                  <a:schemeClr val="tx1"/>
                </a:solidFill>
                <a:effectLst/>
                <a:latin typeface="+mn-lt"/>
                <a:ea typeface="+mn-ea"/>
                <a:cs typeface="+mn-cs"/>
              </a:rPr>
              <a:t> for synthesis is </a:t>
            </a:r>
            <a:r>
              <a:rPr lang="en-US" sz="1200" b="0" i="0" kern="1200" dirty="0" smtClean="0">
                <a:solidFill>
                  <a:schemeClr val="tx1"/>
                </a:solidFill>
                <a:effectLst/>
                <a:latin typeface="+mn-lt"/>
                <a:ea typeface="+mn-ea"/>
                <a:cs typeface="+mn-cs"/>
              </a:rPr>
              <a:t>“Put pieces together to see them in a new way.”</a:t>
            </a:r>
          </a:p>
          <a:p>
            <a:endParaRPr lang="en-US" sz="1200" b="1" i="0" kern="1200" dirty="0" smtClean="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85</a:t>
            </a:fld>
            <a:endParaRPr lang="en-US"/>
          </a:p>
        </p:txBody>
      </p:sp>
    </p:spTree>
    <p:extLst>
      <p:ext uri="{BB962C8B-B14F-4D97-AF65-F5344CB8AC3E}">
        <p14:creationId xmlns:p14="http://schemas.microsoft.com/office/powerpoint/2010/main" val="29453912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ACTIVITY:</a:t>
            </a:r>
          </a:p>
          <a:p>
            <a:r>
              <a:rPr lang="en-US" sz="1200" b="1" i="0" kern="1200" dirty="0" smtClean="0">
                <a:solidFill>
                  <a:schemeClr val="tx1"/>
                </a:solidFill>
                <a:effectLst/>
                <a:latin typeface="+mn-lt"/>
                <a:ea typeface="+mn-ea"/>
                <a:cs typeface="+mn-cs"/>
              </a:rPr>
              <a:t>Ask</a:t>
            </a:r>
            <a:r>
              <a:rPr lang="en-US" sz="1200" b="1" i="0" kern="1200" baseline="0" dirty="0" smtClean="0">
                <a:solidFill>
                  <a:schemeClr val="tx1"/>
                </a:solidFill>
                <a:effectLst/>
                <a:latin typeface="+mn-lt"/>
                <a:ea typeface="+mn-ea"/>
                <a:cs typeface="+mn-cs"/>
              </a:rPr>
              <a:t> participants to determine the literacy skills necessary to synthesize; then share next slide</a:t>
            </a:r>
            <a:r>
              <a:rPr lang="en-US" sz="1200" b="0" i="0" kern="1200" baseline="0" dirty="0" smtClean="0">
                <a:solidFill>
                  <a:schemeClr val="tx1"/>
                </a:solidFill>
                <a:effectLst/>
                <a:latin typeface="+mn-lt"/>
                <a:ea typeface="+mn-ea"/>
                <a:cs typeface="+mn-cs"/>
              </a:rPr>
              <a:t>.  Complete this in a list form with partners or as a whole group on chart paper.</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86</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Notes: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dirty="0" smtClean="0"/>
              <a:t>Have participants read</a:t>
            </a:r>
            <a:r>
              <a:rPr lang="en-US" altLang="en-US" b="0" baseline="0" dirty="0" smtClean="0"/>
              <a:t> the slide.  The red words represent the verbs/skills students are required to do in order to synthesize.  Check their list against the red words listed on the slide.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Synthesis is the most complex of the reading strategies. Synthesizing lies on a continuum of evolving thinking. Synthesizing runs the gamut from taking stock of meaning while reading to achieving new insight” (Harvey and </a:t>
            </a:r>
            <a:r>
              <a:rPr lang="en-US" altLang="en-US" dirty="0" err="1" smtClean="0"/>
              <a:t>Goudvis</a:t>
            </a:r>
            <a:r>
              <a:rPr lang="en-US" altLang="en-US" dirty="0" smtClean="0"/>
              <a:t>, 2005).  In order to synthesize,</a:t>
            </a:r>
            <a:r>
              <a:rPr lang="en-US" altLang="en-US" baseline="0" dirty="0" smtClean="0"/>
              <a:t> students must have teachers model and scaffold synthesizing. </a:t>
            </a:r>
            <a:endParaRPr lang="en-US" alt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87</a:t>
            </a:fld>
            <a:endParaRPr lang="en-US"/>
          </a:p>
        </p:txBody>
      </p:sp>
    </p:spTree>
    <p:extLst>
      <p:ext uri="{BB962C8B-B14F-4D97-AF65-F5344CB8AC3E}">
        <p14:creationId xmlns:p14="http://schemas.microsoft.com/office/powerpoint/2010/main" val="34927169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Activity:   (this refers to next slide and video link)</a:t>
            </a:r>
          </a:p>
          <a:p>
            <a:endParaRPr lang="en-US" b="1" baseline="0" dirty="0" smtClean="0"/>
          </a:p>
          <a:p>
            <a:r>
              <a:rPr lang="en-US" b="1" baseline="0" dirty="0" smtClean="0"/>
              <a:t>Say to participants:  </a:t>
            </a:r>
          </a:p>
          <a:p>
            <a:r>
              <a:rPr lang="en-US" b="0" baseline="0" dirty="0" smtClean="0"/>
              <a:t>“As you are watching this video take notes of the components mentioned in the video necessary for aligned classroom instruction.”  After watching, have participants mention what components were mentioned as well as ones they did not hear about in the video.   This activity could also be done as a whole group on chart paper.</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88</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0" dirty="0" smtClean="0"/>
              <a:t>Watch</a:t>
            </a:r>
            <a:r>
              <a:rPr lang="en-US" b="0" baseline="0" dirty="0" smtClean="0"/>
              <a:t> t</a:t>
            </a:r>
            <a:r>
              <a:rPr lang="en-US" b="0" dirty="0" smtClean="0"/>
              <a:t>his video</a:t>
            </a:r>
            <a:r>
              <a:rPr lang="en-US" b="0" baseline="0" dirty="0" smtClean="0"/>
              <a:t> clip (4 min.) from Teaching Channel which directs teachers to think about the instruction that needs to happen in the classroom to prepare them for the types of tasks they will see on PARCC and to be able to do them INDEPENDENTLY. </a:t>
            </a:r>
          </a:p>
          <a:p>
            <a:endParaRPr lang="en-US" b="0" baseline="0" dirty="0" smtClean="0"/>
          </a:p>
          <a:p>
            <a:r>
              <a:rPr lang="en-US" b="0" baseline="0" dirty="0" smtClean="0"/>
              <a:t>Participants should hear that they need quality questions, a complex text(s), opportunities for students to engage with rigorous activities, etc..</a:t>
            </a:r>
            <a:endParaRPr lang="en-US" b="0" dirty="0" smtClean="0"/>
          </a:p>
          <a:p>
            <a:endParaRPr lang="en-US" b="0" dirty="0" smtClean="0"/>
          </a:p>
          <a:p>
            <a:r>
              <a:rPr lang="en-US" b="0" dirty="0" smtClean="0"/>
              <a:t>Note:  The</a:t>
            </a:r>
            <a:r>
              <a:rPr lang="en-US" b="0" baseline="0" dirty="0" smtClean="0"/>
              <a:t> video refers to step #6 which is part of a handout that can be accessed on the Teaching Channel page on the lower right hand side of the screen. A video is available for each step on Teaching Channel.</a:t>
            </a:r>
          </a:p>
          <a:p>
            <a:endParaRPr lang="en-US" b="0" baseline="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89</a:t>
            </a:fld>
            <a:endParaRPr lang="en-US"/>
          </a:p>
        </p:txBody>
      </p:sp>
    </p:spTree>
    <p:extLst>
      <p:ext uri="{BB962C8B-B14F-4D97-AF65-F5344CB8AC3E}">
        <p14:creationId xmlns:p14="http://schemas.microsoft.com/office/powerpoint/2010/main" val="55945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Notes:</a:t>
            </a:r>
          </a:p>
          <a:p>
            <a:pPr marL="0" indent="0">
              <a:buNone/>
            </a:pPr>
            <a:r>
              <a:rPr lang="en-US" dirty="0" smtClean="0"/>
              <a:t>“It was necessary for states to </a:t>
            </a:r>
            <a:r>
              <a:rPr lang="en-US" b="1" dirty="0" smtClean="0"/>
              <a:t>adopt standards </a:t>
            </a:r>
            <a:r>
              <a:rPr lang="en-US" dirty="0" smtClean="0"/>
              <a:t>that help teachers </a:t>
            </a:r>
            <a:r>
              <a:rPr lang="en-US" b="1" dirty="0" smtClean="0"/>
              <a:t>focus instruction on complex reading and writing </a:t>
            </a:r>
            <a:r>
              <a:rPr lang="en-US" dirty="0" smtClean="0"/>
              <a:t>practices in all subjects so students will be better prepared for college and/or career.</a:t>
            </a:r>
            <a:r>
              <a:rPr lang="en-US" baseline="0" dirty="0" smtClean="0"/>
              <a:t> </a:t>
            </a:r>
            <a:r>
              <a:rPr lang="en-US" dirty="0" smtClean="0"/>
              <a:t>These standards are in alignment to what research says works.  </a:t>
            </a:r>
          </a:p>
          <a:p>
            <a:pPr marL="0" indent="0">
              <a:buNone/>
            </a:pPr>
            <a:r>
              <a:rPr lang="en-US" dirty="0" smtClean="0"/>
              <a:t>Today we will focus on  what one</a:t>
            </a:r>
            <a:r>
              <a:rPr lang="en-US" baseline="0" dirty="0" smtClean="0"/>
              <a:t> </a:t>
            </a:r>
            <a:r>
              <a:rPr lang="en-US" dirty="0" smtClean="0"/>
              <a:t>particular piece of </a:t>
            </a:r>
            <a:r>
              <a:rPr lang="en-US" b="1" dirty="0" smtClean="0"/>
              <a:t>research suggests </a:t>
            </a:r>
            <a:r>
              <a:rPr lang="en-US" dirty="0" smtClean="0"/>
              <a:t>for our</a:t>
            </a:r>
            <a:r>
              <a:rPr lang="en-US" baseline="0" dirty="0" smtClean="0"/>
              <a:t> classrooms</a:t>
            </a:r>
            <a:r>
              <a:rPr lang="en-US" dirty="0" smtClean="0"/>
              <a:t>…..  </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a:t>
            </a:fld>
            <a:endParaRPr lang="en-US"/>
          </a:p>
        </p:txBody>
      </p:sp>
    </p:spTree>
    <p:extLst>
      <p:ext uri="{BB962C8B-B14F-4D97-AF65-F5344CB8AC3E}">
        <p14:creationId xmlns:p14="http://schemas.microsoft.com/office/powerpoint/2010/main" val="8189558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baseline="0" dirty="0" smtClean="0"/>
              <a:t>When  looking at a PARCC sample, we can identify necessary components that mirror PARCC, BUT it also mirrors what research says we should be doing in the classroom.   </a:t>
            </a:r>
          </a:p>
          <a:p>
            <a:r>
              <a:rPr lang="en-US" baseline="0" dirty="0" smtClean="0"/>
              <a:t>Click 1 – Text to be read</a:t>
            </a:r>
          </a:p>
          <a:p>
            <a:r>
              <a:rPr lang="en-US" baseline="0" dirty="0" smtClean="0"/>
              <a:t>Click 2 – Questions about the text</a:t>
            </a:r>
          </a:p>
          <a:p>
            <a:r>
              <a:rPr lang="en-US" baseline="0" dirty="0" smtClean="0"/>
              <a:t>Click 3 – A writing task—this is the engagement piece and synthesis of material.</a:t>
            </a:r>
          </a:p>
          <a:p>
            <a:endParaRPr lang="en-US" baseline="0" dirty="0" smtClean="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90</a:t>
            </a:fld>
            <a:endParaRPr lang="en-US"/>
          </a:p>
        </p:txBody>
      </p:sp>
    </p:spTree>
    <p:extLst>
      <p:ext uri="{BB962C8B-B14F-4D97-AF65-F5344CB8AC3E}">
        <p14:creationId xmlns:p14="http://schemas.microsoft.com/office/powerpoint/2010/main" val="33861531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Additional Note:</a:t>
            </a:r>
          </a:p>
          <a:p>
            <a:endParaRPr lang="en-US" altLang="en-US" b="1" baseline="0" dirty="0" smtClean="0"/>
          </a:p>
          <a:p>
            <a:r>
              <a:rPr lang="en-US" altLang="en-US" b="1" baseline="0" dirty="0" smtClean="0"/>
              <a:t>Optional Handout/Activity</a:t>
            </a:r>
            <a:endParaRPr lang="en-US" altLang="en-US" b="1" dirty="0" smtClean="0"/>
          </a:p>
          <a:p>
            <a:r>
              <a:rPr lang="en-US" altLang="en-US" dirty="0" smtClean="0"/>
              <a:t>This</a:t>
            </a:r>
            <a:r>
              <a:rPr lang="en-US" altLang="en-US" baseline="0" dirty="0" smtClean="0"/>
              <a:t> optional activity will require the use of the </a:t>
            </a:r>
            <a:r>
              <a:rPr lang="en-US" altLang="en-US" i="1" dirty="0" smtClean="0"/>
              <a:t>Guidance</a:t>
            </a:r>
            <a:r>
              <a:rPr lang="en-US" altLang="en-US" i="1" baseline="0" dirty="0" smtClean="0"/>
              <a:t> for Writing Scope and Sequence </a:t>
            </a:r>
            <a:r>
              <a:rPr lang="en-US" altLang="en-US" baseline="0" dirty="0" smtClean="0"/>
              <a:t>documents, that assist participants  delve into more grade specific resources for PARCC tasks.  Show participants where they can access the documents. (ilwritingmatters.org:  Choose grade level and the document is at the top of the page).  </a:t>
            </a:r>
          </a:p>
          <a:p>
            <a:r>
              <a:rPr lang="en-US" altLang="en-US" baseline="0" dirty="0" smtClean="0"/>
              <a:t>Ideas are:</a:t>
            </a:r>
          </a:p>
          <a:p>
            <a:pPr marL="171450" indent="-171450">
              <a:buFont typeface="Arial" panose="020B0604020202020204" pitchFamily="34" charset="0"/>
              <a:buChar char="•"/>
            </a:pPr>
            <a:r>
              <a:rPr lang="en-US" altLang="en-US" b="1" baseline="0" dirty="0" smtClean="0"/>
              <a:t>IF</a:t>
            </a:r>
            <a:r>
              <a:rPr lang="en-US" altLang="en-US" baseline="0" dirty="0" smtClean="0"/>
              <a:t> you provide hard copies of the documents, give participants time to skim their document.  After giving them time to skim, have them share out  how these documents might help them to plan their writing scope and sequence and classroom lessons/tasks.</a:t>
            </a:r>
          </a:p>
          <a:p>
            <a:pPr marL="0" indent="0">
              <a:buNone/>
            </a:pPr>
            <a:endParaRPr lang="en-US" altLang="en-US" baseline="0" dirty="0" smtClean="0"/>
          </a:p>
          <a:p>
            <a:pPr marL="171450" indent="-171450">
              <a:buFont typeface="Arial" panose="020B0604020202020204" pitchFamily="34" charset="0"/>
              <a:buChar char="•"/>
            </a:pPr>
            <a:r>
              <a:rPr lang="en-US" altLang="en-US" b="1" baseline="0" dirty="0" smtClean="0"/>
              <a:t>IF </a:t>
            </a:r>
            <a:r>
              <a:rPr lang="en-US" altLang="en-US" baseline="0" dirty="0" smtClean="0"/>
              <a:t>you provide hard copies of the documents, go through the document together as a whole group (making sure the participants each have their own grade level).  Even though each grade level docs are different due to different standards, the documents have the same components.  Review together.</a:t>
            </a:r>
          </a:p>
          <a:p>
            <a:pPr marL="171450" indent="-171450">
              <a:buFont typeface="Arial" panose="020B0604020202020204" pitchFamily="34" charset="0"/>
              <a:buChar char="•"/>
            </a:pPr>
            <a:endParaRPr lang="en-US" altLang="en-US" baseline="0" dirty="0" smtClean="0"/>
          </a:p>
          <a:p>
            <a:pPr marL="171450" indent="-171450">
              <a:buFont typeface="Arial" panose="020B0604020202020204" pitchFamily="34" charset="0"/>
              <a:buChar char="•"/>
            </a:pPr>
            <a:r>
              <a:rPr lang="en-US" altLang="en-US" baseline="0" dirty="0" smtClean="0"/>
              <a:t>Participants can do the same types of activities as mentioned above, but instead of a hard copy, they can view the documents on individual electronic devices.</a:t>
            </a:r>
          </a:p>
          <a:p>
            <a:endParaRPr lang="en-US" altLang="en-US" dirty="0" smtClean="0"/>
          </a:p>
          <a:p>
            <a:r>
              <a:rPr lang="en-US" b="0" baseline="0" dirty="0" smtClean="0"/>
              <a:t>Each Grade Level Writing Scope and Sequence Document has a page that mentions the necessary components required in teaching lessons to help meet the standards as well as PARCC tasks near the end of the document.  Page numbers are different for each grade level.</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91</a:t>
            </a:fld>
            <a:endParaRPr lang="en-US"/>
          </a:p>
        </p:txBody>
      </p:sp>
    </p:spTree>
    <p:extLst>
      <p:ext uri="{BB962C8B-B14F-4D97-AF65-F5344CB8AC3E}">
        <p14:creationId xmlns:p14="http://schemas.microsoft.com/office/powerpoint/2010/main" val="37385512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Based</a:t>
            </a:r>
            <a:r>
              <a:rPr lang="en-US" baseline="0" dirty="0" smtClean="0"/>
              <a:t> on the “Writing to Read” report, the New Illinois Standards as well as what PARCC requires of students, there are 3 MUST HAVES for classroom instruction.</a:t>
            </a:r>
          </a:p>
          <a:p>
            <a:pPr lvl="1"/>
            <a:r>
              <a:rPr lang="en-US" baseline="0" dirty="0" smtClean="0"/>
              <a:t>Texts</a:t>
            </a:r>
          </a:p>
          <a:p>
            <a:pPr lvl="1"/>
            <a:r>
              <a:rPr lang="en-US" baseline="0" dirty="0" smtClean="0"/>
              <a:t>Questions</a:t>
            </a:r>
          </a:p>
          <a:p>
            <a:pPr lvl="1"/>
            <a:r>
              <a:rPr lang="en-US" baseline="0" dirty="0" smtClean="0"/>
              <a:t>Opportunities for Engagement</a:t>
            </a:r>
            <a:endParaRPr lang="en-US" dirty="0" smtClean="0"/>
          </a:p>
          <a:p>
            <a:r>
              <a:rPr lang="en-US" dirty="0" smtClean="0"/>
              <a:t>As</a:t>
            </a:r>
            <a:r>
              <a:rPr lang="en-US" baseline="0" dirty="0" smtClean="0"/>
              <a:t> we begin our culminating activity, we must keep these three MUST HAVES in mind for planning lessons or units.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92</a:t>
            </a:fld>
            <a:endParaRPr lang="en-US"/>
          </a:p>
        </p:txBody>
      </p:sp>
    </p:spTree>
    <p:extLst>
      <p:ext uri="{BB962C8B-B14F-4D97-AF65-F5344CB8AC3E}">
        <p14:creationId xmlns:p14="http://schemas.microsoft.com/office/powerpoint/2010/main" val="11676317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presenter uses the tools that each grade band group will use and describes the process of completing the Task/Lesson Planning Template.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93</a:t>
            </a:fld>
            <a:endParaRPr lang="en-US"/>
          </a:p>
        </p:txBody>
      </p:sp>
    </p:spTree>
    <p:extLst>
      <p:ext uri="{BB962C8B-B14F-4D97-AF65-F5344CB8AC3E}">
        <p14:creationId xmlns:p14="http://schemas.microsoft.com/office/powerpoint/2010/main" val="11599900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New HANDOUTS:  </a:t>
            </a:r>
          </a:p>
          <a:p>
            <a:pPr marL="628650" lvl="1" indent="-171450">
              <a:buFont typeface="Arial" panose="020B0604020202020204" pitchFamily="34" charset="0"/>
              <a:buChar char="•"/>
            </a:pPr>
            <a:r>
              <a:rPr lang="en-US" altLang="en-US" b="0" baseline="0" dirty="0" smtClean="0"/>
              <a:t>Task/Lesson Template – to record group’s work</a:t>
            </a:r>
          </a:p>
          <a:p>
            <a:pPr marL="628650" lvl="1" indent="-171450">
              <a:buFont typeface="Arial" panose="020B0604020202020204" pitchFamily="34" charset="0"/>
              <a:buChar char="•"/>
            </a:pPr>
            <a:r>
              <a:rPr lang="en-US" altLang="en-US" b="0" baseline="0" dirty="0" smtClean="0"/>
              <a:t>Task Activity Focus Handout – this handout provides each grade level possible writing prompts that may be on PARCC.  They are to choose one focus and then develop questions based on that.   After reading the articles, </a:t>
            </a:r>
          </a:p>
          <a:p>
            <a:pPr marL="628650" lvl="1" indent="-171450">
              <a:buFont typeface="Arial" panose="020B0604020202020204" pitchFamily="34" charset="0"/>
              <a:buChar char="•"/>
            </a:pPr>
            <a:r>
              <a:rPr lang="en-US" altLang="en-US" b="0" baseline="0" dirty="0" smtClean="0"/>
              <a:t>Two texts per grade band from (</a:t>
            </a:r>
            <a:r>
              <a:rPr lang="en-US" altLang="en-US" b="0" baseline="0" dirty="0" err="1" smtClean="0"/>
              <a:t>ReadWorks</a:t>
            </a:r>
            <a:r>
              <a:rPr lang="en-US" altLang="en-US" b="0" baseline="0" dirty="0" smtClean="0"/>
              <a:t>, </a:t>
            </a:r>
            <a:r>
              <a:rPr lang="en-US" altLang="en-US" b="0" baseline="0" dirty="0" err="1" smtClean="0"/>
              <a:t>Newsela</a:t>
            </a:r>
            <a:r>
              <a:rPr lang="en-US" altLang="en-US" b="0" baseline="0" dirty="0" smtClean="0"/>
              <a:t>, </a:t>
            </a:r>
            <a:r>
              <a:rPr lang="en-US" altLang="en-US" b="0" baseline="0" dirty="0" err="1" smtClean="0"/>
              <a:t>etc</a:t>
            </a:r>
            <a:r>
              <a:rPr lang="en-US" altLang="en-US" b="0" baseline="0" dirty="0" smtClean="0"/>
              <a:t>…)</a:t>
            </a:r>
          </a:p>
          <a:p>
            <a:pPr lvl="1"/>
            <a:endParaRPr lang="en-US" altLang="en-US" b="0" baseline="0" dirty="0" smtClean="0"/>
          </a:p>
          <a:p>
            <a:pPr lvl="1"/>
            <a:r>
              <a:rPr lang="en-US" altLang="en-US" b="1" baseline="0" dirty="0" smtClean="0"/>
              <a:t>HANDOUTS Referred to Previously in the Presentation:</a:t>
            </a:r>
          </a:p>
          <a:p>
            <a:pPr marL="628650" lvl="1" indent="-171450">
              <a:buFont typeface="Arial" panose="020B0604020202020204" pitchFamily="34" charset="0"/>
              <a:buChar char="•"/>
            </a:pPr>
            <a:r>
              <a:rPr lang="en-US" altLang="en-US" b="0" baseline="0" dirty="0" smtClean="0"/>
              <a:t>Tulare Standards  </a:t>
            </a:r>
          </a:p>
          <a:p>
            <a:pPr marL="628650" lvl="1" indent="-171450">
              <a:buFont typeface="Arial" panose="020B0604020202020204" pitchFamily="34" charset="0"/>
              <a:buChar char="•"/>
            </a:pPr>
            <a:r>
              <a:rPr lang="en-US" altLang="en-US" b="0" baseline="0" dirty="0" smtClean="0"/>
              <a:t>Guide to Creating Text Dependent Questions</a:t>
            </a:r>
          </a:p>
          <a:p>
            <a:pPr marL="628650" lvl="1" indent="-171450">
              <a:buFont typeface="Arial" panose="020B0604020202020204" pitchFamily="34" charset="0"/>
              <a:buChar char="•"/>
            </a:pPr>
            <a:r>
              <a:rPr lang="en-US" altLang="en-US" b="0" baseline="0" dirty="0" smtClean="0"/>
              <a:t>Slide 18 handout</a:t>
            </a:r>
          </a:p>
          <a:p>
            <a:pPr marL="628650" lvl="1" indent="-171450">
              <a:buFont typeface="Arial" panose="020B0604020202020204" pitchFamily="34" charset="0"/>
              <a:buChar char="•"/>
            </a:pPr>
            <a:r>
              <a:rPr lang="en-US" altLang="en-US" b="0" baseline="0" dirty="0" smtClean="0"/>
              <a:t>Summarizing and Note Taking Booklet</a:t>
            </a:r>
          </a:p>
          <a:p>
            <a:pPr marL="628650" lvl="1" indent="-171450">
              <a:buFont typeface="Arial" panose="020B0604020202020204" pitchFamily="34" charset="0"/>
              <a:buChar char="•"/>
            </a:pPr>
            <a:r>
              <a:rPr lang="en-US" altLang="en-US" b="0" baseline="0" dirty="0" smtClean="0"/>
              <a:t>Toolbox for Routine Writing Handout</a:t>
            </a:r>
            <a:endParaRPr lang="en-US" altLang="en-US" b="0" dirty="0" smtClean="0"/>
          </a:p>
          <a:p>
            <a:endParaRPr lang="en-US" altLang="en-US" b="1" dirty="0" smtClean="0"/>
          </a:p>
          <a:p>
            <a:pPr marL="228600" indent="-228600">
              <a:buAutoNum type="arabicPeriod"/>
            </a:pPr>
            <a:r>
              <a:rPr lang="en-US" altLang="en-US" dirty="0" smtClean="0"/>
              <a:t>Divide groups into grade levels</a:t>
            </a:r>
            <a:r>
              <a:rPr lang="en-US" altLang="en-US" baseline="0" dirty="0" smtClean="0"/>
              <a:t> (K-2, 3-5, 6-8 or 9-12 for example)</a:t>
            </a:r>
            <a:r>
              <a:rPr lang="en-US" altLang="en-US" dirty="0" smtClean="0"/>
              <a:t>  Have</a:t>
            </a:r>
            <a:r>
              <a:rPr lang="en-US" altLang="en-US" baseline="0" dirty="0" smtClean="0"/>
              <a:t> preselected texts based on your participants grade levels.  </a:t>
            </a:r>
          </a:p>
          <a:p>
            <a:pPr marL="228600" indent="-228600">
              <a:buAutoNum type="arabicPeriod"/>
            </a:pPr>
            <a:r>
              <a:rPr lang="en-US" altLang="en-US" baseline="0" dirty="0" smtClean="0"/>
              <a:t>Hand out the Task Activity Focus Handout.  This handout provides teachers with possible key areas of focus that the question prompts will target on PARCC.  </a:t>
            </a:r>
          </a:p>
          <a:p>
            <a:pPr marL="228600" indent="-228600">
              <a:buAutoNum type="arabicPeriod"/>
            </a:pPr>
            <a:r>
              <a:rPr lang="en-US" altLang="en-US" baseline="0" dirty="0" smtClean="0"/>
              <a:t>Participants will develop their own questions using the Standards (Tulare Handout) and the Guide to Creating Text Dependent Questions. (Student Achievement Partners)</a:t>
            </a:r>
          </a:p>
          <a:p>
            <a:pPr marL="628650" lvl="1" indent="-171450">
              <a:buFont typeface="Courier New" panose="02070309020205020404" pitchFamily="49" charset="0"/>
              <a:buChar char="o"/>
            </a:pPr>
            <a:r>
              <a:rPr lang="en-US" altLang="en-US" baseline="0" dirty="0" smtClean="0"/>
              <a:t>Consider when designing your activity where the questions should fall within the timing of the text. Remember…..questions do not </a:t>
            </a:r>
            <a:r>
              <a:rPr lang="en-US" altLang="en-US" b="1" baseline="0" dirty="0" smtClean="0"/>
              <a:t>have</a:t>
            </a:r>
            <a:r>
              <a:rPr lang="en-US" altLang="en-US" baseline="0" dirty="0" smtClean="0"/>
              <a:t> to come at the end of the selection. Let the standards guide the questions that are to be asked. </a:t>
            </a:r>
          </a:p>
          <a:p>
            <a:pPr marL="228600" marR="0" lvl="1" indent="-228600" algn="l" defTabSz="914400" rtl="0" eaLnBrk="0" fontAlgn="base" latinLnBrk="0" hangingPunct="0">
              <a:lnSpc>
                <a:spcPct val="100000"/>
              </a:lnSpc>
              <a:spcBef>
                <a:spcPct val="30000"/>
              </a:spcBef>
              <a:spcAft>
                <a:spcPct val="0"/>
              </a:spcAft>
              <a:buClrTx/>
              <a:buSzTx/>
              <a:buFontTx/>
              <a:buAutoNum type="arabicPeriod" startAt="4"/>
              <a:tabLst/>
              <a:defRPr/>
            </a:pPr>
            <a:r>
              <a:rPr lang="en-US" altLang="en-US" b="0" baseline="0" dirty="0" smtClean="0"/>
              <a:t>Consider how students  </a:t>
            </a:r>
            <a:r>
              <a:rPr lang="en-US" altLang="en-US" baseline="0" dirty="0" smtClean="0"/>
              <a:t>should record the answers to their questions in writing, dictating and/or drawing keeping in mind the recommendations and practices from the </a:t>
            </a:r>
            <a:r>
              <a:rPr lang="en-US" altLang="en-US" i="1" baseline="0" dirty="0" smtClean="0"/>
              <a:t>Writing to Read </a:t>
            </a:r>
            <a:r>
              <a:rPr lang="en-US" altLang="en-US" baseline="0" dirty="0" smtClean="0"/>
              <a:t>report.</a:t>
            </a:r>
          </a:p>
          <a:p>
            <a:pPr marL="228600" marR="0" lvl="1" indent="-228600" algn="l" defTabSz="914400" rtl="0" eaLnBrk="0" fontAlgn="base" latinLnBrk="0" hangingPunct="0">
              <a:lnSpc>
                <a:spcPct val="100000"/>
              </a:lnSpc>
              <a:spcBef>
                <a:spcPct val="30000"/>
              </a:spcBef>
              <a:spcAft>
                <a:spcPct val="0"/>
              </a:spcAft>
              <a:buClrTx/>
              <a:buSzTx/>
              <a:buFontTx/>
              <a:buAutoNum type="arabicPeriod" startAt="4"/>
              <a:tabLst/>
              <a:defRPr/>
            </a:pPr>
            <a:r>
              <a:rPr lang="en-US" altLang="en-US" baseline="0" dirty="0" smtClean="0"/>
              <a:t>Writing a writing prompt that targets the focus.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t>	Determine how much time you will give each group dependent on your schedule.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smtClean="0"/>
          </a:p>
          <a:p>
            <a:pPr marL="0" indent="0">
              <a:buNone/>
            </a:pPr>
            <a:r>
              <a:rPr lang="en-US" altLang="en-US" b="0" baseline="0" dirty="0" smtClean="0"/>
              <a:t>6.   Each group shares out.</a:t>
            </a:r>
            <a:endParaRPr lang="en-US" altLang="en-US" b="0" dirty="0" smtClean="0"/>
          </a:p>
        </p:txBody>
      </p:sp>
      <p:sp>
        <p:nvSpPr>
          <p:cNvPr id="15565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mtClean="0"/>
              <a:t>Content contained is licensed under a Creative Commons Attribution-ShareAlike 3.0 Unported License</a:t>
            </a:r>
          </a:p>
        </p:txBody>
      </p:sp>
      <p:sp>
        <p:nvSpPr>
          <p:cNvPr id="15565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FC32A7A-1769-41F7-9838-98DB50E72B15}" type="slidenum">
              <a:rPr lang="en-US" altLang="en-US" smtClean="0"/>
              <a:pPr eaLnBrk="1" hangingPunct="1"/>
              <a:t>94</a:t>
            </a:fld>
            <a:endParaRPr lang="en-US" altLang="en-US" smtClean="0"/>
          </a:p>
        </p:txBody>
      </p:sp>
    </p:spTree>
    <p:extLst>
      <p:ext uri="{BB962C8B-B14F-4D97-AF65-F5344CB8AC3E}">
        <p14:creationId xmlns:p14="http://schemas.microsoft.com/office/powerpoint/2010/main" val="6809696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95</a:t>
            </a:fld>
            <a:endParaRPr lang="en-US"/>
          </a:p>
        </p:txBody>
      </p:sp>
    </p:spTree>
    <p:extLst>
      <p:ext uri="{BB962C8B-B14F-4D97-AF65-F5344CB8AC3E}">
        <p14:creationId xmlns:p14="http://schemas.microsoft.com/office/powerpoint/2010/main" val="37473055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Share</a:t>
            </a:r>
            <a:r>
              <a:rPr lang="en-US" b="0" baseline="0" dirty="0" smtClean="0"/>
              <a:t> the following resources to end the day’s presentation.</a:t>
            </a:r>
          </a:p>
          <a:p>
            <a:endParaRPr lang="en-US" b="0" dirty="0" smtClean="0"/>
          </a:p>
          <a:p>
            <a:r>
              <a:rPr lang="en-US" b="1" dirty="0" smtClean="0"/>
              <a:t>PRC Access</a:t>
            </a:r>
            <a:r>
              <a:rPr lang="en-US" b="1" baseline="0" dirty="0" smtClean="0"/>
              <a:t> Handout </a:t>
            </a:r>
            <a:endParaRPr lang="en-US" b="1" dirty="0" smtClean="0"/>
          </a:p>
          <a:p>
            <a:r>
              <a:rPr lang="en-US" dirty="0" smtClean="0"/>
              <a:t>Rubrics:  the first year of implementation,</a:t>
            </a:r>
            <a:r>
              <a:rPr lang="en-US" baseline="0" dirty="0" smtClean="0"/>
              <a:t> the rubrics had different scoring “lanes” or categories than the current version.  When viewing the first round of samples, it is important to keep this in mind as the categories of reading comprehension and written expression have been combined on the Prose Constructed Response. </a:t>
            </a:r>
            <a:r>
              <a:rPr lang="en-US" i="1" baseline="0" dirty="0" smtClean="0"/>
              <a:t>The original rubric and current rubric do not alter the score outcomes or instructional practices.  The changes were for internal purposes. </a:t>
            </a:r>
            <a:endParaRPr lang="en-US" baseline="0" dirty="0" smtClean="0"/>
          </a:p>
          <a:p>
            <a:endParaRPr lang="en-US" baseline="0" dirty="0" smtClean="0"/>
          </a:p>
          <a:p>
            <a:r>
              <a:rPr lang="en-US" dirty="0" smtClean="0"/>
              <a:t>Anchor sets are representative examples of student performance at every score point and are used to ensure that scorers interpret rubrics consistently. Anchor sets include annotations that reference both the rubric and examples from the student response to explain why the response received a particular score.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96</a:t>
            </a:fld>
            <a:endParaRPr lang="en-US"/>
          </a:p>
        </p:txBody>
      </p:sp>
    </p:spTree>
    <p:extLst>
      <p:ext uri="{BB962C8B-B14F-4D97-AF65-F5344CB8AC3E}">
        <p14:creationId xmlns:p14="http://schemas.microsoft.com/office/powerpoint/2010/main" val="26612364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a:t>
            </a:r>
            <a:r>
              <a:rPr lang="en-US" baseline="0" dirty="0" smtClean="0"/>
              <a:t>handout for this slide for the directions.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97</a:t>
            </a:fld>
            <a:endParaRPr lang="en-US"/>
          </a:p>
        </p:txBody>
      </p:sp>
    </p:spTree>
    <p:extLst>
      <p:ext uri="{BB962C8B-B14F-4D97-AF65-F5344CB8AC3E}">
        <p14:creationId xmlns:p14="http://schemas.microsoft.com/office/powerpoint/2010/main" val="755345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These are just suggestions of how to utilize</a:t>
            </a:r>
            <a:r>
              <a:rPr lang="en-US" baseline="0" dirty="0" smtClean="0"/>
              <a:t> the annotated samples.  This is not a suggested activity for the training.</a:t>
            </a:r>
          </a:p>
          <a:p>
            <a:endParaRPr lang="en-US" baseline="0" dirty="0" smtClean="0"/>
          </a:p>
          <a:p>
            <a:r>
              <a:rPr lang="en-US" dirty="0" smtClean="0"/>
              <a:t>Bullet One:</a:t>
            </a:r>
          </a:p>
          <a:p>
            <a:pPr marL="171450" indent="-171450">
              <a:buFont typeface="Arial" panose="020B0604020202020204" pitchFamily="34" charset="0"/>
              <a:buChar char="•"/>
            </a:pPr>
            <a:r>
              <a:rPr lang="en-US" dirty="0" smtClean="0"/>
              <a:t>Review the anchor papers, annotations, and rubric. </a:t>
            </a:r>
          </a:p>
          <a:p>
            <a:pPr marL="171450" indent="-171450">
              <a:buFont typeface="Arial" panose="020B0604020202020204" pitchFamily="34" charset="0"/>
              <a:buChar char="•"/>
            </a:pPr>
            <a:r>
              <a:rPr lang="en-US" dirty="0" smtClean="0"/>
              <a:t>Look for the anchor paper that most closely resembles the level of achievement reached in the response being scored. </a:t>
            </a:r>
          </a:p>
          <a:p>
            <a:r>
              <a:rPr lang="en-US" dirty="0" smtClean="0"/>
              <a:t>•   Using the anchor papers, rubric, and annotations as a guide, determine the score each paper would receive for each of the traits in the rubric.</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98</a:t>
            </a:fld>
            <a:endParaRPr lang="en-US"/>
          </a:p>
        </p:txBody>
      </p:sp>
    </p:spTree>
    <p:extLst>
      <p:ext uri="{BB962C8B-B14F-4D97-AF65-F5344CB8AC3E}">
        <p14:creationId xmlns:p14="http://schemas.microsoft.com/office/powerpoint/2010/main" val="7631883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p>
          <a:p>
            <a:r>
              <a:rPr lang="en-US" dirty="0" smtClean="0"/>
              <a:t>As the training comes to a close, have participant</a:t>
            </a:r>
            <a:r>
              <a:rPr lang="en-US" baseline="0" dirty="0" smtClean="0"/>
              <a:t>s read or the presenter can read aloud the quote from the National Commission on Writing.</a:t>
            </a:r>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8A7D8C6F-44CE-4B33-AA4C-1E82C3E1A483}" type="slidenum">
              <a:rPr lang="en-US" smtClean="0"/>
              <a:pPr>
                <a:defRPr/>
              </a:pPr>
              <a:t>99</a:t>
            </a:fld>
            <a:endParaRPr lang="en-US"/>
          </a:p>
        </p:txBody>
      </p:sp>
    </p:spTree>
    <p:extLst>
      <p:ext uri="{BB962C8B-B14F-4D97-AF65-F5344CB8AC3E}">
        <p14:creationId xmlns:p14="http://schemas.microsoft.com/office/powerpoint/2010/main" val="80621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691A290-F34E-49BA-8A38-26681F732ABD}" type="datetime1">
              <a:rPr lang="en-US" smtClean="0"/>
              <a:t>1/6/2016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867376D3-B34D-4997-AFDF-F7A74C975A40}" type="slidenum">
              <a:rPr lang="en-US"/>
              <a:pPr>
                <a:defRPr/>
              </a:pPr>
              <a:t>‹#›</a:t>
            </a:fld>
            <a:endParaRPr lang="en-US"/>
          </a:p>
        </p:txBody>
      </p:sp>
    </p:spTree>
    <p:extLst>
      <p:ext uri="{BB962C8B-B14F-4D97-AF65-F5344CB8AC3E}">
        <p14:creationId xmlns:p14="http://schemas.microsoft.com/office/powerpoint/2010/main" val="38000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0C58C3-7F05-47DA-A508-7FC60B3D1474}" type="datetime1">
              <a:rPr lang="en-US" smtClean="0"/>
              <a:t>1/6/2016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187C0D8A-0A7A-4413-91FC-E3E588823E89}" type="slidenum">
              <a:rPr lang="en-US"/>
              <a:pPr>
                <a:defRPr/>
              </a:pPr>
              <a:t>‹#›</a:t>
            </a:fld>
            <a:endParaRPr lang="en-US"/>
          </a:p>
        </p:txBody>
      </p:sp>
    </p:spTree>
    <p:extLst>
      <p:ext uri="{BB962C8B-B14F-4D97-AF65-F5344CB8AC3E}">
        <p14:creationId xmlns:p14="http://schemas.microsoft.com/office/powerpoint/2010/main" val="70303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DE4522-8883-4ADA-AF01-A0D41B2EBAC1}" type="datetime1">
              <a:rPr lang="en-US" smtClean="0"/>
              <a:t>1/6/2016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3938DE77-8B25-42A7-A364-A26D211B6F8F}" type="slidenum">
              <a:rPr lang="en-US"/>
              <a:pPr>
                <a:defRPr/>
              </a:pPr>
              <a:t>‹#›</a:t>
            </a:fld>
            <a:endParaRPr lang="en-US"/>
          </a:p>
        </p:txBody>
      </p:sp>
    </p:spTree>
    <p:extLst>
      <p:ext uri="{BB962C8B-B14F-4D97-AF65-F5344CB8AC3E}">
        <p14:creationId xmlns:p14="http://schemas.microsoft.com/office/powerpoint/2010/main" val="2408936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391400" cy="1066800"/>
          </a:xfrm>
          <a:prstGeom prst="rect">
            <a:avLst/>
          </a:prstGeom>
        </p:spPr>
        <p:txBody>
          <a:bodyPr/>
          <a:lstStyle>
            <a:lvl1pPr>
              <a:defRPr>
                <a:solidFill>
                  <a:srgbClr val="63554C"/>
                </a:solidFill>
              </a:defRPr>
            </a:lvl1pPr>
          </a:lstStyle>
          <a:p>
            <a:r>
              <a:rPr lang="en-US" dirty="0" smtClean="0"/>
              <a:t>Click to edit Master title style</a:t>
            </a:r>
            <a:endParaRPr lang="en-US" dirty="0"/>
          </a:p>
        </p:txBody>
      </p:sp>
      <p:sp>
        <p:nvSpPr>
          <p:cNvPr id="3" name="Rectangle 3"/>
          <p:cNvSpPr>
            <a:spLocks noGrp="1" noChangeArrowheads="1"/>
          </p:cNvSpPr>
          <p:nvPr>
            <p:ph idx="1"/>
          </p:nvPr>
        </p:nvSpPr>
        <p:spPr bwMode="auto">
          <a:xfrm>
            <a:off x="2819400" y="1600200"/>
            <a:ext cx="6019800" cy="4495800"/>
          </a:xfrm>
          <a:prstGeom prst="rect">
            <a:avLst/>
          </a:prstGeom>
          <a:noFill/>
          <a:ln>
            <a:noFill/>
          </a:ln>
          <a:extLst>
            <a:ext uri="{FAA26D3D-D897-4be2-8F04-BA451C77F1D7}"/>
          </a:extLst>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Tree>
    <p:extLst>
      <p:ext uri="{BB962C8B-B14F-4D97-AF65-F5344CB8AC3E}">
        <p14:creationId xmlns:p14="http://schemas.microsoft.com/office/powerpoint/2010/main" val="2381102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4038600" cy="2074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56063"/>
            <a:ext cx="4038600" cy="2074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fld id="{6ADFA77A-6790-43E8-AB2B-9664C5D378EE}" type="datetime1">
              <a:rPr lang="en-US" smtClean="0"/>
              <a:t>1/6/2016</a:t>
            </a:fld>
            <a:endParaRPr lang="en-US"/>
          </a:p>
        </p:txBody>
      </p:sp>
      <p:sp>
        <p:nvSpPr>
          <p:cNvPr id="7" name="Rectangle 5"/>
          <p:cNvSpPr>
            <a:spLocks noGrp="1" noChangeArrowheads="1"/>
          </p:cNvSpPr>
          <p:nvPr>
            <p:ph type="ftr" sz="quarter" idx="11"/>
          </p:nvPr>
        </p:nvSpPr>
        <p:spPr/>
        <p:txBody>
          <a:bodyPr/>
          <a:lstStyle>
            <a:lvl1pPr>
              <a:defRPr/>
            </a:lvl1pPr>
          </a:lstStyle>
          <a:p>
            <a:pPr>
              <a:defRPr/>
            </a:pPr>
            <a:r>
              <a:rPr lang="en-US" smtClean="0"/>
              <a:t>Content contained is licensed under a Creative Commons Attribution-ShareAlike 3.0 Unported License</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3BD00FC9-F6CB-41DD-B36B-00BDB04D11D3}" type="slidenum">
              <a:rPr lang="en-US"/>
              <a:pPr>
                <a:defRPr/>
              </a:pPr>
              <a:t>‹#›</a:t>
            </a:fld>
            <a:endParaRPr lang="en-US"/>
          </a:p>
        </p:txBody>
      </p:sp>
    </p:spTree>
    <p:extLst>
      <p:ext uri="{BB962C8B-B14F-4D97-AF65-F5344CB8AC3E}">
        <p14:creationId xmlns:p14="http://schemas.microsoft.com/office/powerpoint/2010/main" val="218162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0DE18D-FE49-4E3A-B487-A4C16EBDF06D}" type="datetime1">
              <a:rPr lang="en-US" smtClean="0"/>
              <a:t>1/6/2016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E63C40CA-C808-467A-AEB9-B3B6A50E16C0}" type="slidenum">
              <a:rPr lang="en-US"/>
              <a:pPr>
                <a:defRPr/>
              </a:pPr>
              <a:t>‹#›</a:t>
            </a:fld>
            <a:endParaRPr lang="en-US"/>
          </a:p>
        </p:txBody>
      </p:sp>
    </p:spTree>
    <p:extLst>
      <p:ext uri="{BB962C8B-B14F-4D97-AF65-F5344CB8AC3E}">
        <p14:creationId xmlns:p14="http://schemas.microsoft.com/office/powerpoint/2010/main" val="37634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073D43F-88E6-4398-BD5C-B5A7E3EDD3B6}" type="datetime1">
              <a:rPr lang="en-US" smtClean="0"/>
              <a:t>1/6/2016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B8159BDE-619F-452E-B433-9FAD65F373F9}" type="slidenum">
              <a:rPr lang="en-US"/>
              <a:pPr>
                <a:defRPr/>
              </a:pPr>
              <a:t>‹#›</a:t>
            </a:fld>
            <a:endParaRPr lang="en-US"/>
          </a:p>
        </p:txBody>
      </p:sp>
    </p:spTree>
    <p:extLst>
      <p:ext uri="{BB962C8B-B14F-4D97-AF65-F5344CB8AC3E}">
        <p14:creationId xmlns:p14="http://schemas.microsoft.com/office/powerpoint/2010/main" val="79550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96CF307-4E0F-4A98-ACDB-A7E99EA75963}" type="datetime1">
              <a:rPr lang="en-US" smtClean="0"/>
              <a:t>1/6/2016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6FE69D18-73AE-47A5-929C-C54E0E30B864}" type="slidenum">
              <a:rPr lang="en-US"/>
              <a:pPr>
                <a:defRPr/>
              </a:pPr>
              <a:t>‹#›</a:t>
            </a:fld>
            <a:endParaRPr lang="en-US"/>
          </a:p>
        </p:txBody>
      </p:sp>
    </p:spTree>
    <p:extLst>
      <p:ext uri="{BB962C8B-B14F-4D97-AF65-F5344CB8AC3E}">
        <p14:creationId xmlns:p14="http://schemas.microsoft.com/office/powerpoint/2010/main" val="57799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29F2999-EDF2-40A6-BDF3-8DDF15D1BE90}" type="datetime1">
              <a:rPr lang="en-US" smtClean="0"/>
              <a:t>1/6/2016</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9" name="Slide Number Placeholder 5"/>
          <p:cNvSpPr>
            <a:spLocks noGrp="1"/>
          </p:cNvSpPr>
          <p:nvPr>
            <p:ph type="sldNum" sz="quarter" idx="12"/>
          </p:nvPr>
        </p:nvSpPr>
        <p:spPr/>
        <p:txBody>
          <a:bodyPr/>
          <a:lstStyle>
            <a:lvl1pPr>
              <a:defRPr/>
            </a:lvl1pPr>
          </a:lstStyle>
          <a:p>
            <a:pPr>
              <a:defRPr/>
            </a:pPr>
            <a:fld id="{FBC26A3F-1DAD-4096-A9D7-484A0CE32055}" type="slidenum">
              <a:rPr lang="en-US"/>
              <a:pPr>
                <a:defRPr/>
              </a:pPr>
              <a:t>‹#›</a:t>
            </a:fld>
            <a:endParaRPr lang="en-US"/>
          </a:p>
        </p:txBody>
      </p:sp>
    </p:spTree>
    <p:extLst>
      <p:ext uri="{BB962C8B-B14F-4D97-AF65-F5344CB8AC3E}">
        <p14:creationId xmlns:p14="http://schemas.microsoft.com/office/powerpoint/2010/main" val="110013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9D3663-44C4-4FD6-A503-BDEBB1349E8C}" type="datetime1">
              <a:rPr lang="en-US" smtClean="0"/>
              <a:t>1/6/2016</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5" name="Slide Number Placeholder 5"/>
          <p:cNvSpPr>
            <a:spLocks noGrp="1"/>
          </p:cNvSpPr>
          <p:nvPr>
            <p:ph type="sldNum" sz="quarter" idx="12"/>
          </p:nvPr>
        </p:nvSpPr>
        <p:spPr/>
        <p:txBody>
          <a:bodyPr/>
          <a:lstStyle>
            <a:lvl1pPr>
              <a:defRPr/>
            </a:lvl1pPr>
          </a:lstStyle>
          <a:p>
            <a:pPr>
              <a:defRPr/>
            </a:pPr>
            <a:fld id="{B47015A0-CFFE-4931-A96C-99F8957397F0}" type="slidenum">
              <a:rPr lang="en-US"/>
              <a:pPr>
                <a:defRPr/>
              </a:pPr>
              <a:t>‹#›</a:t>
            </a:fld>
            <a:endParaRPr lang="en-US"/>
          </a:p>
        </p:txBody>
      </p:sp>
    </p:spTree>
    <p:extLst>
      <p:ext uri="{BB962C8B-B14F-4D97-AF65-F5344CB8AC3E}">
        <p14:creationId xmlns:p14="http://schemas.microsoft.com/office/powerpoint/2010/main" val="416616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72C0E8-B9FF-4BBB-B633-4EE25CFB8E52}" type="datetime1">
              <a:rPr lang="en-US" smtClean="0"/>
              <a:t>1/6/2016</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4" name="Slide Number Placeholder 5"/>
          <p:cNvSpPr>
            <a:spLocks noGrp="1"/>
          </p:cNvSpPr>
          <p:nvPr>
            <p:ph type="sldNum" sz="quarter" idx="12"/>
          </p:nvPr>
        </p:nvSpPr>
        <p:spPr/>
        <p:txBody>
          <a:bodyPr/>
          <a:lstStyle>
            <a:lvl1pPr>
              <a:defRPr/>
            </a:lvl1pPr>
          </a:lstStyle>
          <a:p>
            <a:pPr>
              <a:defRPr/>
            </a:pPr>
            <a:fld id="{17EA5DFD-EC44-49D6-8636-ED6E0E636000}" type="slidenum">
              <a:rPr lang="en-US"/>
              <a:pPr>
                <a:defRPr/>
              </a:pPr>
              <a:t>‹#›</a:t>
            </a:fld>
            <a:endParaRPr lang="en-US"/>
          </a:p>
        </p:txBody>
      </p:sp>
    </p:spTree>
    <p:extLst>
      <p:ext uri="{BB962C8B-B14F-4D97-AF65-F5344CB8AC3E}">
        <p14:creationId xmlns:p14="http://schemas.microsoft.com/office/powerpoint/2010/main" val="405126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21911E-8E43-41CA-9B54-B9E8160DA6C5}" type="datetime1">
              <a:rPr lang="en-US" smtClean="0"/>
              <a:t>1/6/2016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35324BB9-7965-4725-AEE7-0FF4D86328AC}" type="slidenum">
              <a:rPr lang="en-US"/>
              <a:pPr>
                <a:defRPr/>
              </a:pPr>
              <a:t>‹#›</a:t>
            </a:fld>
            <a:endParaRPr lang="en-US"/>
          </a:p>
        </p:txBody>
      </p:sp>
    </p:spTree>
    <p:extLst>
      <p:ext uri="{BB962C8B-B14F-4D97-AF65-F5344CB8AC3E}">
        <p14:creationId xmlns:p14="http://schemas.microsoft.com/office/powerpoint/2010/main" val="277202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B30478-18BA-4A1C-87FF-E50693B55FCF}" type="datetime1">
              <a:rPr lang="en-US" smtClean="0"/>
              <a:t>1/6/2016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5848F369-7FEB-40CB-8DB7-073C0942C188}" type="slidenum">
              <a:rPr lang="en-US"/>
              <a:pPr>
                <a:defRPr/>
              </a:pPr>
              <a:t>‹#›</a:t>
            </a:fld>
            <a:endParaRPr lang="en-US"/>
          </a:p>
        </p:txBody>
      </p:sp>
    </p:spTree>
    <p:extLst>
      <p:ext uri="{BB962C8B-B14F-4D97-AF65-F5344CB8AC3E}">
        <p14:creationId xmlns:p14="http://schemas.microsoft.com/office/powerpoint/2010/main" val="272963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13D5AEB-4C14-4F37-A3AF-F75295D4C916}" type="datetime1">
              <a:rPr lang="en-US" smtClean="0"/>
              <a:t>1/6/2016</a:t>
            </a:fld>
            <a:endParaRPr lang="en-US" dirty="0"/>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FE1171-9A25-43A6-92F9-0A45EBE7DA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negie.org/media/filer_public/9d/e2/9de20604-a055-42da-bc00-77da949b29d7/ccny_report_2010_writing.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centeroninstruction.org/why-teach-spell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mailto:krhodus@illinoiscsi.org"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mailto:jbrown@illinoiscsi.org"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playlist?list=PLLxDwKxHx1yJr3yJBP0TqCEW9h4alf3Ga"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www.ilwritingmatters.org/"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centeroninstruction.org/files/Synopsis%20Writing%20to%20Read.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Iabt03JQY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youtube.com/watch?v=uavRS3hJwIU&amp;index=10&amp;list=PLLxDwKxHx1yJr3yJBP0TqCEW9h4alf3G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zy45es1HyO0"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maryceleste.net/part2.ht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www.ilwritingmatters.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readingrockets.org/article/how-teach-expository-text-structure-facilitate-reading-comprehension"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www.adlit.org/strategies/23336/"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readingrockets.org/strategies/sentence_combinin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ncte.org/library/NCTEFiles/Resources/Journals/CNP/0261-august08/NP0261Sentence.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4AyjKgz9tKg"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www.readingrockets.org/strategies/sentence_combining"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centeroninstruction.org/why-teach-spelling"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fcrr.org/curriculum/SCAindex.shtm" TargetMode="External"/><Relationship Id="rId4" Type="http://schemas.openxmlformats.org/officeDocument/2006/relationships/hyperlink" Target="https://vimeo.com/72895477"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mikeschmoker.com/write-more.html?_sm_au_=iVV4fSDNkr7GFkf6"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8" Type="http://schemas.openxmlformats.org/officeDocument/2006/relationships/hyperlink" Target="http://www.corestandards.org/ELA-Literacy/RH/6-8/2/" TargetMode="External"/><Relationship Id="rId3" Type="http://schemas.openxmlformats.org/officeDocument/2006/relationships/hyperlink" Target="http://www.teachingthecore.com/common-core-r-ccr-7-explained/" TargetMode="External"/><Relationship Id="rId7" Type="http://schemas.openxmlformats.org/officeDocument/2006/relationships/hyperlink" Target="http://www.teachingthecore.com/common-core-w-ccr-9-explained/" TargetMode="External"/><Relationship Id="rId12" Type="http://schemas.openxmlformats.org/officeDocument/2006/relationships/hyperlink" Target="http://www.adlit.org/strategies/19779/"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hyperlink" Target="http://www.teachingthecore.com/common-core-w-ccr-8-explained/" TargetMode="External"/><Relationship Id="rId11" Type="http://schemas.openxmlformats.org/officeDocument/2006/relationships/hyperlink" Target="http://www.corestandards.org/ELA-Literacy/RST/6-8/7/" TargetMode="External"/><Relationship Id="rId5" Type="http://schemas.openxmlformats.org/officeDocument/2006/relationships/hyperlink" Target="http://www.teachingthecore.com/common-core-r-ccr-10-explained/" TargetMode="External"/><Relationship Id="rId10" Type="http://schemas.openxmlformats.org/officeDocument/2006/relationships/hyperlink" Target="http://www.corestandards.org/ELA-Literacy/RH/6-8/9/" TargetMode="External"/><Relationship Id="rId4" Type="http://schemas.openxmlformats.org/officeDocument/2006/relationships/hyperlink" Target="http://www.teachingthecore.com/common-core-r-ccr-9-explained/" TargetMode="External"/><Relationship Id="rId9" Type="http://schemas.openxmlformats.org/officeDocument/2006/relationships/hyperlink" Target="http://www.corestandards.org/ELA-Literacy/RH/6-8/7/"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1.pn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teachingchannel.org/videos/design-ela-instruction-to-meet-standards-parcc"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prc.parcconline.org/assessments/parcc-released-items?title=&amp;field_subject_tid=&amp;field_grade_level_unlimited_tid=All&amp;page=2"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prc.parcconline.org/"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Materials for reference</a:t>
            </a:r>
            <a:endParaRPr lang="en-US" dirty="0"/>
          </a:p>
        </p:txBody>
      </p:sp>
      <p:sp>
        <p:nvSpPr>
          <p:cNvPr id="4" name="Content Placeholder 3"/>
          <p:cNvSpPr>
            <a:spLocks noGrp="1"/>
          </p:cNvSpPr>
          <p:nvPr>
            <p:ph idx="1"/>
          </p:nvPr>
        </p:nvSpPr>
        <p:spPr/>
        <p:txBody>
          <a:bodyPr/>
          <a:lstStyle/>
          <a:p>
            <a:r>
              <a:rPr lang="en-US" dirty="0" smtClean="0"/>
              <a:t>Full document of Writing To Read</a:t>
            </a:r>
          </a:p>
          <a:p>
            <a:pPr marL="0" indent="0">
              <a:buNone/>
            </a:pPr>
            <a:r>
              <a:rPr lang="en-US" sz="2000" dirty="0">
                <a:hlinkClick r:id="rId3"/>
              </a:rPr>
              <a:t>https://</a:t>
            </a:r>
            <a:r>
              <a:rPr lang="en-US" sz="2000" dirty="0" smtClean="0">
                <a:hlinkClick r:id="rId3"/>
              </a:rPr>
              <a:t>www.carnegie.org/media/filer_public/9d/e2/9de20604-a055-42da-bc00-77da949b29d7/ccny_report_2010_writing.pdf</a:t>
            </a:r>
            <a:r>
              <a:rPr lang="en-US" sz="2000" dirty="0" smtClean="0"/>
              <a:t> </a:t>
            </a:r>
          </a:p>
          <a:p>
            <a:r>
              <a:rPr lang="en-US" dirty="0" smtClean="0"/>
              <a:t>Full document of Why Teach Spelling</a:t>
            </a:r>
          </a:p>
          <a:p>
            <a:pPr marL="0" indent="0">
              <a:buNone/>
            </a:pPr>
            <a:r>
              <a:rPr lang="en-US" sz="2000" dirty="0">
                <a:hlinkClick r:id="rId4"/>
              </a:rPr>
              <a:t>http://</a:t>
            </a:r>
            <a:r>
              <a:rPr lang="en-US" sz="2000" dirty="0" smtClean="0">
                <a:hlinkClick r:id="rId4"/>
              </a:rPr>
              <a:t>centeroninstruction.org/why-teach-spelling</a:t>
            </a:r>
            <a:r>
              <a:rPr lang="en-US" sz="2000" dirty="0" smtClean="0"/>
              <a:t> </a:t>
            </a:r>
            <a:endParaRPr lang="en-US" sz="2000" dirty="0"/>
          </a:p>
        </p:txBody>
      </p:sp>
      <p:sp>
        <p:nvSpPr>
          <p:cNvPr id="3" name="Slide Number Placeholder 2"/>
          <p:cNvSpPr>
            <a:spLocks noGrp="1"/>
          </p:cNvSpPr>
          <p:nvPr>
            <p:ph type="sldNum" sz="quarter" idx="12"/>
          </p:nvPr>
        </p:nvSpPr>
        <p:spPr/>
        <p:txBody>
          <a:bodyPr/>
          <a:lstStyle/>
          <a:p>
            <a:pPr>
              <a:defRPr/>
            </a:pPr>
            <a:fld id="{B47015A0-CFFE-4931-A96C-99F8957397F0}" type="slidenum">
              <a:rPr lang="en-US" smtClean="0"/>
              <a:pPr>
                <a:defRPr/>
              </a:pPr>
              <a:t>1</a:t>
            </a:fld>
            <a:endParaRPr lang="en-US"/>
          </a:p>
        </p:txBody>
      </p:sp>
    </p:spTree>
    <p:extLst>
      <p:ext uri="{BB962C8B-B14F-4D97-AF65-F5344CB8AC3E}">
        <p14:creationId xmlns:p14="http://schemas.microsoft.com/office/powerpoint/2010/main" val="337424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838200"/>
            <a:ext cx="8153400" cy="1066800"/>
          </a:xfrm>
          <a:solidFill>
            <a:schemeClr val="bg1">
              <a:lumMod val="85000"/>
            </a:schemeClr>
          </a:solidFill>
          <a:effectLst>
            <a:innerShdw blurRad="63500" dist="50800" dir="2700000">
              <a:prstClr val="black">
                <a:alpha val="50000"/>
              </a:prstClr>
            </a:innerShdw>
          </a:effectLst>
        </p:spPr>
        <p:txBody>
          <a:bodyPr/>
          <a:lstStyle/>
          <a:p>
            <a:pPr>
              <a:defRPr/>
            </a:pPr>
            <a:r>
              <a:rPr lang="en-US" altLang="en-US" b="1" dirty="0" smtClean="0">
                <a:effectLst>
                  <a:outerShdw blurRad="38100" dist="38100" dir="2700000" algn="tl">
                    <a:srgbClr val="000000">
                      <a:alpha val="43137"/>
                    </a:srgbClr>
                  </a:outerShdw>
                </a:effectLst>
              </a:rPr>
              <a:t>Writing to Read</a:t>
            </a:r>
          </a:p>
        </p:txBody>
      </p:sp>
      <p:sp>
        <p:nvSpPr>
          <p:cNvPr id="2" name="TextBox 1"/>
          <p:cNvSpPr txBox="1"/>
          <p:nvPr/>
        </p:nvSpPr>
        <p:spPr>
          <a:xfrm>
            <a:off x="4572000" y="2179638"/>
            <a:ext cx="4038600" cy="4130675"/>
          </a:xfrm>
          <a:prstGeom prst="rect">
            <a:avLst/>
          </a:prstGeom>
          <a:noFill/>
          <a:ln w="44450">
            <a:solidFill>
              <a:schemeClr val="accent1"/>
            </a:solidFill>
          </a:ln>
        </p:spPr>
        <p:txBody>
          <a:bodyPr>
            <a:spAutoFit/>
          </a:bodyPr>
          <a:lstStyle/>
          <a:p>
            <a:pPr algn="ctr">
              <a:lnSpc>
                <a:spcPct val="90000"/>
              </a:lnSpc>
              <a:spcBef>
                <a:spcPct val="20000"/>
              </a:spcBef>
              <a:defRPr/>
            </a:pPr>
            <a:r>
              <a:rPr lang="en-US" altLang="en-US" sz="3200" i="1" kern="0" dirty="0">
                <a:solidFill>
                  <a:srgbClr val="000000"/>
                </a:solidFill>
                <a:latin typeface="Arial"/>
                <a:cs typeface="Arial" charset="0"/>
              </a:rPr>
              <a:t>Evidence for How Writing</a:t>
            </a:r>
          </a:p>
          <a:p>
            <a:pPr algn="ctr">
              <a:lnSpc>
                <a:spcPct val="90000"/>
              </a:lnSpc>
              <a:spcBef>
                <a:spcPct val="20000"/>
              </a:spcBef>
              <a:defRPr/>
            </a:pPr>
            <a:r>
              <a:rPr lang="en-US" altLang="en-US" sz="3200" i="1" kern="0" dirty="0">
                <a:solidFill>
                  <a:srgbClr val="000000"/>
                </a:solidFill>
                <a:latin typeface="Arial"/>
                <a:cs typeface="Arial" charset="0"/>
              </a:rPr>
              <a:t>Can Improve Reading</a:t>
            </a:r>
          </a:p>
          <a:p>
            <a:pPr algn="ctr">
              <a:lnSpc>
                <a:spcPct val="90000"/>
              </a:lnSpc>
              <a:spcBef>
                <a:spcPct val="20000"/>
              </a:spcBef>
              <a:defRPr/>
            </a:pPr>
            <a:endParaRPr lang="en-US" altLang="en-US" sz="2800" kern="0" dirty="0">
              <a:solidFill>
                <a:srgbClr val="000000"/>
              </a:solidFill>
              <a:latin typeface="Arial"/>
              <a:cs typeface="Arial" charset="0"/>
            </a:endParaRPr>
          </a:p>
          <a:p>
            <a:pPr algn="ctr">
              <a:lnSpc>
                <a:spcPct val="90000"/>
              </a:lnSpc>
              <a:spcBef>
                <a:spcPct val="20000"/>
              </a:spcBef>
              <a:defRPr/>
            </a:pPr>
            <a:r>
              <a:rPr lang="en-US" altLang="en-US" sz="2400" kern="0" dirty="0">
                <a:solidFill>
                  <a:srgbClr val="000000"/>
                </a:solidFill>
                <a:latin typeface="Arial"/>
                <a:cs typeface="Arial" charset="0"/>
              </a:rPr>
              <a:t>A Report from Carnegie Corporation of New York</a:t>
            </a:r>
            <a:endParaRPr lang="en-US" altLang="en-US" sz="2000" kern="0" dirty="0">
              <a:solidFill>
                <a:srgbClr val="000000"/>
              </a:solidFill>
              <a:latin typeface="Arial"/>
              <a:cs typeface="Arial" charset="0"/>
            </a:endParaRPr>
          </a:p>
          <a:p>
            <a:pPr algn="ctr">
              <a:lnSpc>
                <a:spcPct val="90000"/>
              </a:lnSpc>
              <a:spcBef>
                <a:spcPct val="20000"/>
              </a:spcBef>
              <a:defRPr/>
            </a:pPr>
            <a:r>
              <a:rPr lang="en-US" altLang="en-US" sz="2000" kern="0" dirty="0">
                <a:solidFill>
                  <a:srgbClr val="000000"/>
                </a:solidFill>
                <a:latin typeface="Arial"/>
                <a:cs typeface="Arial" charset="0"/>
              </a:rPr>
              <a:t>2010</a:t>
            </a:r>
          </a:p>
          <a:p>
            <a:pPr algn="ctr">
              <a:lnSpc>
                <a:spcPct val="90000"/>
              </a:lnSpc>
              <a:spcBef>
                <a:spcPct val="20000"/>
              </a:spcBef>
              <a:defRPr/>
            </a:pPr>
            <a:r>
              <a:rPr lang="en-US" altLang="en-US" sz="2000" kern="0" dirty="0">
                <a:solidFill>
                  <a:srgbClr val="000000"/>
                </a:solidFill>
                <a:latin typeface="Arial"/>
                <a:cs typeface="Arial" charset="0"/>
              </a:rPr>
              <a:t>Steve Graham and Michael Hebert: Vanderbilt University</a:t>
            </a:r>
          </a:p>
        </p:txBody>
      </p:sp>
      <p:pic>
        <p:nvPicPr>
          <p:cNvPr id="11268"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2058988"/>
            <a:ext cx="3276600" cy="424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10</a:t>
            </a:fld>
            <a:endParaRPr lang="en-US"/>
          </a:p>
        </p:txBody>
      </p:sp>
      <p:pic>
        <p:nvPicPr>
          <p:cNvPr id="10" name="Picture 2" descr="http://www.clipartbest.com/cliparts/eiM/ARK/eiMARKE6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219200"/>
            <a:ext cx="561180" cy="593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685800"/>
            <a:ext cx="7315200" cy="838200"/>
          </a:xfrm>
        </p:spPr>
        <p:style>
          <a:lnRef idx="0">
            <a:schemeClr val="accent5"/>
          </a:lnRef>
          <a:fillRef idx="3">
            <a:schemeClr val="accent5"/>
          </a:fillRef>
          <a:effectRef idx="3">
            <a:schemeClr val="accent5"/>
          </a:effectRef>
          <a:fontRef idx="minor">
            <a:schemeClr val="lt1"/>
          </a:fontRef>
        </p:style>
        <p:txBody>
          <a:bodyPr/>
          <a:lstStyle/>
          <a:p>
            <a:r>
              <a:rPr lang="en-US" altLang="en-US" dirty="0" smtClean="0"/>
              <a:t>Outcomes (Post)</a:t>
            </a:r>
          </a:p>
        </p:txBody>
      </p:sp>
      <p:sp>
        <p:nvSpPr>
          <p:cNvPr id="6147" name="Content Placeholder 2"/>
          <p:cNvSpPr>
            <a:spLocks noGrp="1"/>
          </p:cNvSpPr>
          <p:nvPr>
            <p:ph idx="1"/>
          </p:nvPr>
        </p:nvSpPr>
        <p:spPr>
          <a:xfrm>
            <a:off x="152400" y="1676400"/>
            <a:ext cx="8763000" cy="4724400"/>
          </a:xfrm>
        </p:spPr>
        <p:txBody>
          <a:bodyPr/>
          <a:lstStyle/>
          <a:p>
            <a:r>
              <a:rPr lang="en-US" altLang="en-US" sz="2500" dirty="0" smtClean="0"/>
              <a:t>Articulate </a:t>
            </a:r>
            <a:r>
              <a:rPr lang="en-US" altLang="en-US" sz="2500" dirty="0"/>
              <a:t>the three recommended writing practices to enhance students’ </a:t>
            </a:r>
            <a:r>
              <a:rPr lang="en-US" altLang="en-US" sz="2500" dirty="0" smtClean="0"/>
              <a:t>reading.</a:t>
            </a:r>
          </a:p>
          <a:p>
            <a:endParaRPr lang="en-US" altLang="en-US" sz="500" dirty="0" smtClean="0"/>
          </a:p>
          <a:p>
            <a:r>
              <a:rPr lang="en-US" altLang="en-US" sz="2500" dirty="0" smtClean="0"/>
              <a:t>Identify </a:t>
            </a:r>
            <a:r>
              <a:rPr lang="en-US" altLang="en-US" sz="2500" dirty="0"/>
              <a:t>strategies aligned with each recommended practice</a:t>
            </a:r>
            <a:r>
              <a:rPr lang="en-US" altLang="en-US" sz="2500" dirty="0" smtClean="0"/>
              <a:t>.</a:t>
            </a:r>
          </a:p>
          <a:p>
            <a:endParaRPr lang="en-US" altLang="en-US" sz="500" dirty="0" smtClean="0"/>
          </a:p>
          <a:p>
            <a:r>
              <a:rPr lang="en-US" altLang="en-US" sz="2500" dirty="0" smtClean="0"/>
              <a:t>Identify </a:t>
            </a:r>
            <a:r>
              <a:rPr lang="en-US" altLang="en-US" sz="2500" dirty="0"/>
              <a:t>components of the recommended practices that match PARCC writing </a:t>
            </a:r>
            <a:r>
              <a:rPr lang="en-US" altLang="en-US" sz="2500" dirty="0" smtClean="0"/>
              <a:t>tasks.</a:t>
            </a:r>
          </a:p>
          <a:p>
            <a:endParaRPr lang="en-US" altLang="en-US" sz="500" dirty="0" smtClean="0"/>
          </a:p>
          <a:p>
            <a:r>
              <a:rPr lang="en-US" altLang="en-US" sz="2500" dirty="0" smtClean="0"/>
              <a:t>Compose </a:t>
            </a:r>
            <a:r>
              <a:rPr lang="en-US" altLang="en-US" sz="2500" dirty="0"/>
              <a:t>a classroom task that aligns with the Writing to Read research, standards and PARCC expectations</a:t>
            </a:r>
            <a:r>
              <a:rPr lang="en-US" altLang="en-US" sz="2500" dirty="0" smtClean="0"/>
              <a:t>.</a:t>
            </a:r>
            <a:endParaRPr lang="en-US" altLang="en-US" sz="2500" dirty="0"/>
          </a:p>
          <a:p>
            <a:endParaRPr lang="en-US" altLang="en-US" sz="500" dirty="0" smtClean="0"/>
          </a:p>
          <a:p>
            <a:r>
              <a:rPr lang="en-US" altLang="en-US" sz="2500" dirty="0" smtClean="0"/>
              <a:t>Locate </a:t>
            </a:r>
            <a:r>
              <a:rPr lang="en-US" altLang="en-US" sz="2500" dirty="0"/>
              <a:t>resources to help with implementation of “writing to read” practices.</a:t>
            </a:r>
          </a:p>
          <a:p>
            <a:endParaRPr lang="en-US" altLang="en-US" sz="2800" dirty="0" smtClean="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solidFill>
                  <a:prstClr val="black">
                    <a:tint val="75000"/>
                  </a:prstClr>
                </a:solidFill>
              </a:rPr>
              <a:pPr>
                <a:defRPr/>
              </a:pPr>
              <a:t>100</a:t>
            </a:fld>
            <a:endParaRPr lang="en-US">
              <a:solidFill>
                <a:prstClr val="black">
                  <a:tint val="75000"/>
                </a:prstClr>
              </a:solidFill>
            </a:endParaRPr>
          </a:p>
        </p:txBody>
      </p:sp>
    </p:spTree>
    <p:extLst>
      <p:ext uri="{BB962C8B-B14F-4D97-AF65-F5344CB8AC3E}">
        <p14:creationId xmlns:p14="http://schemas.microsoft.com/office/powerpoint/2010/main" val="20028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animEffect transition="in" filter="wipe(left)">
                                      <p:cBhvr>
                                        <p:cTn id="11" dur="500"/>
                                        <p:tgtEl>
                                          <p:spTgt spid="6147">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Effect transition="in" filter="wipe(left)">
                                      <p:cBhvr>
                                        <p:cTn id="15" dur="500"/>
                                        <p:tgtEl>
                                          <p:spTgt spid="6147">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147">
                                            <p:txEl>
                                              <p:pRg st="6" end="6"/>
                                            </p:txEl>
                                          </p:spTgt>
                                        </p:tgtEl>
                                        <p:attrNameLst>
                                          <p:attrName>style.visibility</p:attrName>
                                        </p:attrNameLst>
                                      </p:cBhvr>
                                      <p:to>
                                        <p:strVal val="visible"/>
                                      </p:to>
                                    </p:set>
                                    <p:animEffect transition="in" filter="wipe(left)">
                                      <p:cBhvr>
                                        <p:cTn id="19" dur="500"/>
                                        <p:tgtEl>
                                          <p:spTgt spid="6147">
                                            <p:txEl>
                                              <p:pRg st="6" end="6"/>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147">
                                            <p:txEl>
                                              <p:pRg st="8" end="8"/>
                                            </p:txEl>
                                          </p:spTgt>
                                        </p:tgtEl>
                                        <p:attrNameLst>
                                          <p:attrName>style.visibility</p:attrName>
                                        </p:attrNameLst>
                                      </p:cBhvr>
                                      <p:to>
                                        <p:strVal val="visible"/>
                                      </p:to>
                                    </p:set>
                                    <p:animEffect transition="in" filter="wipe(left)">
                                      <p:cBhvr>
                                        <p:cTn id="23"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choolsylvania.org/sites/default/files/thank-yo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150" y="609600"/>
            <a:ext cx="7524750" cy="3013336"/>
          </a:xfrm>
          <a:prstGeom prst="rect">
            <a:avLst/>
          </a:prstGeom>
          <a:noFill/>
          <a:extLst>
            <a:ext uri="{909E8E84-426E-40DD-AFC4-6F175D3DCCD1}">
              <a14:hiddenFill xmlns:a14="http://schemas.microsoft.com/office/drawing/2010/main">
                <a:solidFill>
                  <a:srgbClr val="FFFFFF"/>
                </a:solidFill>
              </a14:hiddenFill>
            </a:ext>
          </a:extLst>
        </p:spPr>
      </p:pic>
      <p:sp>
        <p:nvSpPr>
          <p:cNvPr id="82947" name="Content Placeholder 2"/>
          <p:cNvSpPr>
            <a:spLocks noGrp="1"/>
          </p:cNvSpPr>
          <p:nvPr>
            <p:ph idx="1"/>
          </p:nvPr>
        </p:nvSpPr>
        <p:spPr>
          <a:xfrm>
            <a:off x="466725" y="3886200"/>
            <a:ext cx="8229600" cy="2133600"/>
          </a:xfrm>
          <a:solidFill>
            <a:srgbClr val="28E462"/>
          </a:solidFill>
        </p:spPr>
        <p:style>
          <a:lnRef idx="0">
            <a:schemeClr val="accent3"/>
          </a:lnRef>
          <a:fillRef idx="3">
            <a:schemeClr val="accent3"/>
          </a:fillRef>
          <a:effectRef idx="3">
            <a:schemeClr val="accent3"/>
          </a:effectRef>
          <a:fontRef idx="minor">
            <a:schemeClr val="lt1"/>
          </a:fontRef>
        </p:style>
        <p:txBody>
          <a:bodyPr anchor="ctr"/>
          <a:lstStyle/>
          <a:p>
            <a:r>
              <a:rPr lang="en-US" altLang="en-US" dirty="0" smtClean="0"/>
              <a:t>Kathi Rhodus </a:t>
            </a:r>
            <a:r>
              <a:rPr lang="en-US" altLang="en-US" dirty="0" smtClean="0">
                <a:hlinkClick r:id="rId3"/>
              </a:rPr>
              <a:t>krhodus@illinoiscsi.org</a:t>
            </a:r>
            <a:endParaRPr lang="en-US" altLang="en-US" dirty="0" smtClean="0"/>
          </a:p>
          <a:p>
            <a:r>
              <a:rPr lang="en-US" altLang="en-US" dirty="0" smtClean="0"/>
              <a:t>Jill Brown </a:t>
            </a:r>
            <a:r>
              <a:rPr lang="en-US" altLang="en-US" dirty="0" smtClean="0">
                <a:hlinkClick r:id="rId4"/>
              </a:rPr>
              <a:t>jbrown@illinoiscsi.org</a:t>
            </a:r>
            <a:r>
              <a:rPr lang="en-US" altLang="en-US" dirty="0" smtClean="0"/>
              <a:t> </a:t>
            </a:r>
            <a:endParaRPr lang="en-US" altLang="en-US" dirty="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838200"/>
            <a:ext cx="8229600" cy="914400"/>
          </a:xfrm>
        </p:spPr>
        <p:txBody>
          <a:bodyPr/>
          <a:lstStyle/>
          <a:p>
            <a:r>
              <a:rPr lang="en-US" altLang="en-US" sz="3600" dirty="0" smtClean="0"/>
              <a:t>Additional Resource Links</a:t>
            </a:r>
          </a:p>
        </p:txBody>
      </p:sp>
      <p:sp>
        <p:nvSpPr>
          <p:cNvPr id="83971" name="Content Placeholder 2"/>
          <p:cNvSpPr>
            <a:spLocks noGrp="1"/>
          </p:cNvSpPr>
          <p:nvPr>
            <p:ph idx="1"/>
          </p:nvPr>
        </p:nvSpPr>
        <p:spPr>
          <a:xfrm>
            <a:off x="457200" y="1905000"/>
            <a:ext cx="8229600" cy="4343400"/>
          </a:xfrm>
        </p:spPr>
        <p:txBody>
          <a:bodyPr/>
          <a:lstStyle/>
          <a:p>
            <a:pPr marL="0" indent="0">
              <a:buNone/>
            </a:pPr>
            <a:r>
              <a:rPr lang="en-US" altLang="en-US" sz="2800" dirty="0" smtClean="0"/>
              <a:t>20 Videos from Dr. Steven Graham</a:t>
            </a:r>
            <a:r>
              <a:rPr lang="en-US" altLang="en-US" dirty="0" smtClean="0"/>
              <a:t>:</a:t>
            </a:r>
          </a:p>
          <a:p>
            <a:pPr marL="0" indent="0">
              <a:buNone/>
            </a:pPr>
            <a:r>
              <a:rPr lang="en-US" altLang="en-US" sz="2400" dirty="0" smtClean="0">
                <a:hlinkClick r:id="rId3"/>
              </a:rPr>
              <a:t>https</a:t>
            </a:r>
            <a:r>
              <a:rPr lang="en-US" altLang="en-US" sz="2400" dirty="0">
                <a:hlinkClick r:id="rId3"/>
              </a:rPr>
              <a:t>://</a:t>
            </a:r>
            <a:r>
              <a:rPr lang="en-US" altLang="en-US" sz="2400" dirty="0" smtClean="0">
                <a:hlinkClick r:id="rId3"/>
              </a:rPr>
              <a:t>www.youtube.com/playlist?list=PLLxDwKxHx1yJr3yJBP0TqCEW9h4alf3Ga</a:t>
            </a:r>
            <a:r>
              <a:rPr lang="en-US" altLang="en-US" sz="2400" dirty="0" smtClean="0"/>
              <a:t> </a:t>
            </a:r>
          </a:p>
          <a:p>
            <a:pPr marL="0" indent="0">
              <a:buNone/>
            </a:pPr>
            <a:endParaRPr lang="en-US" altLang="en-US" sz="2400" dirty="0" smtClean="0"/>
          </a:p>
          <a:p>
            <a:pPr marL="0" indent="0">
              <a:buNone/>
            </a:pPr>
            <a:r>
              <a:rPr lang="en-US" altLang="en-US" sz="2800" dirty="0" smtClean="0"/>
              <a:t>Writing Resources:</a:t>
            </a:r>
          </a:p>
          <a:p>
            <a:pPr marL="0" indent="0">
              <a:buNone/>
            </a:pPr>
            <a:r>
              <a:rPr lang="en-US" altLang="en-US" sz="2400" dirty="0" smtClean="0">
                <a:hlinkClick r:id="rId4"/>
              </a:rPr>
              <a:t>www.ilwritingmatters.org</a:t>
            </a:r>
            <a:r>
              <a:rPr lang="en-US" altLang="en-US" sz="2400" dirty="0" smtClean="0"/>
              <a:t> </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3300"/>
              </a:buClr>
              <a:buChar char="•"/>
              <a:defRPr sz="3200">
                <a:solidFill>
                  <a:schemeClr val="tx1"/>
                </a:solidFill>
                <a:latin typeface="Arial" pitchFamily="34" charset="0"/>
                <a:ea typeface="ヒラギノ角ゴ Pro W3" pitchFamily="1" charset="-128"/>
              </a:defRPr>
            </a:lvl1pPr>
            <a:lvl2pPr marL="742950" indent="-285750" eaLnBrk="0" hangingPunct="0">
              <a:spcBef>
                <a:spcPct val="20000"/>
              </a:spcBef>
              <a:buClr>
                <a:srgbClr val="FF3300"/>
              </a:buClr>
              <a:buChar char="–"/>
              <a:defRPr sz="2800">
                <a:solidFill>
                  <a:schemeClr val="tx1"/>
                </a:solidFill>
                <a:latin typeface="Arial" pitchFamily="34" charset="0"/>
                <a:ea typeface="ヒラギノ角ゴ Pro W3" pitchFamily="1" charset="-128"/>
              </a:defRPr>
            </a:lvl2pPr>
            <a:lvl3pPr marL="1143000" indent="-228600" eaLnBrk="0" hangingPunct="0">
              <a:spcBef>
                <a:spcPct val="20000"/>
              </a:spcBef>
              <a:buClr>
                <a:srgbClr val="FF3300"/>
              </a:buClr>
              <a:buChar char="•"/>
              <a:defRPr sz="2400">
                <a:solidFill>
                  <a:schemeClr val="tx1"/>
                </a:solidFill>
                <a:latin typeface="Arial" pitchFamily="34" charset="0"/>
                <a:ea typeface="ヒラギノ角ゴ Pro W3" pitchFamily="1" charset="-128"/>
              </a:defRPr>
            </a:lvl3pPr>
            <a:lvl4pPr marL="16002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4pPr>
            <a:lvl5pPr marL="20574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5pPr>
            <a:lvl6pPr marL="25146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6pPr>
            <a:lvl7pPr marL="29718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7pPr>
            <a:lvl8pPr marL="34290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8pPr>
            <a:lvl9pPr marL="38862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9pPr>
          </a:lstStyle>
          <a:p>
            <a:pPr eaLnBrk="1" hangingPunct="1">
              <a:spcBef>
                <a:spcPct val="0"/>
              </a:spcBef>
              <a:buClrTx/>
              <a:buFontTx/>
              <a:buNone/>
              <a:defRPr/>
            </a:pPr>
            <a:fld id="{43AF3B33-4A1D-437E-80A6-B115B2CF7757}" type="slidenum">
              <a:rPr lang="en-US" altLang="en-US" sz="1000">
                <a:solidFill>
                  <a:srgbClr val="FF3300"/>
                </a:solidFill>
                <a:latin typeface="Verdana" pitchFamily="34" charset="0"/>
              </a:rPr>
              <a:pPr eaLnBrk="1" hangingPunct="1">
                <a:spcBef>
                  <a:spcPct val="0"/>
                </a:spcBef>
                <a:buClrTx/>
                <a:buFontTx/>
                <a:buNone/>
                <a:defRPr/>
              </a:pPr>
              <a:t>103</a:t>
            </a:fld>
            <a:endParaRPr lang="en-US" altLang="en-US" sz="1000" dirty="0">
              <a:solidFill>
                <a:srgbClr val="FF3300"/>
              </a:solidFill>
              <a:latin typeface="Verdana" pitchFamily="34" charset="0"/>
            </a:endParaRPr>
          </a:p>
        </p:txBody>
      </p:sp>
      <p:sp>
        <p:nvSpPr>
          <p:cNvPr id="80900" name="Rectangle 2"/>
          <p:cNvSpPr>
            <a:spLocks noGrp="1" noChangeArrowheads="1"/>
          </p:cNvSpPr>
          <p:nvPr>
            <p:ph type="title"/>
          </p:nvPr>
        </p:nvSpPr>
        <p:spPr>
          <a:xfrm>
            <a:off x="457200" y="609600"/>
            <a:ext cx="8229600" cy="792163"/>
          </a:xfrm>
        </p:spPr>
        <p:txBody>
          <a:bodyPr/>
          <a:lstStyle/>
          <a:p>
            <a:pPr eaLnBrk="1" hangingPunct="1"/>
            <a:r>
              <a:rPr lang="en-US" altLang="en-US" sz="3600" smtClean="0">
                <a:ea typeface="ヒラギノ角ゴ Pro W3"/>
                <a:cs typeface="ヒラギノ角ゴ Pro W3"/>
              </a:rPr>
              <a:t>References</a:t>
            </a:r>
          </a:p>
        </p:txBody>
      </p:sp>
      <p:sp>
        <p:nvSpPr>
          <p:cNvPr id="80901" name="Rectangle 3"/>
          <p:cNvSpPr>
            <a:spLocks noGrp="1" noChangeArrowheads="1"/>
          </p:cNvSpPr>
          <p:nvPr>
            <p:ph type="body" idx="1"/>
          </p:nvPr>
        </p:nvSpPr>
        <p:spPr>
          <a:xfrm>
            <a:off x="304800" y="1401763"/>
            <a:ext cx="8382000" cy="4846637"/>
          </a:xfrm>
        </p:spPr>
        <p:txBody>
          <a:bodyPr/>
          <a:lstStyle/>
          <a:p>
            <a:pPr eaLnBrk="1" hangingPunct="1"/>
            <a:r>
              <a:rPr lang="en-US" altLang="en-US" sz="1800" dirty="0">
                <a:ea typeface="ヒラギノ角ゴ Pro W3"/>
                <a:cs typeface="ヒラギノ角ゴ Pro W3"/>
              </a:rPr>
              <a:t>Gallagher, K. (2006). Teaching adolescent writers. Portland, Me: </a:t>
            </a:r>
            <a:r>
              <a:rPr lang="en-US" altLang="en-US" sz="1800" dirty="0" err="1">
                <a:ea typeface="ヒラギノ角ゴ Pro W3"/>
                <a:cs typeface="ヒラギノ角ゴ Pro W3"/>
              </a:rPr>
              <a:t>Stenhouse</a:t>
            </a:r>
            <a:r>
              <a:rPr lang="en-US" altLang="en-US" sz="1800" dirty="0">
                <a:ea typeface="ヒラギノ角ゴ Pro W3"/>
                <a:cs typeface="ヒラギノ角ゴ Pro W3"/>
              </a:rPr>
              <a:t>.</a:t>
            </a:r>
            <a:endParaRPr lang="en-US" altLang="en-US" sz="1800" dirty="0" smtClean="0">
              <a:ea typeface="ヒラギノ角ゴ Pro W3"/>
              <a:cs typeface="ヒラギノ角ゴ Pro W3"/>
            </a:endParaRPr>
          </a:p>
          <a:p>
            <a:pPr eaLnBrk="1" hangingPunct="1"/>
            <a:r>
              <a:rPr lang="en-US" altLang="en-US" sz="1800" dirty="0" smtClean="0">
                <a:ea typeface="ヒラギノ角ゴ Pro W3"/>
                <a:cs typeface="ヒラギノ角ゴ Pro W3"/>
              </a:rPr>
              <a:t>Graham, S and Herbert, M. (2010). </a:t>
            </a:r>
            <a:r>
              <a:rPr lang="en-US" altLang="en-US" sz="1800" i="1" dirty="0" smtClean="0">
                <a:ea typeface="ヒラギノ角ゴ Pro W3"/>
                <a:cs typeface="ヒラギノ角ゴ Pro W3"/>
              </a:rPr>
              <a:t>Writing to read: evidence for how writing can improve reading. </a:t>
            </a:r>
            <a:r>
              <a:rPr lang="en-US" altLang="en-US" sz="1800" dirty="0" smtClean="0">
                <a:ea typeface="ヒラギノ角ゴ Pro W3"/>
                <a:cs typeface="ヒラギノ角ゴ Pro W3"/>
              </a:rPr>
              <a:t>Report from Carnegie Corporation of New York.</a:t>
            </a:r>
          </a:p>
          <a:p>
            <a:pPr eaLnBrk="1" hangingPunct="1"/>
            <a:r>
              <a:rPr lang="en-US" altLang="en-US" sz="1800" dirty="0" smtClean="0">
                <a:ea typeface="ヒラギノ角ゴ Pro W3"/>
                <a:cs typeface="ヒラギノ角ゴ Pro W3"/>
              </a:rPr>
              <a:t>Graham, S. (2012). Address given at UIRA Conference, Ogden, Utah</a:t>
            </a:r>
          </a:p>
          <a:p>
            <a:pPr eaLnBrk="1" hangingPunct="1"/>
            <a:r>
              <a:rPr lang="en-US" altLang="en-US" sz="1800" dirty="0" smtClean="0">
                <a:ea typeface="ヒラギノ角ゴ Pro W3"/>
                <a:cs typeface="ヒラギノ角ゴ Pro W3"/>
              </a:rPr>
              <a:t>Graham, S., MacArthur, C., &amp; Fitzgerald, J. (2013). </a:t>
            </a:r>
            <a:r>
              <a:rPr lang="en-US" altLang="en-US" sz="1800" i="1" dirty="0" smtClean="0">
                <a:ea typeface="ヒラギノ角ゴ Pro W3"/>
                <a:cs typeface="ヒラギノ角ゴ Pro W3"/>
              </a:rPr>
              <a:t>Best Practices in Writing Instruction, 2</a:t>
            </a:r>
            <a:r>
              <a:rPr lang="en-US" altLang="en-US" sz="1800" i="1" baseline="30000" dirty="0" smtClean="0">
                <a:ea typeface="ヒラギノ角ゴ Pro W3"/>
                <a:cs typeface="ヒラギノ角ゴ Pro W3"/>
              </a:rPr>
              <a:t>nd</a:t>
            </a:r>
            <a:r>
              <a:rPr lang="en-US" altLang="en-US" sz="1800" i="1" dirty="0" smtClean="0">
                <a:ea typeface="ヒラギノ角ゴ Pro W3"/>
                <a:cs typeface="ヒラギノ角ゴ Pro W3"/>
              </a:rPr>
              <a:t> Edition </a:t>
            </a:r>
            <a:r>
              <a:rPr lang="en-US" altLang="en-US" sz="1800" dirty="0" smtClean="0">
                <a:ea typeface="ヒラギノ角ゴ Pro W3"/>
                <a:cs typeface="ヒラギノ角ゴ Pro W3"/>
              </a:rPr>
              <a:t>(pp. 334-348)</a:t>
            </a:r>
            <a:r>
              <a:rPr lang="en-US" altLang="en-US" sz="1800" i="1" dirty="0" smtClean="0">
                <a:ea typeface="ヒラギノ角ゴ Pro W3"/>
                <a:cs typeface="ヒラギノ角ゴ Pro W3"/>
              </a:rPr>
              <a:t>. </a:t>
            </a:r>
            <a:r>
              <a:rPr lang="en-US" altLang="en-US" sz="1800" dirty="0" smtClean="0">
                <a:ea typeface="ヒラギノ角ゴ Pro W3"/>
                <a:cs typeface="ヒラギノ角ゴ Pro W3"/>
              </a:rPr>
              <a:t>New York &amp; London: The Guilford Press.</a:t>
            </a:r>
          </a:p>
          <a:p>
            <a:pPr eaLnBrk="1" hangingPunct="1"/>
            <a:r>
              <a:rPr lang="en-US" altLang="en-US" sz="1800" dirty="0">
                <a:ea typeface="ヒラギノ角ゴ Pro W3"/>
                <a:cs typeface="ヒラギノ角ゴ Pro W3"/>
              </a:rPr>
              <a:t>Harvey, S., &amp; </a:t>
            </a:r>
            <a:r>
              <a:rPr lang="en-US" altLang="en-US" sz="1800" dirty="0" err="1">
                <a:ea typeface="ヒラギノ角ゴ Pro W3"/>
                <a:cs typeface="ヒラギノ角ゴ Pro W3"/>
              </a:rPr>
              <a:t>Goudvis</a:t>
            </a:r>
            <a:r>
              <a:rPr lang="en-US" altLang="en-US" sz="1800" dirty="0">
                <a:ea typeface="ヒラギノ角ゴ Pro W3"/>
                <a:cs typeface="ヒラギノ角ゴ Pro W3"/>
              </a:rPr>
              <a:t>, A. (2005). The comprehension toolkit. Portsmouth, NH: Firsthand/Heinemann</a:t>
            </a:r>
            <a:r>
              <a:rPr lang="en-US" altLang="en-US" sz="1800" dirty="0" smtClean="0">
                <a:ea typeface="ヒラギノ角ゴ Pro W3"/>
                <a:cs typeface="ヒラギノ角ゴ Pro W3"/>
              </a:rPr>
              <a:t>.</a:t>
            </a:r>
          </a:p>
          <a:p>
            <a:pPr eaLnBrk="1" hangingPunct="1"/>
            <a:r>
              <a:rPr lang="en-US" altLang="en-US" sz="1800" dirty="0" smtClean="0">
                <a:ea typeface="ヒラギノ角ゴ Pro W3"/>
                <a:cs typeface="ヒラギノ角ゴ Pro W3"/>
              </a:rPr>
              <a:t>Moats, L. C. (2012). </a:t>
            </a:r>
            <a:r>
              <a:rPr lang="en-US" altLang="en-US" sz="1800" i="1" dirty="0" smtClean="0">
                <a:ea typeface="ヒラギノ角ゴ Pro W3"/>
                <a:cs typeface="ヒラギノ角ゴ Pro W3"/>
              </a:rPr>
              <a:t>LETRS Module 9: Teaching Beginning Spelling and Writing (K-3). </a:t>
            </a:r>
            <a:r>
              <a:rPr lang="en-US" altLang="en-US" sz="1800" dirty="0" smtClean="0">
                <a:ea typeface="ヒラギノ角ゴ Pro W3"/>
                <a:cs typeface="ヒラギノ角ゴ Pro W3"/>
              </a:rPr>
              <a:t>Longmont, CO: Cambium Learning </a:t>
            </a:r>
            <a:r>
              <a:rPr lang="en-US" altLang="en-US" sz="1800" dirty="0" err="1" smtClean="0">
                <a:ea typeface="ヒラギノ角ゴ Pro W3"/>
                <a:cs typeface="ヒラギノ角ゴ Pro W3"/>
              </a:rPr>
              <a:t>Sopris</a:t>
            </a:r>
            <a:r>
              <a:rPr lang="en-US" altLang="en-US" sz="1800" dirty="0" smtClean="0">
                <a:ea typeface="ヒラギノ角ゴ Pro W3"/>
                <a:cs typeface="ヒラギノ角ゴ Pro W3"/>
              </a:rPr>
              <a:t>.</a:t>
            </a:r>
          </a:p>
          <a:p>
            <a:pPr eaLnBrk="1" hangingPunct="1"/>
            <a:r>
              <a:rPr lang="en-US" altLang="en-US" sz="1800" dirty="0" smtClean="0">
                <a:ea typeface="ヒラギノ角ゴ Pro W3"/>
                <a:cs typeface="ヒラギノ角ゴ Pro W3"/>
              </a:rPr>
              <a:t>Shanahan, T. </a:t>
            </a:r>
            <a:r>
              <a:rPr lang="en-US" altLang="en-US" sz="1800" i="1" dirty="0" smtClean="0">
                <a:ea typeface="ヒラギノ角ゴ Pro W3"/>
                <a:cs typeface="ヒラギノ角ゴ Pro W3"/>
              </a:rPr>
              <a:t>Thank Goodness the Writing Scores are Going to Drop. </a:t>
            </a:r>
            <a:r>
              <a:rPr lang="en-US" altLang="en-US" sz="1800" dirty="0" smtClean="0">
                <a:ea typeface="ヒラギノ角ゴ Pro W3"/>
                <a:cs typeface="ヒラギノ角ゴ Pro W3"/>
              </a:rPr>
              <a:t>Retrieved August 1, 2013, from http://www.shanahanonliteracy.com</a:t>
            </a:r>
          </a:p>
          <a:p>
            <a:pPr eaLnBrk="1" hangingPunct="1"/>
            <a:endParaRPr lang="en-US" altLang="en-US" sz="1800" dirty="0" smtClean="0">
              <a:ea typeface="ヒラギノ角ゴ Pro W3"/>
              <a:cs typeface="ヒラギノ角ゴ Pro W3"/>
            </a:endParaRPr>
          </a:p>
          <a:p>
            <a:pPr eaLnBrk="1" hangingPunct="1"/>
            <a:endParaRPr lang="en-US" altLang="en-US" sz="1800" dirty="0" smtClean="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389124"/>
            <a:ext cx="6172200" cy="685800"/>
          </a:xfrm>
        </p:spPr>
        <p:style>
          <a:lnRef idx="1">
            <a:schemeClr val="accent2"/>
          </a:lnRef>
          <a:fillRef idx="2">
            <a:schemeClr val="accent2"/>
          </a:fillRef>
          <a:effectRef idx="1">
            <a:schemeClr val="accent2"/>
          </a:effectRef>
          <a:fontRef idx="minor">
            <a:schemeClr val="dk1"/>
          </a:fontRef>
        </p:style>
        <p:txBody>
          <a:bodyPr/>
          <a:lstStyle/>
          <a:p>
            <a:r>
              <a:rPr lang="en-US" dirty="0" smtClean="0"/>
              <a:t>Optional Activity</a:t>
            </a:r>
            <a:endParaRPr lang="en-US"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11</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3687" y="2351386"/>
            <a:ext cx="3896627" cy="291809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14500" y="5415476"/>
            <a:ext cx="5943600" cy="646331"/>
          </a:xfrm>
          <a:prstGeom prst="rect">
            <a:avLst/>
          </a:prstGeom>
        </p:spPr>
        <p:txBody>
          <a:bodyPr wrap="square">
            <a:spAutoFit/>
          </a:bodyPr>
          <a:lstStyle/>
          <a:p>
            <a:r>
              <a:rPr lang="en-US" dirty="0">
                <a:hlinkClick r:id="rId4"/>
              </a:rPr>
              <a:t>http://centeroninstruction.org/files/Synopsis%20Writing%20to%20Read.pdf</a:t>
            </a:r>
            <a:r>
              <a:rPr lang="en-US" dirty="0"/>
              <a:t> </a:t>
            </a:r>
          </a:p>
        </p:txBody>
      </p:sp>
    </p:spTree>
    <p:extLst>
      <p:ext uri="{BB962C8B-B14F-4D97-AF65-F5344CB8AC3E}">
        <p14:creationId xmlns:p14="http://schemas.microsoft.com/office/powerpoint/2010/main" val="283418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12</a:t>
            </a:fld>
            <a:endParaRPr lang="en-US"/>
          </a:p>
        </p:txBody>
      </p:sp>
      <p:sp>
        <p:nvSpPr>
          <p:cNvPr id="5" name="Content Placeholder 4"/>
          <p:cNvSpPr txBox="1">
            <a:spLocks noGrp="1"/>
          </p:cNvSpPr>
          <p:nvPr>
            <p:ph idx="1"/>
          </p:nvPr>
        </p:nvSpPr>
        <p:spPr>
          <a:xfrm>
            <a:off x="171450" y="2286000"/>
            <a:ext cx="8991600" cy="4425827"/>
          </a:xfrm>
          <a:prstGeom prst="rect">
            <a:avLst/>
          </a:prstGeom>
          <a:noFill/>
        </p:spPr>
        <p:txBody>
          <a:bodyPr wrap="square" rtlCol="0">
            <a:spAutoFit/>
          </a:bodyPr>
          <a:lstStyle/>
          <a:p>
            <a:pPr marL="0" indent="0">
              <a:buNone/>
            </a:pPr>
            <a:r>
              <a:rPr lang="en-US" dirty="0"/>
              <a:t>1</a:t>
            </a:r>
            <a:r>
              <a:rPr lang="en-US" dirty="0" smtClean="0"/>
              <a:t>) Does </a:t>
            </a:r>
            <a:r>
              <a:rPr lang="en-US" dirty="0"/>
              <a:t>writing about material read </a:t>
            </a:r>
            <a:r>
              <a:rPr lang="en-US" dirty="0" smtClean="0"/>
              <a:t>enhance  </a:t>
            </a:r>
          </a:p>
          <a:p>
            <a:pPr marL="0" indent="0">
              <a:buNone/>
            </a:pPr>
            <a:r>
              <a:rPr lang="en-US" dirty="0"/>
              <a:t> </a:t>
            </a:r>
            <a:r>
              <a:rPr lang="en-US" dirty="0" smtClean="0"/>
              <a:t>   students</a:t>
            </a:r>
            <a:r>
              <a:rPr lang="en-US" dirty="0"/>
              <a:t>’ comprehension of the </a:t>
            </a:r>
            <a:r>
              <a:rPr lang="en-US" dirty="0" smtClean="0"/>
              <a:t>text?</a:t>
            </a:r>
          </a:p>
          <a:p>
            <a:pPr marL="0" indent="0">
              <a:buNone/>
            </a:pPr>
            <a:endParaRPr lang="en-US" sz="800" dirty="0" smtClean="0"/>
          </a:p>
          <a:p>
            <a:pPr marL="0" indent="0">
              <a:buNone/>
            </a:pPr>
            <a:r>
              <a:rPr lang="en-US" dirty="0" smtClean="0"/>
              <a:t>2) Does </a:t>
            </a:r>
            <a:r>
              <a:rPr lang="en-US" dirty="0"/>
              <a:t>teaching writing strengthen students’ </a:t>
            </a:r>
            <a:r>
              <a:rPr lang="en-US" dirty="0" smtClean="0"/>
              <a:t>  </a:t>
            </a:r>
          </a:p>
          <a:p>
            <a:pPr marL="0" indent="0">
              <a:buNone/>
            </a:pPr>
            <a:r>
              <a:rPr lang="en-US" dirty="0"/>
              <a:t> </a:t>
            </a:r>
            <a:r>
              <a:rPr lang="en-US" dirty="0" smtClean="0"/>
              <a:t>   reading </a:t>
            </a:r>
            <a:r>
              <a:rPr lang="en-US" dirty="0"/>
              <a:t>skills</a:t>
            </a:r>
            <a:r>
              <a:rPr lang="en-US" dirty="0" smtClean="0"/>
              <a:t>?</a:t>
            </a:r>
          </a:p>
          <a:p>
            <a:pPr marL="0" indent="0">
              <a:buNone/>
            </a:pPr>
            <a:endParaRPr lang="en-US" sz="800" dirty="0" smtClean="0"/>
          </a:p>
          <a:p>
            <a:pPr marL="0" indent="0">
              <a:buNone/>
            </a:pPr>
            <a:r>
              <a:rPr lang="en-US" dirty="0" smtClean="0"/>
              <a:t>3</a:t>
            </a:r>
            <a:r>
              <a:rPr lang="en-US" dirty="0"/>
              <a:t>) Does increasing how much students write </a:t>
            </a:r>
            <a:endParaRPr lang="en-US" dirty="0" smtClean="0"/>
          </a:p>
          <a:p>
            <a:pPr marL="0" indent="0">
              <a:buNone/>
            </a:pPr>
            <a:r>
              <a:rPr lang="en-US" dirty="0"/>
              <a:t> </a:t>
            </a:r>
            <a:r>
              <a:rPr lang="en-US" dirty="0" smtClean="0"/>
              <a:t>   improve </a:t>
            </a:r>
            <a:r>
              <a:rPr lang="en-US" dirty="0"/>
              <a:t>how well they read</a:t>
            </a:r>
            <a:r>
              <a:rPr lang="en-US" dirty="0" smtClean="0"/>
              <a:t>?</a:t>
            </a:r>
            <a:endParaRPr lang="en-US" dirty="0"/>
          </a:p>
          <a:p>
            <a:endParaRPr lang="en-US" dirty="0"/>
          </a:p>
        </p:txBody>
      </p:sp>
      <p:sp>
        <p:nvSpPr>
          <p:cNvPr id="9" name="Title 1"/>
          <p:cNvSpPr>
            <a:spLocks noGrp="1"/>
          </p:cNvSpPr>
          <p:nvPr>
            <p:ph type="title"/>
          </p:nvPr>
        </p:nvSpPr>
        <p:spPr>
          <a:solidFill>
            <a:schemeClr val="bg1">
              <a:lumMod val="85000"/>
            </a:schemeClr>
          </a:solidFill>
          <a:effectLst>
            <a:innerShdw blurRad="63500" dist="50800" dir="2700000">
              <a:prstClr val="black">
                <a:alpha val="50000"/>
              </a:prstClr>
            </a:innerShdw>
          </a:effectLst>
        </p:spPr>
        <p:txBody>
          <a:bodyPr/>
          <a:lstStyle/>
          <a:p>
            <a:pPr>
              <a:defRPr/>
            </a:pPr>
            <a:r>
              <a:rPr lang="en-US" altLang="en-US" b="1" dirty="0" smtClean="0">
                <a:effectLst>
                  <a:outerShdw blurRad="38100" dist="38100" dir="2700000" algn="tl">
                    <a:srgbClr val="000000">
                      <a:alpha val="43137"/>
                    </a:srgbClr>
                  </a:outerShdw>
                </a:effectLst>
              </a:rPr>
              <a:t>Meta-analysis</a:t>
            </a:r>
          </a:p>
        </p:txBody>
      </p:sp>
    </p:spTree>
    <p:extLst>
      <p:ext uri="{BB962C8B-B14F-4D97-AF65-F5344CB8AC3E}">
        <p14:creationId xmlns:p14="http://schemas.microsoft.com/office/powerpoint/2010/main" val="157671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left)">
                                      <p:cBhvr>
                                        <p:cTn id="15" dur="500"/>
                                        <p:tgtEl>
                                          <p:spTgt spid="5">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wipe(left)">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wipe(left)">
                                      <p:cBhvr>
                                        <p:cTn id="23" dur="500"/>
                                        <p:tgtEl>
                                          <p:spTgt spid="5">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wipe(left)">
                                      <p:cBhvr>
                                        <p:cTn id="2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p:txBody>
          <a:bodyPr/>
          <a:lstStyle/>
          <a:p>
            <a:pPr marL="0" indent="0">
              <a:buFont typeface="Arial" pitchFamily="34" charset="0"/>
              <a:buNone/>
            </a:pPr>
            <a:endParaRPr lang="en-US" altLang="en-US" dirty="0" smtClean="0">
              <a:hlinkClick r:id="rId3"/>
            </a:endParaRPr>
          </a:p>
          <a:p>
            <a:pPr marL="0" indent="0">
              <a:buFont typeface="Arial" pitchFamily="34" charset="0"/>
              <a:buNone/>
            </a:pPr>
            <a:endParaRPr lang="en-US" altLang="en-US" dirty="0" smtClean="0">
              <a:hlinkClick r:id="rId3"/>
            </a:endParaRPr>
          </a:p>
          <a:p>
            <a:pPr marL="0" indent="0">
              <a:buFont typeface="Arial" pitchFamily="34" charset="0"/>
              <a:buNone/>
            </a:pPr>
            <a:endParaRPr lang="en-US" altLang="en-US" dirty="0" smtClean="0">
              <a:hlinkClick r:id="rId3"/>
            </a:endParaRPr>
          </a:p>
          <a:p>
            <a:pPr marL="0" indent="0">
              <a:buFont typeface="Arial" pitchFamily="34" charset="0"/>
              <a:buNone/>
            </a:pPr>
            <a:endParaRPr lang="en-US" altLang="en-US" dirty="0" smtClean="0">
              <a:hlinkClick r:id="rId3"/>
            </a:endParaRPr>
          </a:p>
          <a:p>
            <a:pPr marL="0" indent="0">
              <a:buFont typeface="Arial" pitchFamily="34" charset="0"/>
              <a:buNone/>
            </a:pPr>
            <a:endParaRPr lang="en-US" altLang="en-US" dirty="0" smtClean="0">
              <a:hlinkClick r:id="rId3"/>
            </a:endParaRP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13</a:t>
            </a:fld>
            <a:endParaRPr lang="en-US"/>
          </a:p>
        </p:txBody>
      </p:sp>
      <p:sp>
        <p:nvSpPr>
          <p:cNvPr id="3" name="TextBox 2"/>
          <p:cNvSpPr txBox="1"/>
          <p:nvPr/>
        </p:nvSpPr>
        <p:spPr>
          <a:xfrm>
            <a:off x="470647" y="5472988"/>
            <a:ext cx="8001000" cy="923330"/>
          </a:xfrm>
          <a:prstGeom prst="rect">
            <a:avLst/>
          </a:prstGeom>
          <a:noFill/>
        </p:spPr>
        <p:txBody>
          <a:bodyPr wrap="square" rtlCol="0">
            <a:spAutoFit/>
          </a:bodyPr>
          <a:lstStyle/>
          <a:p>
            <a:r>
              <a:rPr lang="en-US" dirty="0">
                <a:hlinkClick r:id="rId4"/>
              </a:rPr>
              <a:t>https://</a:t>
            </a:r>
            <a:r>
              <a:rPr lang="en-US" dirty="0" smtClean="0">
                <a:hlinkClick r:id="rId4"/>
              </a:rPr>
              <a:t>www.youtube.com/watch?v=uavRS3hJwIU&amp;index=10&amp;list=PLLxDwKxHx1yJr3yJBP0TqCEW9h4alf3Ga</a:t>
            </a:r>
            <a:endParaRPr lang="en-US" dirty="0" smtClean="0"/>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91" y="762000"/>
            <a:ext cx="8013218" cy="45585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The Evidence is Clear</a:t>
            </a:r>
          </a:p>
        </p:txBody>
      </p:sp>
      <p:pic>
        <p:nvPicPr>
          <p:cNvPr id="3074" name="Picture 2" descr="C:\Users\jbrown\Dropbox\pict-quotes-logo's\bookscompu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52400"/>
            <a:ext cx="6553201" cy="655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14800" y="457200"/>
            <a:ext cx="4724400" cy="1077218"/>
          </a:xfrm>
          <a:prstGeom prst="rect">
            <a:avLst/>
          </a:prstGeom>
          <a:effectLst>
            <a:outerShdw blurRad="152400" dist="317500" dir="5400000" sx="90000" sy="-19000" rotWithShape="0">
              <a:prstClr val="black">
                <a:alpha val="15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en-US" sz="3200" dirty="0">
                <a:solidFill>
                  <a:prstClr val="black"/>
                </a:solidFill>
                <a:latin typeface="Arial"/>
                <a:cs typeface="+mn-cs"/>
              </a:rPr>
              <a:t>Writing can be a vehicle for improving reading. </a:t>
            </a:r>
            <a:endParaRPr lang="en-US" dirty="0"/>
          </a:p>
        </p:txBody>
      </p:sp>
      <p:sp>
        <p:nvSpPr>
          <p:cNvPr id="7" name="TextBox 6"/>
          <p:cNvSpPr txBox="1"/>
          <p:nvPr/>
        </p:nvSpPr>
        <p:spPr>
          <a:xfrm>
            <a:off x="1295400" y="1534418"/>
            <a:ext cx="1524000" cy="646331"/>
          </a:xfrm>
          <a:prstGeom prst="rect">
            <a:avLst/>
          </a:prstGeom>
          <a:noFill/>
        </p:spPr>
        <p:txBody>
          <a:bodyPr wrap="square" rtlCol="0">
            <a:spAutoFit/>
          </a:bodyPr>
          <a:lstStyle/>
          <a:p>
            <a:r>
              <a:rPr lang="en-US" sz="3600" dirty="0" smtClean="0"/>
              <a:t>Art</a:t>
            </a:r>
            <a:endParaRPr lang="en-US" sz="3600" dirty="0"/>
          </a:p>
        </p:txBody>
      </p:sp>
      <p:sp>
        <p:nvSpPr>
          <p:cNvPr id="9" name="TextBox 8"/>
          <p:cNvSpPr txBox="1"/>
          <p:nvPr/>
        </p:nvSpPr>
        <p:spPr>
          <a:xfrm>
            <a:off x="1295400" y="3105834"/>
            <a:ext cx="2057400" cy="646331"/>
          </a:xfrm>
          <a:prstGeom prst="rect">
            <a:avLst/>
          </a:prstGeom>
          <a:noFill/>
        </p:spPr>
        <p:txBody>
          <a:bodyPr wrap="square" rtlCol="0">
            <a:spAutoFit/>
          </a:bodyPr>
          <a:lstStyle/>
          <a:p>
            <a:r>
              <a:rPr lang="en-US" sz="3600" dirty="0" smtClean="0"/>
              <a:t>Science</a:t>
            </a:r>
            <a:endParaRPr lang="en-US" sz="3600" dirty="0"/>
          </a:p>
        </p:txBody>
      </p:sp>
      <p:sp>
        <p:nvSpPr>
          <p:cNvPr id="10" name="TextBox 9"/>
          <p:cNvSpPr txBox="1"/>
          <p:nvPr/>
        </p:nvSpPr>
        <p:spPr>
          <a:xfrm>
            <a:off x="1295400" y="3962400"/>
            <a:ext cx="2590800" cy="646331"/>
          </a:xfrm>
          <a:prstGeom prst="rect">
            <a:avLst/>
          </a:prstGeom>
          <a:noFill/>
        </p:spPr>
        <p:txBody>
          <a:bodyPr wrap="square" rtlCol="0">
            <a:spAutoFit/>
          </a:bodyPr>
          <a:lstStyle/>
          <a:p>
            <a:r>
              <a:rPr lang="en-US" sz="3600" dirty="0" smtClean="0"/>
              <a:t>Literature</a:t>
            </a:r>
            <a:endParaRPr lang="en-US" sz="3600" dirty="0"/>
          </a:p>
        </p:txBody>
      </p:sp>
      <p:sp>
        <p:nvSpPr>
          <p:cNvPr id="6" name="TextBox 5"/>
          <p:cNvSpPr txBox="1"/>
          <p:nvPr/>
        </p:nvSpPr>
        <p:spPr>
          <a:xfrm>
            <a:off x="800100" y="3007162"/>
            <a:ext cx="7543800" cy="1569660"/>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en-US" sz="3200" dirty="0">
                <a:solidFill>
                  <a:prstClr val="black"/>
                </a:solidFill>
                <a:latin typeface="Arial"/>
                <a:cs typeface="+mn-cs"/>
              </a:rPr>
              <a:t>In particular, having students write about a text they are reading enhances how well they comprehend it. </a:t>
            </a:r>
            <a:endParaRPr lang="en-US" dirty="0"/>
          </a:p>
        </p:txBody>
      </p:sp>
      <p:sp>
        <p:nvSpPr>
          <p:cNvPr id="8" name="TextBox 7"/>
          <p:cNvSpPr txBox="1"/>
          <p:nvPr/>
        </p:nvSpPr>
        <p:spPr>
          <a:xfrm>
            <a:off x="1295400" y="2362200"/>
            <a:ext cx="1752600" cy="646331"/>
          </a:xfrm>
          <a:prstGeom prst="rect">
            <a:avLst/>
          </a:prstGeom>
          <a:noFill/>
        </p:spPr>
        <p:txBody>
          <a:bodyPr wrap="square" rtlCol="0">
            <a:spAutoFit/>
          </a:bodyPr>
          <a:lstStyle/>
          <a:p>
            <a:r>
              <a:rPr lang="en-US" sz="3600" dirty="0" smtClean="0"/>
              <a:t>Math</a:t>
            </a:r>
            <a:endParaRPr lang="en-US" sz="3600" dirty="0"/>
          </a:p>
        </p:txBody>
      </p:sp>
      <p:sp>
        <p:nvSpPr>
          <p:cNvPr id="12" name="TextBox 11"/>
          <p:cNvSpPr txBox="1"/>
          <p:nvPr/>
        </p:nvSpPr>
        <p:spPr>
          <a:xfrm>
            <a:off x="1276350" y="4718566"/>
            <a:ext cx="2838450" cy="646331"/>
          </a:xfrm>
          <a:prstGeom prst="rect">
            <a:avLst/>
          </a:prstGeom>
          <a:noFill/>
        </p:spPr>
        <p:txBody>
          <a:bodyPr wrap="square" rtlCol="0">
            <a:spAutoFit/>
          </a:bodyPr>
          <a:lstStyle/>
          <a:p>
            <a:r>
              <a:rPr lang="en-US" sz="3600" dirty="0" smtClean="0"/>
              <a:t>Government</a:t>
            </a:r>
            <a:endParaRPr lang="en-US" sz="3600" dirty="0"/>
          </a:p>
        </p:txBody>
      </p:sp>
      <p:sp>
        <p:nvSpPr>
          <p:cNvPr id="13" name="TextBox 12"/>
          <p:cNvSpPr txBox="1"/>
          <p:nvPr/>
        </p:nvSpPr>
        <p:spPr>
          <a:xfrm>
            <a:off x="1314450" y="5486399"/>
            <a:ext cx="3124200" cy="646331"/>
          </a:xfrm>
          <a:prstGeom prst="rect">
            <a:avLst/>
          </a:prstGeom>
          <a:noFill/>
        </p:spPr>
        <p:txBody>
          <a:bodyPr wrap="square" rtlCol="0">
            <a:spAutoFit/>
          </a:bodyPr>
          <a:lstStyle/>
          <a:p>
            <a:r>
              <a:rPr lang="en-US" sz="3600" dirty="0" smtClean="0"/>
              <a:t>Psychology</a:t>
            </a:r>
            <a:endParaRPr lang="en-US" sz="3600" dirty="0"/>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3300"/>
              </a:buClr>
              <a:buChar char="•"/>
              <a:defRPr sz="3200">
                <a:solidFill>
                  <a:schemeClr val="tx1"/>
                </a:solidFill>
                <a:latin typeface="Arial" pitchFamily="34" charset="0"/>
                <a:ea typeface="ヒラギノ角ゴ Pro W3" pitchFamily="1" charset="-128"/>
              </a:defRPr>
            </a:lvl1pPr>
            <a:lvl2pPr marL="742950" indent="-285750" eaLnBrk="0" hangingPunct="0">
              <a:spcBef>
                <a:spcPct val="20000"/>
              </a:spcBef>
              <a:buClr>
                <a:srgbClr val="FF3300"/>
              </a:buClr>
              <a:buChar char="–"/>
              <a:defRPr sz="2800">
                <a:solidFill>
                  <a:schemeClr val="tx1"/>
                </a:solidFill>
                <a:latin typeface="Arial" pitchFamily="34" charset="0"/>
                <a:ea typeface="ヒラギノ角ゴ Pro W3" pitchFamily="1" charset="-128"/>
              </a:defRPr>
            </a:lvl2pPr>
            <a:lvl3pPr marL="1143000" indent="-228600" eaLnBrk="0" hangingPunct="0">
              <a:spcBef>
                <a:spcPct val="20000"/>
              </a:spcBef>
              <a:buClr>
                <a:srgbClr val="FF3300"/>
              </a:buClr>
              <a:buChar char="•"/>
              <a:defRPr sz="2400">
                <a:solidFill>
                  <a:schemeClr val="tx1"/>
                </a:solidFill>
                <a:latin typeface="Arial" pitchFamily="34" charset="0"/>
                <a:ea typeface="ヒラギノ角ゴ Pro W3" pitchFamily="1" charset="-128"/>
              </a:defRPr>
            </a:lvl3pPr>
            <a:lvl4pPr marL="16002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4pPr>
            <a:lvl5pPr marL="20574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5pPr>
            <a:lvl6pPr marL="25146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6pPr>
            <a:lvl7pPr marL="29718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7pPr>
            <a:lvl8pPr marL="34290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8pPr>
            <a:lvl9pPr marL="38862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9pPr>
          </a:lstStyle>
          <a:p>
            <a:pPr eaLnBrk="1" hangingPunct="1">
              <a:spcBef>
                <a:spcPct val="0"/>
              </a:spcBef>
              <a:buClrTx/>
              <a:buFontTx/>
              <a:buNone/>
              <a:defRPr/>
            </a:pPr>
            <a:fld id="{A59DBEBA-F11C-4F70-8806-D9EF1D429C3A}" type="slidenum">
              <a:rPr lang="en-US" altLang="en-US" sz="1000">
                <a:solidFill>
                  <a:srgbClr val="FF3300"/>
                </a:solidFill>
                <a:latin typeface="Verdana" pitchFamily="34" charset="0"/>
              </a:rPr>
              <a:pPr eaLnBrk="1" hangingPunct="1">
                <a:spcBef>
                  <a:spcPct val="0"/>
                </a:spcBef>
                <a:buClrTx/>
                <a:buFontTx/>
                <a:buNone/>
                <a:defRPr/>
              </a:pPr>
              <a:t>15</a:t>
            </a:fld>
            <a:endParaRPr lang="en-US" altLang="en-US" sz="1000">
              <a:solidFill>
                <a:srgbClr val="FF3300"/>
              </a:solidFill>
              <a:latin typeface="Verdana" pitchFamily="34" charset="0"/>
            </a:endParaRPr>
          </a:p>
        </p:txBody>
      </p:sp>
      <p:sp>
        <p:nvSpPr>
          <p:cNvPr id="16388" name="Rectangle 2"/>
          <p:cNvSpPr>
            <a:spLocks noGrp="1" noChangeArrowheads="1"/>
          </p:cNvSpPr>
          <p:nvPr>
            <p:ph type="title"/>
          </p:nvPr>
        </p:nvSpPr>
        <p:spPr>
          <a:xfrm>
            <a:off x="457200" y="609600"/>
            <a:ext cx="8229600" cy="1143000"/>
          </a:xfrm>
        </p:spPr>
        <p:txBody>
          <a:bodyPr/>
          <a:lstStyle/>
          <a:p>
            <a:pPr eaLnBrk="1" hangingPunct="1"/>
            <a:r>
              <a:rPr lang="en-US" altLang="en-US" sz="3600" smtClean="0">
                <a:ea typeface="ヒラギノ角ゴ Pro W3"/>
                <a:cs typeface="ヒラギノ角ゴ Pro W3"/>
              </a:rPr>
              <a:t>Scientific Studies</a:t>
            </a:r>
            <a:endParaRPr lang="en-US" altLang="en-US" sz="3200" smtClean="0">
              <a:ea typeface="ヒラギノ角ゴ Pro W3"/>
              <a:cs typeface="ヒラギノ角ゴ Pro W3"/>
            </a:endParaRPr>
          </a:p>
        </p:txBody>
      </p:sp>
      <p:sp>
        <p:nvSpPr>
          <p:cNvPr id="14341" name="Rectangle 3"/>
          <p:cNvSpPr>
            <a:spLocks noGrp="1" noChangeArrowheads="1"/>
          </p:cNvSpPr>
          <p:nvPr>
            <p:ph type="body" idx="1"/>
          </p:nvPr>
        </p:nvSpPr>
        <p:spPr>
          <a:xfrm>
            <a:off x="457200" y="1676400"/>
            <a:ext cx="8229600" cy="4419600"/>
          </a:xfrm>
        </p:spPr>
        <p:txBody>
          <a:bodyPr/>
          <a:lstStyle/>
          <a:p>
            <a:pPr eaLnBrk="1" hangingPunct="1">
              <a:lnSpc>
                <a:spcPct val="90000"/>
              </a:lnSpc>
              <a:defRPr/>
            </a:pPr>
            <a:r>
              <a:rPr lang="en-US" altLang="en-US" sz="2600" dirty="0" smtClean="0">
                <a:ea typeface="ヒラギノ角ゴ Pro W3" pitchFamily="1" charset="-128"/>
              </a:rPr>
              <a:t>ES = Effect Size:  An effect size reports the average difference between one type of instruction and a control condition.  It indicates the </a:t>
            </a:r>
            <a:r>
              <a:rPr lang="en-US" altLang="en-US" sz="2600" b="1" dirty="0" smtClean="0">
                <a:ea typeface="ヒラギノ角ゴ Pro W3" pitchFamily="1" charset="-128"/>
              </a:rPr>
              <a:t>strength</a:t>
            </a:r>
            <a:r>
              <a:rPr lang="en-US" altLang="en-US" sz="2600" dirty="0" smtClean="0">
                <a:ea typeface="ヒラギノ角ゴ Pro W3" pitchFamily="1" charset="-128"/>
              </a:rPr>
              <a:t> of the effect. </a:t>
            </a:r>
          </a:p>
          <a:p>
            <a:pPr marL="0" indent="0" eaLnBrk="1" hangingPunct="1">
              <a:lnSpc>
                <a:spcPct val="90000"/>
              </a:lnSpc>
              <a:buFont typeface="Arial" pitchFamily="34" charset="0"/>
              <a:buNone/>
              <a:defRPr/>
            </a:pPr>
            <a:endParaRPr lang="en-US" altLang="en-US" sz="2600" dirty="0" smtClean="0">
              <a:ea typeface="ヒラギノ角ゴ Pro W3" pitchFamily="1" charset="-128"/>
            </a:endParaRPr>
          </a:p>
          <a:p>
            <a:pPr eaLnBrk="1" hangingPunct="1">
              <a:lnSpc>
                <a:spcPct val="90000"/>
              </a:lnSpc>
              <a:defRPr/>
            </a:pPr>
            <a:r>
              <a:rPr lang="en-US" altLang="en-US" sz="2600" dirty="0" smtClean="0">
                <a:ea typeface="ヒラギノ角ゴ Pro W3" pitchFamily="1" charset="-128"/>
              </a:rPr>
              <a:t>ES of 0.80 is a large or strong effect </a:t>
            </a:r>
          </a:p>
          <a:p>
            <a:pPr marL="0" indent="0" eaLnBrk="1" hangingPunct="1">
              <a:lnSpc>
                <a:spcPct val="90000"/>
              </a:lnSpc>
              <a:buFont typeface="Arial" pitchFamily="34" charset="0"/>
              <a:buNone/>
              <a:defRPr/>
            </a:pPr>
            <a:endParaRPr lang="en-US" altLang="en-US" sz="2600" dirty="0" smtClean="0">
              <a:ea typeface="ヒラギノ角ゴ Pro W3" pitchFamily="1" charset="-128"/>
            </a:endParaRPr>
          </a:p>
          <a:p>
            <a:pPr eaLnBrk="1" hangingPunct="1">
              <a:lnSpc>
                <a:spcPct val="90000"/>
              </a:lnSpc>
              <a:defRPr/>
            </a:pPr>
            <a:r>
              <a:rPr lang="en-US" altLang="en-US" sz="2600" dirty="0" smtClean="0">
                <a:ea typeface="ヒラギノ角ゴ Pro W3" pitchFamily="1" charset="-128"/>
              </a:rPr>
              <a:t>ES of 0.50 is a medium or moderate effect </a:t>
            </a:r>
          </a:p>
          <a:p>
            <a:pPr marL="0" indent="0" eaLnBrk="1" hangingPunct="1">
              <a:lnSpc>
                <a:spcPct val="90000"/>
              </a:lnSpc>
              <a:buFont typeface="Arial" pitchFamily="34" charset="0"/>
              <a:buNone/>
              <a:defRPr/>
            </a:pPr>
            <a:endParaRPr lang="en-US" altLang="en-US" sz="2600" dirty="0" smtClean="0">
              <a:ea typeface="ヒラギノ角ゴ Pro W3" pitchFamily="1" charset="-128"/>
            </a:endParaRPr>
          </a:p>
          <a:p>
            <a:pPr eaLnBrk="1" hangingPunct="1">
              <a:lnSpc>
                <a:spcPct val="90000"/>
              </a:lnSpc>
              <a:defRPr/>
            </a:pPr>
            <a:r>
              <a:rPr lang="en-US" altLang="en-US" sz="2600" dirty="0" smtClean="0">
                <a:ea typeface="ヒラギノ角ゴ Pro W3" pitchFamily="1" charset="-128"/>
              </a:rPr>
              <a:t>ES of 0.20 is a small or mild effect </a:t>
            </a:r>
          </a:p>
          <a:p>
            <a:pPr eaLnBrk="1" hangingPunct="1">
              <a:lnSpc>
                <a:spcPct val="90000"/>
              </a:lnSpc>
              <a:defRPr/>
            </a:pPr>
            <a:endParaRPr lang="en-US" altLang="en-US" sz="2600" dirty="0" smtClean="0">
              <a:ea typeface="ヒラギノ角ゴ Pro W3" pitchFamily="1" charset="-128"/>
            </a:endParaRPr>
          </a:p>
        </p:txBody>
      </p:sp>
      <p:graphicFrame>
        <p:nvGraphicFramePr>
          <p:cNvPr id="4" name="Chart 3"/>
          <p:cNvGraphicFramePr/>
          <p:nvPr>
            <p:extLst>
              <p:ext uri="{D42A27DB-BD31-4B8C-83A1-F6EECF244321}">
                <p14:modId xmlns:p14="http://schemas.microsoft.com/office/powerpoint/2010/main" val="50216428"/>
              </p:ext>
            </p:extLst>
          </p:nvPr>
        </p:nvGraphicFramePr>
        <p:xfrm>
          <a:off x="6311900" y="3200400"/>
          <a:ext cx="2952750" cy="1193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4129771769"/>
              </p:ext>
            </p:extLst>
          </p:nvPr>
        </p:nvGraphicFramePr>
        <p:xfrm>
          <a:off x="6629400" y="4191000"/>
          <a:ext cx="2952750" cy="1193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extLst>
              <p:ext uri="{D42A27DB-BD31-4B8C-83A1-F6EECF244321}">
                <p14:modId xmlns:p14="http://schemas.microsoft.com/office/powerpoint/2010/main" val="1685726301"/>
              </p:ext>
            </p:extLst>
          </p:nvPr>
        </p:nvGraphicFramePr>
        <p:xfrm>
          <a:off x="6324600" y="5257800"/>
          <a:ext cx="2952750" cy="12192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457200"/>
            <a:ext cx="8229600" cy="914400"/>
          </a:xfrm>
        </p:spPr>
        <p:txBody>
          <a:bodyPr>
            <a:normAutofit/>
          </a:bodyPr>
          <a:lstStyle/>
          <a:p>
            <a:pPr eaLnBrk="1" hangingPunct="1"/>
            <a:r>
              <a:rPr lang="en-US" altLang="en-US" b="1" dirty="0" smtClean="0"/>
              <a:t>Translation</a:t>
            </a:r>
          </a:p>
        </p:txBody>
      </p:sp>
      <p:sp>
        <p:nvSpPr>
          <p:cNvPr id="27651" name="Content Placeholder 2"/>
          <p:cNvSpPr>
            <a:spLocks noGrp="1"/>
          </p:cNvSpPr>
          <p:nvPr>
            <p:ph idx="1"/>
          </p:nvPr>
        </p:nvSpPr>
        <p:spPr>
          <a:xfrm>
            <a:off x="457200" y="1524000"/>
            <a:ext cx="8458200" cy="4876800"/>
          </a:xfrm>
        </p:spPr>
        <p:txBody>
          <a:bodyPr>
            <a:normAutofit/>
          </a:bodyPr>
          <a:lstStyle/>
          <a:p>
            <a:pPr eaLnBrk="1" hangingPunct="1">
              <a:buFont typeface="Arial" charset="0"/>
              <a:buNone/>
            </a:pPr>
            <a:r>
              <a:rPr lang="en-US" altLang="en-US" sz="3200" dirty="0" smtClean="0"/>
              <a:t>“Research shows an effect size of between .4 and .7 is the equivalent of going from the 50</a:t>
            </a:r>
            <a:r>
              <a:rPr lang="en-US" altLang="en-US" sz="3200" baseline="30000" dirty="0" smtClean="0"/>
              <a:t>th</a:t>
            </a:r>
            <a:r>
              <a:rPr lang="en-US" altLang="en-US" sz="3200" dirty="0" smtClean="0"/>
              <a:t> percentile to the 65</a:t>
            </a:r>
            <a:r>
              <a:rPr lang="en-US" altLang="en-US" sz="3200" baseline="30000" dirty="0" smtClean="0"/>
              <a:t>th</a:t>
            </a:r>
            <a:r>
              <a:rPr lang="en-US" altLang="en-US" sz="3200" dirty="0" smtClean="0"/>
              <a:t> percentile.”</a:t>
            </a:r>
          </a:p>
          <a:p>
            <a:pPr eaLnBrk="1" hangingPunct="1">
              <a:buFont typeface="Arial" charset="0"/>
              <a:buNone/>
            </a:pPr>
            <a:endParaRPr lang="en-US" altLang="en-US" sz="2800" dirty="0" smtClean="0"/>
          </a:p>
          <a:p>
            <a:pPr eaLnBrk="1" hangingPunct="1">
              <a:buFont typeface="Arial" charset="0"/>
              <a:buNone/>
            </a:pPr>
            <a:endParaRPr lang="en-US" altLang="en-US" sz="2800" dirty="0" smtClean="0"/>
          </a:p>
          <a:p>
            <a:pPr eaLnBrk="1" hangingPunct="1">
              <a:buFont typeface="Arial" charset="0"/>
              <a:buNone/>
            </a:pPr>
            <a:endParaRPr lang="en-US" altLang="en-US" sz="2800" dirty="0"/>
          </a:p>
          <a:p>
            <a:pPr eaLnBrk="1" hangingPunct="1">
              <a:buFont typeface="Arial" charset="0"/>
              <a:buNone/>
            </a:pPr>
            <a:r>
              <a:rPr lang="en-US" altLang="en-US" sz="2800" dirty="0" smtClean="0"/>
              <a:t>								</a:t>
            </a:r>
          </a:p>
          <a:p>
            <a:pPr eaLnBrk="1" hangingPunct="1">
              <a:buFont typeface="Arial" charset="0"/>
              <a:buNone/>
            </a:pPr>
            <a:endParaRPr lang="en-US" altLang="en-US" sz="2800" dirty="0"/>
          </a:p>
          <a:p>
            <a:pPr eaLnBrk="1" hangingPunct="1">
              <a:buFont typeface="Arial" charset="0"/>
              <a:buNone/>
            </a:pPr>
            <a:r>
              <a:rPr lang="en-US" altLang="en-US" sz="2800" dirty="0" smtClean="0"/>
              <a:t>							    </a:t>
            </a:r>
            <a:r>
              <a:rPr lang="en-US" altLang="en-US" sz="1400" dirty="0" smtClean="0"/>
              <a:t>(Black &amp; </a:t>
            </a:r>
            <a:r>
              <a:rPr lang="en-US" altLang="en-US" sz="1400" dirty="0" err="1" smtClean="0"/>
              <a:t>Wiliam</a:t>
            </a:r>
            <a:r>
              <a:rPr lang="en-US" altLang="en-US" sz="1400" dirty="0" smtClean="0"/>
              <a:t>, 1998)</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138" y="3518338"/>
            <a:ext cx="2730062" cy="273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16</a:t>
            </a:fld>
            <a:endParaRPr lang="en-US"/>
          </a:p>
        </p:txBody>
      </p:sp>
    </p:spTree>
    <p:extLst>
      <p:ext uri="{BB962C8B-B14F-4D97-AF65-F5344CB8AC3E}">
        <p14:creationId xmlns:p14="http://schemas.microsoft.com/office/powerpoint/2010/main" val="664184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D47D881-5DF4-425A-BACC-85D4BD0C646D}" type="slidenum">
              <a:rPr lang="en-US" altLang="en-US"/>
              <a:pPr eaLnBrk="1" hangingPunct="1">
                <a:defRPr/>
              </a:pPr>
              <a:t>17</a:t>
            </a:fld>
            <a:endParaRPr lang="en-US" altLang="en-US"/>
          </a:p>
        </p:txBody>
      </p:sp>
      <p:sp>
        <p:nvSpPr>
          <p:cNvPr id="15363" name="Rectangle 2"/>
          <p:cNvSpPr>
            <a:spLocks noGrp="1" noChangeArrowheads="1"/>
          </p:cNvSpPr>
          <p:nvPr>
            <p:ph type="title"/>
          </p:nvPr>
        </p:nvSpPr>
        <p:spPr>
          <a:xfrm>
            <a:off x="228600" y="838200"/>
            <a:ext cx="8686800" cy="1143000"/>
          </a:xfrm>
        </p:spPr>
        <p:style>
          <a:lnRef idx="0">
            <a:schemeClr val="accent1"/>
          </a:lnRef>
          <a:fillRef idx="3">
            <a:schemeClr val="accent1"/>
          </a:fillRef>
          <a:effectRef idx="3">
            <a:schemeClr val="accent1"/>
          </a:effectRef>
          <a:fontRef idx="minor">
            <a:schemeClr val="lt1"/>
          </a:fontRef>
        </p:style>
        <p:txBody>
          <a:bodyPr/>
          <a:lstStyle/>
          <a:p>
            <a:pPr eaLnBrk="1" hangingPunct="1"/>
            <a:r>
              <a:rPr lang="en-US" altLang="en-US" sz="3600" b="1" dirty="0" smtClean="0"/>
              <a:t>3 Core Writing Recommendations That Will Enhance Students’ Reading</a:t>
            </a:r>
          </a:p>
        </p:txBody>
      </p:sp>
      <p:sp>
        <p:nvSpPr>
          <p:cNvPr id="24580" name="Rectangle 3"/>
          <p:cNvSpPr>
            <a:spLocks noGrp="1" noChangeArrowheads="1"/>
          </p:cNvSpPr>
          <p:nvPr>
            <p:ph type="body" idx="1"/>
          </p:nvPr>
        </p:nvSpPr>
        <p:spPr>
          <a:xfrm>
            <a:off x="457200" y="2362200"/>
            <a:ext cx="8229600" cy="4038600"/>
          </a:xfrm>
        </p:spPr>
        <p:txBody>
          <a:bodyPr/>
          <a:lstStyle/>
          <a:p>
            <a:pPr marL="609600" indent="-609600" eaLnBrk="1" hangingPunct="1">
              <a:buFontTx/>
              <a:buAutoNum type="arabicPeriod"/>
              <a:defRPr/>
            </a:pPr>
            <a:r>
              <a:rPr lang="en-US" altLang="en-US" dirty="0" smtClean="0"/>
              <a:t>Have students write about the texts they read.</a:t>
            </a:r>
          </a:p>
          <a:p>
            <a:pPr marL="0" indent="0" eaLnBrk="1" hangingPunct="1">
              <a:buFont typeface="Arial" charset="0"/>
              <a:buNone/>
              <a:defRPr/>
            </a:pPr>
            <a:endParaRPr lang="en-US" altLang="en-US" dirty="0" smtClean="0"/>
          </a:p>
          <a:p>
            <a:pPr marL="609600" indent="-609600" eaLnBrk="1" hangingPunct="1">
              <a:buFontTx/>
              <a:buAutoNum type="arabicPeriod" startAt="2"/>
              <a:defRPr/>
            </a:pPr>
            <a:r>
              <a:rPr lang="en-US" altLang="en-US" dirty="0" smtClean="0"/>
              <a:t>Teach students the writing skills and processes that go into creating text.</a:t>
            </a:r>
          </a:p>
          <a:p>
            <a:pPr marL="0" indent="0" eaLnBrk="1" hangingPunct="1">
              <a:buFont typeface="Arial" charset="0"/>
              <a:buNone/>
              <a:defRPr/>
            </a:pPr>
            <a:endParaRPr lang="en-US" altLang="en-US" dirty="0" smtClean="0"/>
          </a:p>
          <a:p>
            <a:pPr marL="609600" indent="-609600" eaLnBrk="1" hangingPunct="1">
              <a:buFontTx/>
              <a:buNone/>
              <a:defRPr/>
            </a:pPr>
            <a:r>
              <a:rPr lang="en-US" altLang="en-US" dirty="0" smtClean="0"/>
              <a:t>3.   Increase how much students write.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wipe(left)">
                                      <p:cBhvr>
                                        <p:cTn id="7" dur="5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wipe(left)">
                                      <p:cBhvr>
                                        <p:cTn id="12" dur="500"/>
                                        <p:tgtEl>
                                          <p:spTgt spid="245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80">
                                            <p:txEl>
                                              <p:pRg st="4" end="4"/>
                                            </p:txEl>
                                          </p:spTgt>
                                        </p:tgtEl>
                                        <p:attrNameLst>
                                          <p:attrName>style.visibility</p:attrName>
                                        </p:attrNameLst>
                                      </p:cBhvr>
                                      <p:to>
                                        <p:strVal val="visible"/>
                                      </p:to>
                                    </p:set>
                                    <p:animEffect transition="in" filter="wipe(left)">
                                      <p:cBhvr>
                                        <p:cTn id="17" dur="500"/>
                                        <p:tgtEl>
                                          <p:spTgt spid="245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sp>
        <p:nvSpPr>
          <p:cNvPr id="2" name="Rectangle 1"/>
          <p:cNvSpPr/>
          <p:nvPr/>
        </p:nvSpPr>
        <p:spPr>
          <a:xfrm>
            <a:off x="1066800" y="692727"/>
            <a:ext cx="4572000" cy="381000"/>
          </a:xfrm>
          <a:prstGeom prst="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 y="3352800"/>
            <a:ext cx="7239000" cy="381000"/>
          </a:xfrm>
          <a:prstGeom prst="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5715000"/>
            <a:ext cx="3429000" cy="381000"/>
          </a:xfrm>
          <a:prstGeom prst="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18</a:t>
            </a:fld>
            <a:endParaRPr lang="en-US"/>
          </a:p>
        </p:txBody>
      </p:sp>
      <p:pic>
        <p:nvPicPr>
          <p:cNvPr id="7" name="Picture 2" descr="http://www.clipartbest.com/cliparts/eiM/ARK/eiMARKE6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905500"/>
            <a:ext cx="561180" cy="593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19</a:t>
            </a:fld>
            <a:endParaRPr lang="en-US"/>
          </a:p>
        </p:txBody>
      </p:sp>
      <p:pic>
        <p:nvPicPr>
          <p:cNvPr id="3" name="Picture 2" descr="Image result for images of note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598"/>
            <a:ext cx="5921096" cy="369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312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0" y="1885950"/>
            <a:ext cx="3886200" cy="591671"/>
          </a:xfrm>
        </p:spPr>
        <p:txBody>
          <a:bodyPr/>
          <a:lstStyle/>
          <a:p>
            <a:r>
              <a:rPr lang="en-US" sz="3000" dirty="0"/>
              <a:t>Materials for presentation</a:t>
            </a:r>
          </a:p>
        </p:txBody>
      </p:sp>
      <p:sp>
        <p:nvSpPr>
          <p:cNvPr id="4" name="Content Placeholder 3"/>
          <p:cNvSpPr>
            <a:spLocks noGrp="1"/>
          </p:cNvSpPr>
          <p:nvPr>
            <p:ph idx="1"/>
          </p:nvPr>
        </p:nvSpPr>
        <p:spPr>
          <a:xfrm>
            <a:off x="713168" y="1322500"/>
            <a:ext cx="6306285" cy="4114800"/>
          </a:xfrm>
        </p:spPr>
        <p:txBody>
          <a:bodyPr/>
          <a:lstStyle/>
          <a:p>
            <a:pPr marL="0" indent="0">
              <a:buNone/>
            </a:pPr>
            <a:r>
              <a:rPr lang="en-US" sz="1350" dirty="0"/>
              <a:t>Handouts:</a:t>
            </a:r>
          </a:p>
          <a:p>
            <a:pPr lvl="1"/>
            <a:r>
              <a:rPr lang="en-US" sz="1200" dirty="0"/>
              <a:t>Pretest/</a:t>
            </a:r>
            <a:r>
              <a:rPr lang="en-US" sz="1200" dirty="0" err="1"/>
              <a:t>Postest</a:t>
            </a:r>
            <a:endParaRPr lang="en-US" sz="1200" dirty="0"/>
          </a:p>
          <a:p>
            <a:pPr lvl="1"/>
            <a:r>
              <a:rPr lang="en-US" sz="1200" dirty="0"/>
              <a:t>*Literacy is Critical</a:t>
            </a:r>
          </a:p>
          <a:p>
            <a:pPr lvl="1"/>
            <a:r>
              <a:rPr lang="en-US" sz="1200" dirty="0"/>
              <a:t>Writing to Read Synopsis</a:t>
            </a:r>
          </a:p>
          <a:p>
            <a:pPr lvl="1"/>
            <a:r>
              <a:rPr lang="en-US" sz="1200" dirty="0"/>
              <a:t>Slide 18 &amp; 20</a:t>
            </a:r>
          </a:p>
          <a:p>
            <a:pPr lvl="1"/>
            <a:r>
              <a:rPr lang="en-US" sz="1200" dirty="0"/>
              <a:t>Explicit Instruct./Scaffolding Guide </a:t>
            </a:r>
          </a:p>
          <a:p>
            <a:pPr lvl="1"/>
            <a:r>
              <a:rPr lang="en-US" sz="1200" dirty="0"/>
              <a:t>Summarize/Note Taking Booklet</a:t>
            </a:r>
          </a:p>
          <a:p>
            <a:pPr lvl="1"/>
            <a:r>
              <a:rPr lang="en-US" sz="1200" dirty="0"/>
              <a:t>Tulare Grade Level Standards </a:t>
            </a:r>
          </a:p>
          <a:p>
            <a:pPr lvl="1"/>
            <a:r>
              <a:rPr lang="en-US" sz="1200" dirty="0"/>
              <a:t>Guide to Creating Text Dependent Questions </a:t>
            </a:r>
          </a:p>
          <a:p>
            <a:pPr lvl="1"/>
            <a:r>
              <a:rPr lang="en-US" sz="1200" dirty="0"/>
              <a:t>*Modeling Creating Questions Handout (Mary Celeste)</a:t>
            </a:r>
          </a:p>
          <a:p>
            <a:pPr lvl="1"/>
            <a:r>
              <a:rPr lang="en-US" sz="1200" dirty="0"/>
              <a:t>Tools for Learning Handout (Text Structure – Sue Beers)</a:t>
            </a:r>
          </a:p>
          <a:p>
            <a:pPr lvl="1"/>
            <a:r>
              <a:rPr lang="en-US" sz="1200" dirty="0"/>
              <a:t>*Why Teach Spelling </a:t>
            </a:r>
          </a:p>
          <a:p>
            <a:pPr lvl="1"/>
            <a:r>
              <a:rPr lang="en-US" sz="1200" dirty="0"/>
              <a:t>Toolbox for Routine Writing Handout </a:t>
            </a:r>
          </a:p>
          <a:p>
            <a:pPr lvl="1"/>
            <a:r>
              <a:rPr lang="en-US" sz="1200" dirty="0"/>
              <a:t>Instructional Writing Time Pamphlet </a:t>
            </a:r>
          </a:p>
          <a:p>
            <a:pPr lvl="1"/>
            <a:r>
              <a:rPr lang="en-US" sz="1200" dirty="0"/>
              <a:t>*Guidance for Writing Scope and Sequence (Grade Level Documents)</a:t>
            </a:r>
          </a:p>
          <a:p>
            <a:pPr lvl="1"/>
            <a:r>
              <a:rPr lang="en-US" sz="1200" dirty="0"/>
              <a:t>Task/Lesson Planning Template (K-2 available as well)</a:t>
            </a:r>
          </a:p>
          <a:p>
            <a:pPr lvl="1"/>
            <a:r>
              <a:rPr lang="en-US" sz="1200" dirty="0"/>
              <a:t>Task Activity Focus Handout</a:t>
            </a:r>
          </a:p>
          <a:p>
            <a:pPr lvl="1"/>
            <a:r>
              <a:rPr lang="en-US" sz="1200" dirty="0"/>
              <a:t>Grade level texts (</a:t>
            </a:r>
            <a:r>
              <a:rPr lang="en-US" sz="1200" dirty="0" err="1"/>
              <a:t>ReadWorks</a:t>
            </a:r>
            <a:r>
              <a:rPr lang="en-US" sz="1200" dirty="0"/>
              <a:t>, </a:t>
            </a:r>
            <a:r>
              <a:rPr lang="en-US" sz="1200" dirty="0" err="1"/>
              <a:t>Newsela</a:t>
            </a:r>
            <a:r>
              <a:rPr lang="en-US" sz="1200" dirty="0"/>
              <a:t>, etc..)</a:t>
            </a:r>
          </a:p>
          <a:p>
            <a:pPr lvl="1"/>
            <a:r>
              <a:rPr lang="en-US" sz="1200" dirty="0"/>
              <a:t>PRC Access Handout</a:t>
            </a:r>
          </a:p>
          <a:p>
            <a:pPr lvl="1"/>
            <a:r>
              <a:rPr lang="en-US" sz="1200" dirty="0"/>
              <a:t>*Model Content Frameworks by grade level (Located at isbe.net, ELA, PLS level 2)</a:t>
            </a:r>
          </a:p>
        </p:txBody>
      </p:sp>
      <p:sp>
        <p:nvSpPr>
          <p:cNvPr id="3" name="Slide Number Placeholder 2"/>
          <p:cNvSpPr>
            <a:spLocks noGrp="1"/>
          </p:cNvSpPr>
          <p:nvPr>
            <p:ph type="sldNum" sz="quarter" idx="12"/>
          </p:nvPr>
        </p:nvSpPr>
        <p:spPr/>
        <p:txBody>
          <a:bodyPr/>
          <a:lstStyle/>
          <a:p>
            <a:pPr>
              <a:defRPr/>
            </a:pPr>
            <a:fld id="{B47015A0-CFFE-4931-A96C-99F8957397F0}" type="slidenum">
              <a:rPr lang="en-US" smtClean="0">
                <a:solidFill>
                  <a:prstClr val="black">
                    <a:tint val="75000"/>
                  </a:prstClr>
                </a:solidFill>
              </a:rPr>
              <a:pPr>
                <a:defRPr/>
              </a:pPr>
              <a:t>2</a:t>
            </a:fld>
            <a:endParaRPr lang="en-US" dirty="0">
              <a:solidFill>
                <a:prstClr val="black">
                  <a:tint val="75000"/>
                </a:prstClr>
              </a:solidFill>
            </a:endParaRPr>
          </a:p>
        </p:txBody>
      </p:sp>
      <p:sp>
        <p:nvSpPr>
          <p:cNvPr id="5" name="TextBox 4"/>
          <p:cNvSpPr txBox="1"/>
          <p:nvPr/>
        </p:nvSpPr>
        <p:spPr>
          <a:xfrm>
            <a:off x="5071057" y="2692490"/>
            <a:ext cx="1133644" cy="369332"/>
          </a:xfrm>
          <a:prstGeom prst="rect">
            <a:avLst/>
          </a:prstGeom>
          <a:noFill/>
        </p:spPr>
        <p:txBody>
          <a:bodyPr wrap="none" rtlCol="0">
            <a:spAutoFit/>
          </a:bodyPr>
          <a:lstStyle/>
          <a:p>
            <a:r>
              <a:rPr lang="en-US" dirty="0" smtClean="0"/>
              <a:t>*Optional</a:t>
            </a:r>
            <a:endParaRPr lang="en-US" dirty="0"/>
          </a:p>
        </p:txBody>
      </p:sp>
    </p:spTree>
    <p:extLst>
      <p:ext uri="{BB962C8B-B14F-4D97-AF65-F5344CB8AC3E}">
        <p14:creationId xmlns:p14="http://schemas.microsoft.com/office/powerpoint/2010/main" val="325758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pic>
        <p:nvPicPr>
          <p:cNvPr id="194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6477000" y="2209800"/>
            <a:ext cx="0" cy="3429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608638" y="2209800"/>
            <a:ext cx="0" cy="3429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00600" y="2209800"/>
            <a:ext cx="0" cy="3429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81" y="620110"/>
            <a:ext cx="84582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21</a:t>
            </a:fld>
            <a:endParaRPr lang="en-US"/>
          </a:p>
        </p:txBody>
      </p:sp>
    </p:spTree>
    <p:extLst>
      <p:ext uri="{BB962C8B-B14F-4D97-AF65-F5344CB8AC3E}">
        <p14:creationId xmlns:p14="http://schemas.microsoft.com/office/powerpoint/2010/main" val="720621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028700" y="838200"/>
            <a:ext cx="7162800" cy="838200"/>
          </a:xfrm>
        </p:spPr>
        <p:style>
          <a:lnRef idx="0">
            <a:schemeClr val="accent1"/>
          </a:lnRef>
          <a:fillRef idx="3">
            <a:schemeClr val="accent1"/>
          </a:fillRef>
          <a:effectRef idx="3">
            <a:schemeClr val="accent1"/>
          </a:effectRef>
          <a:fontRef idx="minor">
            <a:schemeClr val="lt1"/>
          </a:fontRef>
        </p:style>
        <p:txBody>
          <a:bodyPr/>
          <a:lstStyle/>
          <a:p>
            <a:r>
              <a:rPr lang="en-US" altLang="en-US" sz="4000" dirty="0" smtClean="0">
                <a:latin typeface="Arial Bold" pitchFamily="34" charset="0"/>
                <a:cs typeface="Arial Bold" pitchFamily="34" charset="0"/>
              </a:rPr>
              <a:t>Recommendation #1</a:t>
            </a:r>
          </a:p>
        </p:txBody>
      </p:sp>
      <p:sp>
        <p:nvSpPr>
          <p:cNvPr id="20483" name="Title 1"/>
          <p:cNvSpPr txBox="1">
            <a:spLocks/>
          </p:cNvSpPr>
          <p:nvPr/>
        </p:nvSpPr>
        <p:spPr bwMode="auto">
          <a:xfrm>
            <a:off x="4610100" y="2058955"/>
            <a:ext cx="4229100" cy="2387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57150"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buFontTx/>
              <a:buNone/>
            </a:pPr>
            <a:endParaRPr lang="en-US" altLang="en-US" sz="2800" b="1" dirty="0">
              <a:solidFill>
                <a:srgbClr val="63554C"/>
              </a:solidFill>
              <a:latin typeface="Arial Bold" pitchFamily="34" charset="0"/>
              <a:ea typeface="MS PGothic" pitchFamily="34" charset="-128"/>
            </a:endParaRPr>
          </a:p>
          <a:p>
            <a:pPr algn="ctr" eaLnBrk="1" hangingPunct="1">
              <a:buFontTx/>
              <a:buNone/>
            </a:pPr>
            <a:r>
              <a:rPr lang="en-US" altLang="en-US" sz="3600" b="1" dirty="0">
                <a:solidFill>
                  <a:schemeClr val="accent1">
                    <a:lumMod val="75000"/>
                  </a:schemeClr>
                </a:solidFill>
                <a:latin typeface="Arial Bold" pitchFamily="34" charset="0"/>
                <a:ea typeface="MS PGothic" pitchFamily="34" charset="-128"/>
              </a:rPr>
              <a:t>Have students write about the text they read.</a:t>
            </a:r>
          </a:p>
          <a:p>
            <a:pPr eaLnBrk="1" hangingPunct="1">
              <a:buFontTx/>
              <a:buNone/>
            </a:pPr>
            <a:endParaRPr lang="en-US" altLang="en-US" sz="2800" b="1" i="1" dirty="0">
              <a:solidFill>
                <a:srgbClr val="000000"/>
              </a:solidFill>
              <a:latin typeface="Arial Bold" pitchFamily="34" charset="0"/>
              <a:ea typeface="MS PGothic" pitchFamily="34" charset="-128"/>
            </a:endParaRPr>
          </a:p>
        </p:txBody>
      </p:sp>
      <p:sp>
        <p:nvSpPr>
          <p:cNvPr id="20484" name="TextBox 1"/>
          <p:cNvSpPr txBox="1">
            <a:spLocks noChangeArrowheads="1"/>
          </p:cNvSpPr>
          <p:nvPr/>
        </p:nvSpPr>
        <p:spPr bwMode="auto">
          <a:xfrm>
            <a:off x="228600" y="4953000"/>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mn-lt"/>
                <a:cs typeface="Arial Bold" pitchFamily="34" charset="0"/>
              </a:rPr>
              <a:t>Students’ comprehension of science, social studies, and language arts texts is improved when they write about what they read.</a:t>
            </a:r>
          </a:p>
        </p:txBody>
      </p:sp>
      <p:pic>
        <p:nvPicPr>
          <p:cNvPr id="20485" name="Picture 9" descr="C:\Users\ctr_krhodus\Dropbox\pict-quotes-logo's\Elementary Student Photos\boy studying 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905000"/>
            <a:ext cx="3810000" cy="25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75"/>
            <a:ext cx="9159875" cy="6842125"/>
          </a:xfrm>
          <a:noFill/>
        </p:spPr>
      </p:pic>
      <p:sp>
        <p:nvSpPr>
          <p:cNvPr id="3" name="Donut 2"/>
          <p:cNvSpPr/>
          <p:nvPr/>
        </p:nvSpPr>
        <p:spPr>
          <a:xfrm>
            <a:off x="0" y="1054100"/>
            <a:ext cx="8915400" cy="749300"/>
          </a:xfrm>
          <a:prstGeom prst="donut">
            <a:avLst>
              <a:gd name="adj" fmla="val 117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 name="Slide Number Placeholder 4"/>
          <p:cNvSpPr>
            <a:spLocks noGrp="1"/>
          </p:cNvSpPr>
          <p:nvPr>
            <p:ph type="sldNum" sz="quarter" idx="12"/>
          </p:nvPr>
        </p:nvSpPr>
        <p:spPr/>
        <p:txBody>
          <a:bodyPr/>
          <a:lstStyle/>
          <a:p>
            <a:pPr>
              <a:defRPr/>
            </a:pPr>
            <a:fld id="{E63C40CA-C808-467A-AEB9-B3B6A50E16C0}" type="slidenum">
              <a:rPr lang="en-US" smtClean="0"/>
              <a:pPr>
                <a:defRPr/>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600" smtClean="0"/>
              <a:t>Writing About Text Proved to Be Better Than Just…</a:t>
            </a:r>
          </a:p>
        </p:txBody>
      </p:sp>
      <p:sp>
        <p:nvSpPr>
          <p:cNvPr id="2" name="TextBox 1"/>
          <p:cNvSpPr txBox="1"/>
          <p:nvPr/>
        </p:nvSpPr>
        <p:spPr>
          <a:xfrm>
            <a:off x="609600" y="2141607"/>
            <a:ext cx="28956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000" dirty="0" smtClean="0"/>
              <a:t>Reading It</a:t>
            </a:r>
            <a:endParaRPr lang="en-US" sz="4000" dirty="0"/>
          </a:p>
        </p:txBody>
      </p:sp>
      <p:sp>
        <p:nvSpPr>
          <p:cNvPr id="5" name="TextBox 4"/>
          <p:cNvSpPr txBox="1"/>
          <p:nvPr/>
        </p:nvSpPr>
        <p:spPr>
          <a:xfrm>
            <a:off x="609600" y="3048000"/>
            <a:ext cx="3352800"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000" dirty="0" smtClean="0"/>
              <a:t>Reading and Rereading It</a:t>
            </a:r>
            <a:endParaRPr lang="en-US" sz="4000" dirty="0"/>
          </a:p>
        </p:txBody>
      </p:sp>
      <p:sp>
        <p:nvSpPr>
          <p:cNvPr id="6" name="TextBox 5"/>
          <p:cNvSpPr txBox="1"/>
          <p:nvPr/>
        </p:nvSpPr>
        <p:spPr>
          <a:xfrm>
            <a:off x="609600" y="4724400"/>
            <a:ext cx="3352800"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000" dirty="0" smtClean="0"/>
              <a:t>Reading and Studying It</a:t>
            </a:r>
            <a:endParaRPr lang="en-US" sz="4000" dirty="0"/>
          </a:p>
        </p:txBody>
      </p:sp>
      <p:sp>
        <p:nvSpPr>
          <p:cNvPr id="8" name="TextBox 7"/>
          <p:cNvSpPr txBox="1"/>
          <p:nvPr/>
        </p:nvSpPr>
        <p:spPr>
          <a:xfrm>
            <a:off x="4724400" y="2291030"/>
            <a:ext cx="3352800"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000" dirty="0" smtClean="0"/>
              <a:t>Reading and Discussing It</a:t>
            </a:r>
            <a:endParaRPr lang="en-US" sz="4000" dirty="0"/>
          </a:p>
        </p:txBody>
      </p:sp>
      <p:sp>
        <p:nvSpPr>
          <p:cNvPr id="9" name="TextBox 8"/>
          <p:cNvSpPr txBox="1"/>
          <p:nvPr/>
        </p:nvSpPr>
        <p:spPr>
          <a:xfrm>
            <a:off x="4724400" y="3886200"/>
            <a:ext cx="3352800"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000" dirty="0" smtClean="0"/>
              <a:t>Receiving Reading Instruction</a:t>
            </a:r>
            <a:endParaRPr lang="en-US" sz="4000" dirty="0"/>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844212"/>
            <a:ext cx="8229600" cy="1143000"/>
          </a:xfrm>
        </p:spPr>
        <p:txBody>
          <a:bodyPr/>
          <a:lstStyle/>
          <a:p>
            <a:pPr algn="l"/>
            <a:r>
              <a:rPr lang="en-US" altLang="en-US" sz="3600" smtClean="0">
                <a:ea typeface="ヒラギノ角ゴ Pro W3"/>
                <a:cs typeface="ヒラギノ角ゴ Pro W3"/>
              </a:rPr>
              <a:t>Writing about a text…</a:t>
            </a:r>
          </a:p>
        </p:txBody>
      </p:sp>
      <p:sp>
        <p:nvSpPr>
          <p:cNvPr id="33795" name="Content Placeholder 2"/>
          <p:cNvSpPr>
            <a:spLocks noGrp="1"/>
          </p:cNvSpPr>
          <p:nvPr>
            <p:ph idx="1"/>
          </p:nvPr>
        </p:nvSpPr>
        <p:spPr>
          <a:xfrm>
            <a:off x="457200" y="1981200"/>
            <a:ext cx="8229600" cy="4267200"/>
          </a:xfrm>
        </p:spPr>
        <p:txBody>
          <a:bodyPr/>
          <a:lstStyle/>
          <a:p>
            <a:pPr marL="0" indent="0">
              <a:buFontTx/>
              <a:buNone/>
            </a:pPr>
            <a:r>
              <a:rPr lang="ja-JP" altLang="en-US" sz="3000" dirty="0" smtClean="0">
                <a:ea typeface="ヒラギノ角ゴ Pro W3"/>
                <a:cs typeface="ヒラギノ角ゴ Pro W3"/>
              </a:rPr>
              <a:t>“</a:t>
            </a:r>
            <a:r>
              <a:rPr lang="en-US" altLang="ja-JP" sz="3000" dirty="0" smtClean="0">
                <a:ea typeface="ヒラギノ角ゴ Pro W3"/>
                <a:cs typeface="ヒラギノ角ゴ Pro W3"/>
              </a:rPr>
              <a:t>Enhances comprehension because it provides students with a </a:t>
            </a:r>
            <a:r>
              <a:rPr lang="en-US" altLang="ja-JP" sz="3000" b="1" dirty="0" smtClean="0">
                <a:ea typeface="ヒラギノ角ゴ Pro W3"/>
                <a:cs typeface="ヒラギノ角ゴ Pro W3"/>
              </a:rPr>
              <a:t>tool </a:t>
            </a:r>
            <a:r>
              <a:rPr lang="en-US" altLang="ja-JP" sz="3000" dirty="0" smtClean="0">
                <a:ea typeface="ヒラギノ角ゴ Pro W3"/>
                <a:cs typeface="ヒラギノ角ゴ Pro W3"/>
              </a:rPr>
              <a:t>for visibly and permanently 		</a:t>
            </a:r>
          </a:p>
          <a:p>
            <a:pPr marL="0" indent="0">
              <a:buFontTx/>
              <a:buNone/>
            </a:pPr>
            <a:r>
              <a:rPr lang="en-US" altLang="ja-JP" sz="3000" dirty="0" smtClean="0">
                <a:ea typeface="ヒラギノ角ゴ Pro W3"/>
                <a:cs typeface="ヒラギノ角ゴ Pro W3"/>
              </a:rPr>
              <a:t>		recording, </a:t>
            </a:r>
          </a:p>
          <a:p>
            <a:pPr marL="0" indent="0">
              <a:buFont typeface="Arial" pitchFamily="34" charset="0"/>
              <a:buNone/>
            </a:pPr>
            <a:r>
              <a:rPr lang="en-US" altLang="ja-JP" sz="3000" dirty="0" smtClean="0">
                <a:ea typeface="ヒラギノ角ゴ Pro W3"/>
                <a:cs typeface="ヒラギノ角ゴ Pro W3"/>
              </a:rPr>
              <a:t>		connecting, </a:t>
            </a:r>
          </a:p>
          <a:p>
            <a:pPr marL="0" indent="0">
              <a:buFont typeface="Arial" pitchFamily="34" charset="0"/>
              <a:buNone/>
            </a:pPr>
            <a:r>
              <a:rPr lang="en-US" altLang="ja-JP" sz="3000" dirty="0" smtClean="0">
                <a:ea typeface="ヒラギノ角ゴ Pro W3"/>
                <a:cs typeface="ヒラギノ角ゴ Pro W3"/>
              </a:rPr>
              <a:t>		analyzing, </a:t>
            </a:r>
          </a:p>
          <a:p>
            <a:pPr marL="0" indent="0">
              <a:buFont typeface="Arial" pitchFamily="34" charset="0"/>
              <a:buNone/>
            </a:pPr>
            <a:r>
              <a:rPr lang="en-US" altLang="ja-JP" sz="3000" dirty="0" smtClean="0">
                <a:ea typeface="ヒラギノ角ゴ Pro W3"/>
                <a:cs typeface="ヒラギノ角ゴ Pro W3"/>
              </a:rPr>
              <a:t>		personalizing, and </a:t>
            </a:r>
          </a:p>
          <a:p>
            <a:pPr marL="0" indent="0">
              <a:buFont typeface="Arial" pitchFamily="34" charset="0"/>
              <a:buNone/>
            </a:pPr>
            <a:r>
              <a:rPr lang="en-US" altLang="ja-JP" sz="3000" dirty="0" smtClean="0">
                <a:ea typeface="ヒラギノ角ゴ Pro W3"/>
                <a:cs typeface="ヒラギノ角ゴ Pro W3"/>
              </a:rPr>
              <a:t>		manipulating key ideas in text.</a:t>
            </a:r>
            <a:r>
              <a:rPr lang="ja-JP" altLang="en-US" sz="3000" dirty="0" smtClean="0">
                <a:ea typeface="ヒラギノ角ゴ Pro W3"/>
                <a:cs typeface="ヒラギノ角ゴ Pro W3"/>
              </a:rPr>
              <a:t>”</a:t>
            </a:r>
            <a:endParaRPr lang="en-US" altLang="en-US" sz="3000" dirty="0" smtClean="0">
              <a:ea typeface="ヒラギノ角ゴ Pro W3"/>
              <a:cs typeface="ヒラギノ角ゴ Pro W3"/>
            </a:endParaRPr>
          </a:p>
        </p:txBody>
      </p:sp>
      <p:sp>
        <p:nvSpPr>
          <p:cNvPr id="2150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fontAlgn="base" hangingPunct="1">
              <a:spcBef>
                <a:spcPct val="0"/>
              </a:spcBef>
              <a:spcAft>
                <a:spcPct val="0"/>
              </a:spcAft>
              <a:buFontTx/>
              <a:buNone/>
            </a:pPr>
            <a:fld id="{753A5DE7-BF84-4B06-A686-24FC81BD908B}" type="slidenum">
              <a:rPr lang="en-US" altLang="en-US" sz="1000" smtClean="0">
                <a:solidFill>
                  <a:srgbClr val="FF3300"/>
                </a:solidFill>
                <a:latin typeface="Verdana" pitchFamily="34" charset="0"/>
                <a:ea typeface="ヒラギノ角ゴ Pro W3"/>
                <a:cs typeface="ヒラギノ角ゴ Pro W3"/>
              </a:rPr>
              <a:pPr eaLnBrk="1" fontAlgn="base" hangingPunct="1">
                <a:spcBef>
                  <a:spcPct val="0"/>
                </a:spcBef>
                <a:spcAft>
                  <a:spcPct val="0"/>
                </a:spcAft>
                <a:buFontTx/>
                <a:buNone/>
              </a:pPr>
              <a:t>25</a:t>
            </a:fld>
            <a:endParaRPr lang="en-US" altLang="en-US" sz="1000" smtClean="0">
              <a:solidFill>
                <a:srgbClr val="FF3300"/>
              </a:solidFill>
              <a:latin typeface="Verdana" pitchFamily="34" charset="0"/>
              <a:ea typeface="ヒラギノ角ゴ Pro W3"/>
              <a:cs typeface="ヒラギノ角ゴ Pro W3"/>
            </a:endParaRPr>
          </a:p>
        </p:txBody>
      </p:sp>
      <p:sp>
        <p:nvSpPr>
          <p:cNvPr id="7" name="Heart 6"/>
          <p:cNvSpPr/>
          <p:nvPr/>
        </p:nvSpPr>
        <p:spPr>
          <a:xfrm>
            <a:off x="1676400" y="985445"/>
            <a:ext cx="5486400" cy="5270838"/>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dirty="0" smtClean="0"/>
              <a:t>Each of these skills targets the heart of the standards</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p:cTn id="7" dur="500" fill="hold"/>
                                        <p:tgtEl>
                                          <p:spTgt spid="33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 calcmode="lin" valueType="num">
                                      <p:cBhvr>
                                        <p:cTn id="14" dur="500" fill="hold"/>
                                        <p:tgtEl>
                                          <p:spTgt spid="3379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79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379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3795">
                                            <p:txEl>
                                              <p:pRg st="2" end="2"/>
                                            </p:txEl>
                                          </p:spTgt>
                                        </p:tgtEl>
                                        <p:attrNameLst>
                                          <p:attrName>style.visibility</p:attrName>
                                        </p:attrNameLst>
                                      </p:cBhvr>
                                      <p:to>
                                        <p:strVal val="visible"/>
                                      </p:to>
                                    </p:set>
                                    <p:anim calcmode="lin" valueType="num">
                                      <p:cBhvr>
                                        <p:cTn id="21" dur="500" fill="hold"/>
                                        <p:tgtEl>
                                          <p:spTgt spid="3379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379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37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3795">
                                            <p:txEl>
                                              <p:pRg st="3" end="3"/>
                                            </p:txEl>
                                          </p:spTgt>
                                        </p:tgtEl>
                                        <p:attrNameLst>
                                          <p:attrName>style.visibility</p:attrName>
                                        </p:attrNameLst>
                                      </p:cBhvr>
                                      <p:to>
                                        <p:strVal val="visible"/>
                                      </p:to>
                                    </p:set>
                                    <p:anim calcmode="lin" valueType="num">
                                      <p:cBhvr>
                                        <p:cTn id="28" dur="500" fill="hold"/>
                                        <p:tgtEl>
                                          <p:spTgt spid="3379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379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379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3795">
                                            <p:txEl>
                                              <p:pRg st="4" end="4"/>
                                            </p:txEl>
                                          </p:spTgt>
                                        </p:tgtEl>
                                        <p:attrNameLst>
                                          <p:attrName>style.visibility</p:attrName>
                                        </p:attrNameLst>
                                      </p:cBhvr>
                                      <p:to>
                                        <p:strVal val="visible"/>
                                      </p:to>
                                    </p:set>
                                    <p:anim calcmode="lin" valueType="num">
                                      <p:cBhvr>
                                        <p:cTn id="35" dur="500" fill="hold"/>
                                        <p:tgtEl>
                                          <p:spTgt spid="3379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379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379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795">
                                            <p:txEl>
                                              <p:pRg st="5" end="5"/>
                                            </p:txEl>
                                          </p:spTgt>
                                        </p:tgtEl>
                                        <p:attrNameLst>
                                          <p:attrName>style.visibility</p:attrName>
                                        </p:attrNameLst>
                                      </p:cBhvr>
                                      <p:to>
                                        <p:strVal val="visible"/>
                                      </p:to>
                                    </p:set>
                                    <p:anim calcmode="lin" valueType="num">
                                      <p:cBhvr>
                                        <p:cTn id="42" dur="500" fill="hold"/>
                                        <p:tgtEl>
                                          <p:spTgt spid="3379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379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379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24600" cy="4222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190750" y="3613150"/>
            <a:ext cx="6934200" cy="3225800"/>
          </a:xfrm>
          <a:gradFill>
            <a:gsLst>
              <a:gs pos="0">
                <a:schemeClr val="accent1">
                  <a:tint val="50000"/>
                  <a:satMod val="300000"/>
                  <a:alpha val="48000"/>
                </a:schemeClr>
              </a:gs>
              <a:gs pos="35000">
                <a:schemeClr val="accent1">
                  <a:tint val="37000"/>
                  <a:satMod val="300000"/>
                </a:schemeClr>
              </a:gs>
              <a:gs pos="76000">
                <a:schemeClr val="accent1">
                  <a:tint val="15000"/>
                  <a:satMod val="350000"/>
                  <a:alpha val="45000"/>
                </a:schemeClr>
              </a:gs>
            </a:gsLst>
          </a:gradFill>
        </p:spPr>
        <p:style>
          <a:lnRef idx="1">
            <a:schemeClr val="accent1"/>
          </a:lnRef>
          <a:fillRef idx="2">
            <a:schemeClr val="accent1"/>
          </a:fillRef>
          <a:effectRef idx="1">
            <a:schemeClr val="accent1"/>
          </a:effectRef>
          <a:fontRef idx="minor">
            <a:schemeClr val="dk1"/>
          </a:fontRef>
        </p:style>
        <p:txBody>
          <a:bodyPr/>
          <a:lstStyle/>
          <a:p>
            <a:pPr marL="0" indent="0" algn="ctr">
              <a:buFont typeface="Arial" pitchFamily="34" charset="0"/>
              <a:buNone/>
              <a:defRPr/>
            </a:pPr>
            <a:r>
              <a:rPr lang="en-US" sz="3600" b="1" i="1" dirty="0" smtClean="0"/>
              <a:t>Instructional Practice</a:t>
            </a:r>
            <a:endParaRPr lang="en-US" sz="3600" b="1" dirty="0" smtClean="0"/>
          </a:p>
          <a:p>
            <a:pPr marL="0" indent="0" algn="ctr">
              <a:buFont typeface="Arial" pitchFamily="34" charset="0"/>
              <a:buNone/>
              <a:defRPr/>
            </a:pPr>
            <a:endParaRPr lang="en-US" sz="800" dirty="0" smtClean="0"/>
          </a:p>
          <a:p>
            <a:pPr>
              <a:defRPr/>
            </a:pPr>
            <a:r>
              <a:rPr lang="en-US" sz="2800" dirty="0" smtClean="0"/>
              <a:t>Respond to a Text in Writing </a:t>
            </a:r>
          </a:p>
          <a:p>
            <a:pPr marL="0" indent="0">
              <a:buNone/>
              <a:defRPr/>
            </a:pPr>
            <a:r>
              <a:rPr lang="en-US" sz="2800" dirty="0" smtClean="0"/>
              <a:t>(Writing Personal Reactions that Analyze and Interpret the Text)</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26</a:t>
            </a:fld>
            <a:endParaRPr lang="en-US"/>
          </a:p>
        </p:txBody>
      </p:sp>
      <p:grpSp>
        <p:nvGrpSpPr>
          <p:cNvPr id="5" name="Group 4"/>
          <p:cNvGrpSpPr/>
          <p:nvPr/>
        </p:nvGrpSpPr>
        <p:grpSpPr>
          <a:xfrm>
            <a:off x="5592762" y="0"/>
            <a:ext cx="3703638" cy="3429000"/>
            <a:chOff x="5592762" y="0"/>
            <a:chExt cx="3703638" cy="3429000"/>
          </a:xfrm>
        </p:grpSpPr>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0"/>
              <a:ext cx="2971800" cy="229079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592762" y="2590800"/>
              <a:ext cx="35512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If coupled with </a:t>
              </a:r>
              <a:r>
                <a:rPr lang="en-US" b="1" dirty="0"/>
                <a:t>EXPLICIT INSTRUCTION</a:t>
              </a:r>
            </a:p>
          </p:txBody>
        </p:sp>
      </p:grpSp>
      <p:pic>
        <p:nvPicPr>
          <p:cNvPr id="10" name="Picture 2" descr="http://www.clipartbest.com/cliparts/eiM/ARK/eiMARKE6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2820" y="2835981"/>
            <a:ext cx="561180" cy="59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35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animEffect transition="in" filter="fade">
                                      <p:cBhvr>
                                        <p:cTn id="9" dur="500"/>
                                        <p:tgtEl>
                                          <p:spTgt spid="2560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Activity</a:t>
            </a:r>
            <a:endParaRPr lang="en-US"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27</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3600"/>
            <a:ext cx="5195503" cy="389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361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828800"/>
            <a:ext cx="8382001"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500" fill="hold"/>
                                        <p:tgtEl>
                                          <p:spTgt spid="157698"/>
                                        </p:tgtEl>
                                        <p:attrNameLst>
                                          <p:attrName>ppt_x</p:attrName>
                                        </p:attrNameLst>
                                      </p:cBhvr>
                                      <p:tavLst>
                                        <p:tav tm="0">
                                          <p:val>
                                            <p:strVal val="#ppt_x"/>
                                          </p:val>
                                        </p:tav>
                                        <p:tav tm="100000">
                                          <p:val>
                                            <p:strVal val="#ppt_x"/>
                                          </p:val>
                                        </p:tav>
                                      </p:tavLst>
                                    </p:anim>
                                    <p:anim calcmode="lin" valueType="num">
                                      <p:cBhvr additive="base">
                                        <p:cTn id="8"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600" dirty="0" smtClean="0"/>
              <a:t>Summarizing Text Proved to Be Better Than Just…</a:t>
            </a:r>
          </a:p>
        </p:txBody>
      </p:sp>
      <p:sp>
        <p:nvSpPr>
          <p:cNvPr id="2" name="TextBox 1"/>
          <p:cNvSpPr txBox="1"/>
          <p:nvPr/>
        </p:nvSpPr>
        <p:spPr>
          <a:xfrm>
            <a:off x="1600200" y="2522607"/>
            <a:ext cx="60960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000" dirty="0" smtClean="0"/>
              <a:t>Simply Reading the Text</a:t>
            </a:r>
            <a:endParaRPr lang="en-US" sz="4000" dirty="0"/>
          </a:p>
        </p:txBody>
      </p:sp>
      <p:sp>
        <p:nvSpPr>
          <p:cNvPr id="5" name="TextBox 4"/>
          <p:cNvSpPr txBox="1"/>
          <p:nvPr/>
        </p:nvSpPr>
        <p:spPr>
          <a:xfrm>
            <a:off x="781050" y="3657600"/>
            <a:ext cx="7772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000" dirty="0" smtClean="0"/>
              <a:t>Reading and Rereading the Text</a:t>
            </a:r>
            <a:endParaRPr lang="en-US" sz="4000" dirty="0"/>
          </a:p>
        </p:txBody>
      </p:sp>
      <p:sp>
        <p:nvSpPr>
          <p:cNvPr id="6" name="TextBox 5"/>
          <p:cNvSpPr txBox="1"/>
          <p:nvPr/>
        </p:nvSpPr>
        <p:spPr>
          <a:xfrm>
            <a:off x="609600" y="4724400"/>
            <a:ext cx="80772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000" dirty="0" smtClean="0"/>
              <a:t>Reading and Studying the Text</a:t>
            </a:r>
            <a:endParaRPr lang="en-US" sz="4000" dirty="0"/>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29</a:t>
            </a:fld>
            <a:endParaRPr lang="en-US"/>
          </a:p>
        </p:txBody>
      </p:sp>
    </p:spTree>
    <p:extLst>
      <p:ext uri="{BB962C8B-B14F-4D97-AF65-F5344CB8AC3E}">
        <p14:creationId xmlns:p14="http://schemas.microsoft.com/office/powerpoint/2010/main" val="137973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brown\Dropbox\pict-quotes-logo's\High School and College Student Photos\College Students\colle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685800"/>
            <a:ext cx="8591550" cy="574028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1600200" y="4800600"/>
            <a:ext cx="6400800" cy="1279525"/>
          </a:xfrm>
        </p:spPr>
        <p:txBody>
          <a:bodyPr/>
          <a:lstStyle/>
          <a:p>
            <a:pPr>
              <a:buFont typeface="Arial" charset="0"/>
              <a:buNone/>
              <a:defRPr/>
            </a:pPr>
            <a:r>
              <a:rPr lang="en-US" sz="4000" dirty="0" smtClean="0">
                <a:solidFill>
                  <a:srgbClr val="FFCC66"/>
                </a:solidFill>
              </a:rPr>
              <a:t>2016 ELA Foundation Services</a:t>
            </a:r>
          </a:p>
        </p:txBody>
      </p:sp>
      <p:sp>
        <p:nvSpPr>
          <p:cNvPr id="6" name="Title 5"/>
          <p:cNvSpPr>
            <a:spLocks noGrp="1"/>
          </p:cNvSpPr>
          <p:nvPr>
            <p:ph type="ctrTitle"/>
          </p:nvPr>
        </p:nvSpPr>
        <p:spPr>
          <a:xfrm>
            <a:off x="1219200" y="3581400"/>
            <a:ext cx="6980237" cy="1136649"/>
          </a:xfrm>
          <a:solidFill>
            <a:schemeClr val="accent3">
              <a:lumMod val="60000"/>
              <a:lumOff val="40000"/>
              <a:alpha val="51000"/>
            </a:schemeClr>
          </a:solidFill>
        </p:spPr>
        <p:txBody>
          <a:bodyPr/>
          <a:lstStyle/>
          <a:p>
            <a:pPr>
              <a:defRPr/>
            </a:pPr>
            <a:r>
              <a:rPr lang="en-US" sz="6600" b="1" dirty="0" smtClean="0">
                <a:solidFill>
                  <a:srgbClr val="FFFF99"/>
                </a:solidFill>
                <a:effectLst>
                  <a:outerShdw blurRad="38100" dist="38100" dir="2700000" algn="tl">
                    <a:srgbClr val="000000">
                      <a:alpha val="43137"/>
                    </a:srgbClr>
                  </a:outerShdw>
                </a:effectLst>
              </a:rPr>
              <a:t>Writing to Read</a:t>
            </a:r>
            <a:endParaRPr lang="en-US" sz="6600" b="1" dirty="0">
              <a:solidFill>
                <a:srgbClr val="FFFF9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371600"/>
            <a:ext cx="5772150" cy="1199550"/>
          </a:xfrm>
          <a:noFill/>
        </p:spPr>
        <p:txBody>
          <a:bodyPr/>
          <a:lstStyle/>
          <a:p>
            <a:pPr marL="0" indent="0" algn="ctr">
              <a:buFont typeface="Arial" pitchFamily="34" charset="0"/>
              <a:buNone/>
              <a:defRPr/>
            </a:pPr>
            <a:r>
              <a:rPr lang="en-US" sz="2800" b="1" i="1" dirty="0" smtClean="0"/>
              <a:t>Instructional Practice</a:t>
            </a:r>
          </a:p>
          <a:p>
            <a:pPr marL="0" indent="0" algn="ctr">
              <a:buFont typeface="Arial" pitchFamily="34" charset="0"/>
              <a:buNone/>
              <a:defRPr/>
            </a:pPr>
            <a:r>
              <a:rPr lang="en-US" sz="2800" dirty="0" smtClean="0"/>
              <a:t>Write Summaries of a Text</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1026"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4" name="Content Placeholder 2"/>
          <p:cNvSpPr txBox="1">
            <a:spLocks/>
          </p:cNvSpPr>
          <p:nvPr/>
        </p:nvSpPr>
        <p:spPr bwMode="auto">
          <a:xfrm>
            <a:off x="0" y="3600450"/>
            <a:ext cx="9144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263" indent="0" eaLnBrk="1" hangingPunct="1">
              <a:buFont typeface="Arial" pitchFamily="34" charset="0"/>
              <a:buNone/>
              <a:defRPr/>
            </a:pPr>
            <a:r>
              <a:rPr lang="en-US" altLang="en-US" sz="2800" b="1" dirty="0" smtClean="0">
                <a:ea typeface="ヒラギノ角ゴ Pro W3"/>
                <a:cs typeface="ヒラギノ角ゴ Pro W3"/>
              </a:rPr>
              <a:t>Readers must recognize:</a:t>
            </a:r>
          </a:p>
          <a:p>
            <a:pPr marL="739775" lvl="1" eaLnBrk="1" hangingPunct="1">
              <a:buFont typeface="Wingdings" pitchFamily="2" charset="2"/>
              <a:buChar char=""/>
              <a:defRPr/>
            </a:pPr>
            <a:r>
              <a:rPr lang="en-US" altLang="en-US" dirty="0" smtClean="0">
                <a:ea typeface="ヒラギノ角ゴ Pro W3"/>
                <a:cs typeface="ヒラギノ角ゴ Pro W3"/>
              </a:rPr>
              <a:t>which ideas are indispensable to the original text.</a:t>
            </a:r>
          </a:p>
          <a:p>
            <a:pPr marL="739775" lvl="1" eaLnBrk="1" hangingPunct="1">
              <a:buFont typeface="Wingdings" pitchFamily="2" charset="2"/>
              <a:buChar char=""/>
              <a:defRPr/>
            </a:pPr>
            <a:endParaRPr lang="en-US" altLang="en-US" sz="700" dirty="0" smtClean="0">
              <a:ea typeface="ヒラギノ角ゴ Pro W3"/>
              <a:cs typeface="ヒラギノ角ゴ Pro W3"/>
            </a:endParaRPr>
          </a:p>
          <a:p>
            <a:pPr marL="739775" lvl="1" eaLnBrk="1" hangingPunct="1">
              <a:buFont typeface="Wingdings" pitchFamily="2" charset="2"/>
              <a:buChar char=""/>
              <a:defRPr/>
            </a:pPr>
            <a:r>
              <a:rPr lang="en-US" altLang="en-US" dirty="0" smtClean="0">
                <a:ea typeface="ヒラギノ角ゴ Pro W3"/>
                <a:cs typeface="ヒラギノ角ゴ Pro W3"/>
              </a:rPr>
              <a:t>which ones can be dropped altogether or combined.</a:t>
            </a:r>
          </a:p>
          <a:p>
            <a:pPr marL="739775" lvl="1" eaLnBrk="1" hangingPunct="1">
              <a:buFont typeface="Wingdings" pitchFamily="2" charset="2"/>
              <a:buChar char=""/>
              <a:defRPr/>
            </a:pPr>
            <a:endParaRPr lang="en-US" altLang="en-US" sz="700" dirty="0" smtClean="0">
              <a:ea typeface="ヒラギノ角ゴ Pro W3"/>
              <a:cs typeface="ヒラギノ角ゴ Pro W3"/>
            </a:endParaRPr>
          </a:p>
          <a:p>
            <a:pPr marL="739775" lvl="1" eaLnBrk="1" hangingPunct="1">
              <a:buFont typeface="Wingdings" pitchFamily="2" charset="2"/>
              <a:buChar char=""/>
              <a:defRPr/>
            </a:pPr>
            <a:r>
              <a:rPr lang="en-US" altLang="en-US" dirty="0" smtClean="0">
                <a:ea typeface="ヒラギノ角ゴ Pro W3"/>
                <a:cs typeface="ヒラギノ角ゴ Pro W3"/>
              </a:rPr>
              <a:t>the need for paraphrasing the text using their own words.</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animEffect transition="in" filter="fade">
                                      <p:cBhvr>
                                        <p:cTn id="9" dur="500"/>
                                        <p:tgtEl>
                                          <p:spTgt spid="389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31</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3600"/>
            <a:ext cx="5195503" cy="389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315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493" y="457200"/>
            <a:ext cx="7024744" cy="914400"/>
          </a:xfrm>
        </p:spPr>
        <p:txBody>
          <a:bodyPr>
            <a:noAutofit/>
          </a:bodyPr>
          <a:lstStyle/>
          <a:p>
            <a:r>
              <a:rPr lang="en-US" sz="4400" dirty="0" smtClean="0"/>
              <a:t>    Summaries</a:t>
            </a:r>
            <a:endParaRPr lang="en-US" sz="4400" dirty="0"/>
          </a:p>
        </p:txBody>
      </p:sp>
      <p:sp>
        <p:nvSpPr>
          <p:cNvPr id="3" name="Content Placeholder 2"/>
          <p:cNvSpPr>
            <a:spLocks noGrp="1"/>
          </p:cNvSpPr>
          <p:nvPr>
            <p:ph sz="quarter" idx="1"/>
          </p:nvPr>
        </p:nvSpPr>
        <p:spPr>
          <a:xfrm>
            <a:off x="301752" y="1527048"/>
            <a:ext cx="4879848" cy="4141476"/>
          </a:xfrm>
        </p:spPr>
        <p:txBody>
          <a:bodyPr>
            <a:normAutofit lnSpcReduction="10000"/>
          </a:bodyPr>
          <a:lstStyle/>
          <a:p>
            <a:r>
              <a:rPr lang="en-US" sz="2800" dirty="0" smtClean="0"/>
              <a:t>What is summarizing?</a:t>
            </a:r>
          </a:p>
          <a:p>
            <a:r>
              <a:rPr lang="en-US" sz="2800" dirty="0"/>
              <a:t>What do we do when we </a:t>
            </a:r>
            <a:r>
              <a:rPr lang="en-US" sz="2800" dirty="0" smtClean="0"/>
              <a:t>summarize?</a:t>
            </a:r>
          </a:p>
          <a:p>
            <a:r>
              <a:rPr lang="en-US" sz="2800" dirty="0" smtClean="0"/>
              <a:t>What happens when we </a:t>
            </a:r>
          </a:p>
          <a:p>
            <a:pPr marL="0" indent="0">
              <a:buNone/>
            </a:pPr>
            <a:r>
              <a:rPr lang="en-US" sz="2800" dirty="0"/>
              <a:t> </a:t>
            </a:r>
            <a:r>
              <a:rPr lang="en-US" sz="2800" dirty="0" smtClean="0"/>
              <a:t>   ask students to  </a:t>
            </a:r>
          </a:p>
          <a:p>
            <a:pPr marL="0" indent="0">
              <a:buNone/>
            </a:pPr>
            <a:r>
              <a:rPr lang="en-US" sz="2800" dirty="0"/>
              <a:t> </a:t>
            </a:r>
            <a:r>
              <a:rPr lang="en-US" sz="2800" dirty="0" smtClean="0"/>
              <a:t>   summarize?</a:t>
            </a:r>
          </a:p>
          <a:p>
            <a:r>
              <a:rPr lang="en-US" sz="2800" dirty="0"/>
              <a:t>What do we want students to do when we ask them to summarize?</a:t>
            </a:r>
          </a:p>
          <a:p>
            <a:pPr marL="0" indent="0">
              <a:buNone/>
            </a:pPr>
            <a:endParaRPr lang="en-US" sz="2800" dirty="0"/>
          </a:p>
        </p:txBody>
      </p:sp>
      <p:sp>
        <p:nvSpPr>
          <p:cNvPr id="5" name="TextBox 4"/>
          <p:cNvSpPr txBox="1"/>
          <p:nvPr/>
        </p:nvSpPr>
        <p:spPr>
          <a:xfrm>
            <a:off x="5334000" y="3014561"/>
            <a:ext cx="3186364"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dirty="0" smtClean="0"/>
              <a:t>they </a:t>
            </a:r>
            <a:r>
              <a:rPr lang="en-US" sz="2800" dirty="0"/>
              <a:t>write down </a:t>
            </a:r>
            <a:endParaRPr lang="en-US" sz="2800" dirty="0" smtClean="0"/>
          </a:p>
          <a:p>
            <a:r>
              <a:rPr lang="en-US" sz="2800" dirty="0" smtClean="0"/>
              <a:t>next </a:t>
            </a:r>
            <a:r>
              <a:rPr lang="en-US" sz="2800" dirty="0"/>
              <a:t>to </a:t>
            </a:r>
            <a:r>
              <a:rPr lang="en-US" sz="2800" dirty="0" smtClean="0"/>
              <a:t>nothing</a:t>
            </a:r>
            <a:endParaRPr lang="en-US" sz="2800" dirty="0"/>
          </a:p>
        </p:txBody>
      </p:sp>
      <p:sp>
        <p:nvSpPr>
          <p:cNvPr id="6" name="Rectangle 5"/>
          <p:cNvSpPr/>
          <p:nvPr/>
        </p:nvSpPr>
        <p:spPr>
          <a:xfrm>
            <a:off x="5078510" y="3133839"/>
            <a:ext cx="3505200"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400" dirty="0" smtClean="0"/>
              <a:t>they </a:t>
            </a:r>
            <a:r>
              <a:rPr lang="en-US" sz="2400" dirty="0"/>
              <a:t>give </a:t>
            </a:r>
            <a:r>
              <a:rPr lang="en-US" sz="2400" dirty="0" smtClean="0"/>
              <a:t>incomplete sentences</a:t>
            </a:r>
            <a:endParaRPr lang="en-US" sz="2400" dirty="0"/>
          </a:p>
        </p:txBody>
      </p:sp>
      <p:sp>
        <p:nvSpPr>
          <p:cNvPr id="7" name="Rectangle 6"/>
          <p:cNvSpPr/>
          <p:nvPr/>
        </p:nvSpPr>
        <p:spPr>
          <a:xfrm>
            <a:off x="5246241" y="3100246"/>
            <a:ext cx="3188368"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a:t>they write down </a:t>
            </a:r>
            <a:endParaRPr lang="en-US" sz="2800" dirty="0" smtClean="0"/>
          </a:p>
          <a:p>
            <a:r>
              <a:rPr lang="en-US" sz="2800" dirty="0" smtClean="0"/>
              <a:t>everything</a:t>
            </a:r>
            <a:endParaRPr lang="en-US" sz="2800" dirty="0"/>
          </a:p>
        </p:txBody>
      </p:sp>
      <p:sp>
        <p:nvSpPr>
          <p:cNvPr id="8" name="Rectangle 7"/>
          <p:cNvSpPr/>
          <p:nvPr/>
        </p:nvSpPr>
        <p:spPr>
          <a:xfrm>
            <a:off x="5329987" y="3038691"/>
            <a:ext cx="2931696"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they </a:t>
            </a:r>
            <a:r>
              <a:rPr lang="en-US" sz="2800" dirty="0"/>
              <a:t>write way </a:t>
            </a:r>
            <a:endParaRPr lang="en-US" sz="2800" dirty="0" smtClean="0"/>
          </a:p>
          <a:p>
            <a:r>
              <a:rPr lang="en-US" sz="2800" dirty="0" smtClean="0"/>
              <a:t>too much</a:t>
            </a:r>
            <a:endParaRPr lang="en-US" sz="2800" dirty="0"/>
          </a:p>
        </p:txBody>
      </p:sp>
      <p:sp>
        <p:nvSpPr>
          <p:cNvPr id="9" name="Rectangle 8"/>
          <p:cNvSpPr/>
          <p:nvPr/>
        </p:nvSpPr>
        <p:spPr>
          <a:xfrm>
            <a:off x="5541847" y="3181449"/>
            <a:ext cx="27432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they </a:t>
            </a:r>
            <a:r>
              <a:rPr lang="en-US" sz="2800" dirty="0"/>
              <a:t>copy word </a:t>
            </a:r>
            <a:r>
              <a:rPr lang="en-US" sz="2800" dirty="0" smtClean="0"/>
              <a:t>for </a:t>
            </a:r>
            <a:r>
              <a:rPr lang="en-US" sz="2800" dirty="0"/>
              <a:t>word</a:t>
            </a:r>
          </a:p>
        </p:txBody>
      </p:sp>
      <p:sp>
        <p:nvSpPr>
          <p:cNvPr id="10" name="Rectangle 9"/>
          <p:cNvSpPr/>
          <p:nvPr/>
        </p:nvSpPr>
        <p:spPr>
          <a:xfrm>
            <a:off x="5366083" y="3179627"/>
            <a:ext cx="2895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they </a:t>
            </a:r>
            <a:r>
              <a:rPr lang="en-US" sz="2800" dirty="0"/>
              <a:t>don't write </a:t>
            </a:r>
            <a:endParaRPr lang="en-US" sz="2800" dirty="0" smtClean="0"/>
          </a:p>
          <a:p>
            <a:r>
              <a:rPr lang="en-US" sz="2800" dirty="0" smtClean="0"/>
              <a:t>enough</a:t>
            </a:r>
            <a:endParaRPr lang="en-US" sz="2800" dirty="0"/>
          </a:p>
        </p:txBody>
      </p:sp>
      <p:sp>
        <p:nvSpPr>
          <p:cNvPr id="12" name="Rectangle 11"/>
          <p:cNvSpPr/>
          <p:nvPr/>
        </p:nvSpPr>
        <p:spPr>
          <a:xfrm>
            <a:off x="5163366" y="4714416"/>
            <a:ext cx="3477126" cy="523220"/>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sz="2800" dirty="0"/>
              <a:t>pull out main </a:t>
            </a:r>
            <a:r>
              <a:rPr lang="en-US" sz="2800" dirty="0" smtClean="0"/>
              <a:t>ideas</a:t>
            </a:r>
            <a:endParaRPr lang="en-US" sz="2800" dirty="0"/>
          </a:p>
        </p:txBody>
      </p:sp>
      <p:sp>
        <p:nvSpPr>
          <p:cNvPr id="13" name="Rectangle 12"/>
          <p:cNvSpPr/>
          <p:nvPr/>
        </p:nvSpPr>
        <p:spPr>
          <a:xfrm>
            <a:off x="5525518" y="4600336"/>
            <a:ext cx="2362200" cy="95410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sz="2800" dirty="0" smtClean="0"/>
              <a:t>focus </a:t>
            </a:r>
            <a:r>
              <a:rPr lang="en-US" sz="2800" dirty="0"/>
              <a:t>on key </a:t>
            </a:r>
            <a:r>
              <a:rPr lang="en-US" sz="2800" dirty="0" smtClean="0"/>
              <a:t>details</a:t>
            </a:r>
            <a:endParaRPr lang="en-US" sz="2800" dirty="0"/>
          </a:p>
        </p:txBody>
      </p:sp>
      <p:sp>
        <p:nvSpPr>
          <p:cNvPr id="14" name="Rectangle 13"/>
          <p:cNvSpPr/>
          <p:nvPr/>
        </p:nvSpPr>
        <p:spPr>
          <a:xfrm>
            <a:off x="5206135" y="4760581"/>
            <a:ext cx="3268579" cy="95410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sz="2800" dirty="0" smtClean="0"/>
              <a:t>use </a:t>
            </a:r>
            <a:r>
              <a:rPr lang="en-US" sz="2800" dirty="0"/>
              <a:t>key words and </a:t>
            </a:r>
            <a:r>
              <a:rPr lang="en-US" sz="2800" dirty="0" smtClean="0"/>
              <a:t>phrases</a:t>
            </a:r>
            <a:endParaRPr lang="en-US" sz="2800" dirty="0"/>
          </a:p>
        </p:txBody>
      </p:sp>
      <p:sp>
        <p:nvSpPr>
          <p:cNvPr id="15" name="Rectangle 14"/>
          <p:cNvSpPr/>
          <p:nvPr/>
        </p:nvSpPr>
        <p:spPr>
          <a:xfrm>
            <a:off x="5001307" y="4668665"/>
            <a:ext cx="3659606" cy="95410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sz="2800" dirty="0" smtClean="0"/>
              <a:t>break </a:t>
            </a:r>
            <a:r>
              <a:rPr lang="en-US" sz="2800" dirty="0"/>
              <a:t>down the </a:t>
            </a:r>
            <a:r>
              <a:rPr lang="en-US" sz="2800" dirty="0" smtClean="0"/>
              <a:t>larger ideas</a:t>
            </a:r>
            <a:endParaRPr lang="en-US" sz="2800" dirty="0"/>
          </a:p>
        </p:txBody>
      </p:sp>
      <p:sp>
        <p:nvSpPr>
          <p:cNvPr id="16" name="Rectangle 15"/>
          <p:cNvSpPr/>
          <p:nvPr/>
        </p:nvSpPr>
        <p:spPr>
          <a:xfrm>
            <a:off x="4970727" y="4760582"/>
            <a:ext cx="3720765" cy="95410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sz="2800" dirty="0" smtClean="0"/>
              <a:t>write </a:t>
            </a:r>
            <a:r>
              <a:rPr lang="en-US" sz="2800" dirty="0"/>
              <a:t>only enough to convey the </a:t>
            </a:r>
            <a:r>
              <a:rPr lang="en-US" sz="2800" dirty="0" smtClean="0"/>
              <a:t>gist</a:t>
            </a:r>
            <a:endParaRPr lang="en-US" sz="2800" dirty="0"/>
          </a:p>
        </p:txBody>
      </p:sp>
      <p:sp>
        <p:nvSpPr>
          <p:cNvPr id="17" name="TextBox 16"/>
          <p:cNvSpPr txBox="1"/>
          <p:nvPr/>
        </p:nvSpPr>
        <p:spPr>
          <a:xfrm>
            <a:off x="4953500" y="1371600"/>
            <a:ext cx="3720765" cy="138499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dirty="0"/>
              <a:t>the main points that are worth noting and remembering</a:t>
            </a:r>
          </a:p>
        </p:txBody>
      </p:sp>
      <p:sp>
        <p:nvSpPr>
          <p:cNvPr id="18" name="TextBox 17"/>
          <p:cNvSpPr txBox="1"/>
          <p:nvPr/>
        </p:nvSpPr>
        <p:spPr>
          <a:xfrm>
            <a:off x="5133474" y="1777035"/>
            <a:ext cx="3505200"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400" dirty="0" smtClean="0"/>
              <a:t>try </a:t>
            </a:r>
            <a:r>
              <a:rPr lang="en-US" sz="2400" dirty="0"/>
              <a:t>to capture the main ideas and the crucial details necessary for supporting them.</a:t>
            </a:r>
          </a:p>
        </p:txBody>
      </p:sp>
      <p:cxnSp>
        <p:nvCxnSpPr>
          <p:cNvPr id="20" name="Straight Arrow Connector 19"/>
          <p:cNvCxnSpPr/>
          <p:nvPr/>
        </p:nvCxnSpPr>
        <p:spPr>
          <a:xfrm>
            <a:off x="4073191" y="2054096"/>
            <a:ext cx="866274"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679867" y="2876181"/>
            <a:ext cx="2202782" cy="0"/>
          </a:xfrm>
          <a:prstGeom prst="straightConnector1">
            <a:avLst/>
          </a:prstGeom>
          <a:ln w="635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888040" y="3502484"/>
            <a:ext cx="994609" cy="26519"/>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496273" y="5543107"/>
            <a:ext cx="2202782" cy="0"/>
          </a:xfrm>
          <a:prstGeom prst="straightConnector1">
            <a:avLst/>
          </a:prstGeom>
          <a:ln w="63500">
            <a:solidFill>
              <a:schemeClr val="accent5"/>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descr="http://www.clipartbest.com/cliparts/eiM/ARK/eiMARKE6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786885"/>
            <a:ext cx="561180" cy="59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22" presetClass="entr" presetSubtype="8"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69" fill="hold">
                            <p:stCondLst>
                              <p:cond delay="0"/>
                            </p:stCondLst>
                            <p:childTnLst>
                              <p:par>
                                <p:cTn id="70" presetID="53" presetClass="entr" presetSubtype="16"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33</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3600"/>
            <a:ext cx="5195503" cy="389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160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11163" y="477838"/>
            <a:ext cx="8229600" cy="1143000"/>
          </a:xfrm>
        </p:spPr>
        <p:txBody>
          <a:bodyPr/>
          <a:lstStyle/>
          <a:p>
            <a:r>
              <a:rPr lang="en-US" altLang="en-US" dirty="0" smtClean="0"/>
              <a:t>Summarization of Shorter Text</a:t>
            </a:r>
          </a:p>
        </p:txBody>
      </p:sp>
      <p:sp>
        <p:nvSpPr>
          <p:cNvPr id="3" name="Content Placeholder 2"/>
          <p:cNvSpPr>
            <a:spLocks noGrp="1"/>
          </p:cNvSpPr>
          <p:nvPr>
            <p:ph idx="1"/>
          </p:nvPr>
        </p:nvSpPr>
        <p:spPr>
          <a:xfrm>
            <a:off x="457200" y="1981200"/>
            <a:ext cx="8305800" cy="4343400"/>
          </a:xfrm>
        </p:spPr>
        <p:txBody>
          <a:bodyPr/>
          <a:lstStyle/>
          <a:p>
            <a:pPr marL="0" indent="0">
              <a:buFont typeface="Arial" charset="0"/>
              <a:buNone/>
              <a:defRPr/>
            </a:pPr>
            <a:endParaRPr lang="en-US" sz="2400" dirty="0" smtClean="0"/>
          </a:p>
          <a:p>
            <a:pPr marL="0" indent="0">
              <a:buFont typeface="Arial" charset="0"/>
              <a:buNone/>
              <a:defRPr/>
            </a:pPr>
            <a:r>
              <a:rPr lang="en-US" sz="2400" dirty="0" smtClean="0"/>
              <a:t>Students are directly taught rules for how to write a summary of material read.  This can involve teaching them how to write a summary of a paragraph using the following operations:</a:t>
            </a:r>
          </a:p>
          <a:p>
            <a:pPr marL="514350" indent="-514350">
              <a:buFont typeface="+mj-lt"/>
              <a:buAutoNum type="arabicPeriod"/>
              <a:defRPr/>
            </a:pPr>
            <a:r>
              <a:rPr lang="en-US" sz="2400" dirty="0" smtClean="0"/>
              <a:t>Identify or select the main information</a:t>
            </a:r>
          </a:p>
          <a:p>
            <a:pPr marL="514350" indent="-514350">
              <a:buFont typeface="+mj-lt"/>
              <a:buAutoNum type="arabicPeriod"/>
              <a:defRPr/>
            </a:pPr>
            <a:r>
              <a:rPr lang="en-US" sz="2400" dirty="0" smtClean="0"/>
              <a:t>Delete trivial information</a:t>
            </a:r>
          </a:p>
          <a:p>
            <a:pPr marL="514350" indent="-514350">
              <a:buFont typeface="+mj-lt"/>
              <a:buAutoNum type="arabicPeriod"/>
              <a:defRPr/>
            </a:pPr>
            <a:r>
              <a:rPr lang="en-US" sz="2400" dirty="0" smtClean="0"/>
              <a:t>Delete redundant information</a:t>
            </a:r>
          </a:p>
          <a:p>
            <a:pPr marL="514350" indent="-514350">
              <a:buFont typeface="+mj-lt"/>
              <a:buAutoNum type="arabicPeriod"/>
              <a:defRPr/>
            </a:pPr>
            <a:r>
              <a:rPr lang="en-US" sz="2400" dirty="0" smtClean="0"/>
              <a:t>Write a short synopsis of the main and supporting information for each paragraph.</a:t>
            </a:r>
            <a:endParaRPr lang="en-US" sz="2400" dirty="0"/>
          </a:p>
        </p:txBody>
      </p:sp>
      <p:sp>
        <p:nvSpPr>
          <p:cNvPr id="46085" name="TextBox 4"/>
          <p:cNvSpPr txBox="1">
            <a:spLocks noChangeArrowheads="1"/>
          </p:cNvSpPr>
          <p:nvPr/>
        </p:nvSpPr>
        <p:spPr bwMode="auto">
          <a:xfrm>
            <a:off x="5151438" y="6128544"/>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t>(Rinehart, Stahl and Erickson, 1986)</a:t>
            </a:r>
          </a:p>
        </p:txBody>
      </p:sp>
      <p:sp>
        <p:nvSpPr>
          <p:cNvPr id="2" name="Flowchart: Terminator 1"/>
          <p:cNvSpPr/>
          <p:nvPr/>
        </p:nvSpPr>
        <p:spPr>
          <a:xfrm>
            <a:off x="304800" y="1371600"/>
            <a:ext cx="1828800" cy="7620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Strategy</a:t>
            </a:r>
          </a:p>
        </p:txBody>
      </p:sp>
      <p:sp>
        <p:nvSpPr>
          <p:cNvPr id="5" name="Slide Number Placeholder 4"/>
          <p:cNvSpPr>
            <a:spLocks noGrp="1"/>
          </p:cNvSpPr>
          <p:nvPr>
            <p:ph type="sldNum" sz="quarter" idx="12"/>
          </p:nvPr>
        </p:nvSpPr>
        <p:spPr/>
        <p:txBody>
          <a:bodyPr/>
          <a:lstStyle/>
          <a:p>
            <a:pPr>
              <a:defRPr/>
            </a:pPr>
            <a:fld id="{E63C40CA-C808-467A-AEB9-B3B6A50E16C0}" type="slidenum">
              <a:rPr lang="en-US" smtClean="0"/>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81000" y="838200"/>
            <a:ext cx="8229600" cy="767695"/>
          </a:xfrm>
        </p:spPr>
        <p:txBody>
          <a:bodyPr/>
          <a:lstStyle/>
          <a:p>
            <a:r>
              <a:rPr lang="en-US" altLang="en-US" sz="3600" dirty="0" smtClean="0">
                <a:solidFill>
                  <a:srgbClr val="000000"/>
                </a:solidFill>
                <a:ea typeface="ヒラギノ角ゴ Pro W3"/>
                <a:cs typeface="ヒラギノ角ゴ Pro W3"/>
              </a:rPr>
              <a:t>Summarization of Longer Text</a:t>
            </a:r>
            <a:br>
              <a:rPr lang="en-US" altLang="en-US" sz="3600" dirty="0" smtClean="0">
                <a:solidFill>
                  <a:srgbClr val="000000"/>
                </a:solidFill>
                <a:ea typeface="ヒラギノ角ゴ Pro W3"/>
                <a:cs typeface="ヒラギノ角ゴ Pro W3"/>
              </a:rPr>
            </a:br>
            <a:endParaRPr lang="en-US" altLang="en-US" sz="3600" dirty="0" smtClean="0">
              <a:ea typeface="ヒラギノ角ゴ Pro W3"/>
              <a:cs typeface="ヒラギノ角ゴ Pro W3"/>
            </a:endParaRPr>
          </a:p>
        </p:txBody>
      </p:sp>
      <p:sp>
        <p:nvSpPr>
          <p:cNvPr id="47107" name="Content Placeholder 2"/>
          <p:cNvSpPr>
            <a:spLocks noGrp="1"/>
          </p:cNvSpPr>
          <p:nvPr>
            <p:ph idx="1"/>
          </p:nvPr>
        </p:nvSpPr>
        <p:spPr>
          <a:xfrm>
            <a:off x="457200" y="2362200"/>
            <a:ext cx="8229600" cy="4038600"/>
          </a:xfrm>
        </p:spPr>
        <p:txBody>
          <a:bodyPr/>
          <a:lstStyle/>
          <a:p>
            <a:pPr marL="968375" lvl="1" indent="-514350" eaLnBrk="1" hangingPunct="1">
              <a:buFontTx/>
              <a:buAutoNum type="arabicPeriod"/>
            </a:pPr>
            <a:r>
              <a:rPr lang="en-US" altLang="en-US" sz="2300" dirty="0" smtClean="0">
                <a:ea typeface="ヒラギノ角ゴ Pro W3"/>
                <a:cs typeface="ヒラギノ角ゴ Pro W3"/>
              </a:rPr>
              <a:t>Students read a brief text</a:t>
            </a:r>
          </a:p>
          <a:p>
            <a:pPr marL="968375" lvl="1" indent="-514350" eaLnBrk="1" hangingPunct="1">
              <a:buFontTx/>
              <a:buAutoNum type="arabicPeriod"/>
            </a:pPr>
            <a:r>
              <a:rPr lang="en-US" altLang="en-US" sz="2300" dirty="0" smtClean="0">
                <a:ea typeface="ヒラギノ角ゴ Pro W3"/>
                <a:cs typeface="ヒラギノ角ゴ Pro W3"/>
              </a:rPr>
              <a:t>Students write a single-sentence summary of the information (20 words or less)</a:t>
            </a:r>
          </a:p>
          <a:p>
            <a:pPr marL="968375" lvl="1" indent="-514350" eaLnBrk="1" hangingPunct="1">
              <a:buFontTx/>
              <a:buAutoNum type="arabicPeriod"/>
            </a:pPr>
            <a:r>
              <a:rPr lang="en-US" altLang="en-US" sz="2300" dirty="0" smtClean="0">
                <a:ea typeface="ヒラギノ角ゴ Pro W3"/>
                <a:cs typeface="ヒラギノ角ゴ Pro W3"/>
              </a:rPr>
              <a:t>When students are proficient, the teacher provides more extensive texts that have been marked with stopping points where students stop and write the GIST summaries they have been practicing</a:t>
            </a:r>
          </a:p>
          <a:p>
            <a:pPr marL="968375" lvl="1" indent="-514350" eaLnBrk="1" hangingPunct="1">
              <a:buFontTx/>
              <a:buAutoNum type="arabicPeriod"/>
            </a:pPr>
            <a:r>
              <a:rPr lang="en-US" altLang="en-US" sz="2300" dirty="0" smtClean="0">
                <a:ea typeface="ヒラギノ角ゴ Pro W3"/>
                <a:cs typeface="ヒラギノ角ゴ Pro W3"/>
              </a:rPr>
              <a:t>When the article is complete, the students combine the brief summaries and craft them into an overall summary</a:t>
            </a:r>
          </a:p>
          <a:p>
            <a:pPr marL="968375" lvl="1" indent="-514350" eaLnBrk="1" hangingPunct="1">
              <a:buFontTx/>
              <a:buNone/>
            </a:pPr>
            <a:endParaRPr lang="en-US" altLang="en-US" sz="2300" dirty="0" smtClean="0">
              <a:ea typeface="ヒラギノ角ゴ Pro W3"/>
              <a:cs typeface="ヒラギノ角ゴ Pro W3"/>
            </a:endParaRPr>
          </a:p>
        </p:txBody>
      </p:sp>
      <p:sp>
        <p:nvSpPr>
          <p:cNvPr id="24581"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3300"/>
              </a:buClr>
              <a:buChar char="•"/>
              <a:defRPr sz="3200">
                <a:solidFill>
                  <a:schemeClr val="tx1"/>
                </a:solidFill>
                <a:latin typeface="Arial" pitchFamily="34" charset="0"/>
                <a:ea typeface="ヒラギノ角ゴ Pro W3" pitchFamily="1" charset="-128"/>
              </a:defRPr>
            </a:lvl1pPr>
            <a:lvl2pPr marL="742950" indent="-285750" eaLnBrk="0" hangingPunct="0">
              <a:spcBef>
                <a:spcPct val="20000"/>
              </a:spcBef>
              <a:buClr>
                <a:srgbClr val="FF3300"/>
              </a:buClr>
              <a:buChar char="–"/>
              <a:defRPr sz="2800">
                <a:solidFill>
                  <a:schemeClr val="tx1"/>
                </a:solidFill>
                <a:latin typeface="Arial" pitchFamily="34" charset="0"/>
                <a:ea typeface="ヒラギノ角ゴ Pro W3" pitchFamily="1" charset="-128"/>
              </a:defRPr>
            </a:lvl2pPr>
            <a:lvl3pPr marL="1143000" indent="-228600" eaLnBrk="0" hangingPunct="0">
              <a:spcBef>
                <a:spcPct val="20000"/>
              </a:spcBef>
              <a:buClr>
                <a:srgbClr val="FF3300"/>
              </a:buClr>
              <a:buChar char="•"/>
              <a:defRPr sz="2400">
                <a:solidFill>
                  <a:schemeClr val="tx1"/>
                </a:solidFill>
                <a:latin typeface="Arial" pitchFamily="34" charset="0"/>
                <a:ea typeface="ヒラギノ角ゴ Pro W3" pitchFamily="1" charset="-128"/>
              </a:defRPr>
            </a:lvl3pPr>
            <a:lvl4pPr marL="16002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4pPr>
            <a:lvl5pPr marL="20574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5pPr>
            <a:lvl6pPr marL="25146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6pPr>
            <a:lvl7pPr marL="29718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7pPr>
            <a:lvl8pPr marL="34290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8pPr>
            <a:lvl9pPr marL="38862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9pPr>
          </a:lstStyle>
          <a:p>
            <a:pPr eaLnBrk="1" hangingPunct="1">
              <a:spcBef>
                <a:spcPct val="0"/>
              </a:spcBef>
              <a:buClrTx/>
              <a:buFontTx/>
              <a:buNone/>
              <a:defRPr/>
            </a:pPr>
            <a:fld id="{3DBF416C-4C47-46C4-94AD-F5BFAACB4DED}" type="slidenum">
              <a:rPr lang="en-US" altLang="en-US" sz="1000">
                <a:solidFill>
                  <a:srgbClr val="FF3300"/>
                </a:solidFill>
                <a:latin typeface="Verdana" pitchFamily="34" charset="0"/>
              </a:rPr>
              <a:pPr eaLnBrk="1" hangingPunct="1">
                <a:spcBef>
                  <a:spcPct val="0"/>
                </a:spcBef>
                <a:buClrTx/>
                <a:buFontTx/>
                <a:buNone/>
                <a:defRPr/>
              </a:pPr>
              <a:t>35</a:t>
            </a:fld>
            <a:endParaRPr lang="en-US" altLang="en-US" sz="1000">
              <a:solidFill>
                <a:srgbClr val="FF3300"/>
              </a:solidFill>
              <a:latin typeface="Verdana" pitchFamily="34" charset="0"/>
            </a:endParaRPr>
          </a:p>
        </p:txBody>
      </p:sp>
      <p:pic>
        <p:nvPicPr>
          <p:cNvPr id="471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03338"/>
            <a:ext cx="1852613"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00450" y="1450509"/>
            <a:ext cx="2438400" cy="523220"/>
          </a:xfrm>
          <a:prstGeom prst="rect">
            <a:avLst/>
          </a:prstGeom>
          <a:noFill/>
        </p:spPr>
        <p:txBody>
          <a:bodyPr wrap="square" rtlCol="0">
            <a:spAutoFit/>
          </a:bodyPr>
          <a:lstStyle/>
          <a:p>
            <a:pPr marL="68263" lvl="0">
              <a:spcBef>
                <a:spcPct val="20000"/>
              </a:spcBef>
            </a:pPr>
            <a:r>
              <a:rPr lang="en-US" altLang="en-US" sz="2800" dirty="0">
                <a:solidFill>
                  <a:prstClr val="black"/>
                </a:solidFill>
                <a:latin typeface="Arial"/>
                <a:ea typeface="ヒラギノ角ゴ Pro W3"/>
                <a:cs typeface="ヒラギノ角ゴ Pro W3"/>
              </a:rPr>
              <a:t>The GIST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633412"/>
            <a:ext cx="8229600" cy="890588"/>
          </a:xfrm>
        </p:spPr>
        <p:txBody>
          <a:bodyPr/>
          <a:lstStyle/>
          <a:p>
            <a:r>
              <a:rPr lang="en-US" altLang="en-US" sz="4000" dirty="0" smtClean="0"/>
              <a:t>Summarizing a Longer Text</a:t>
            </a:r>
          </a:p>
        </p:txBody>
      </p:sp>
      <p:sp>
        <p:nvSpPr>
          <p:cNvPr id="48131" name="Content Placeholder 2"/>
          <p:cNvSpPr>
            <a:spLocks noGrp="1"/>
          </p:cNvSpPr>
          <p:nvPr>
            <p:ph idx="1"/>
          </p:nvPr>
        </p:nvSpPr>
        <p:spPr>
          <a:xfrm>
            <a:off x="457200" y="2438400"/>
            <a:ext cx="8229600" cy="4038600"/>
          </a:xfrm>
        </p:spPr>
        <p:txBody>
          <a:bodyPr/>
          <a:lstStyle/>
          <a:p>
            <a:pPr marL="514350" indent="-514350">
              <a:buFont typeface="Arial" pitchFamily="34" charset="0"/>
              <a:buAutoNum type="arabicPeriod"/>
            </a:pPr>
            <a:r>
              <a:rPr lang="en-US" altLang="en-US" sz="2800" dirty="0" smtClean="0"/>
              <a:t>Create a skeleton outline starting with a thesis statement.</a:t>
            </a:r>
          </a:p>
          <a:p>
            <a:pPr marL="514350" indent="-514350">
              <a:buFont typeface="Arial" pitchFamily="34" charset="0"/>
              <a:buAutoNum type="arabicPeriod"/>
            </a:pPr>
            <a:r>
              <a:rPr lang="en-US" altLang="en-US" sz="2800" dirty="0" smtClean="0"/>
              <a:t>Generate main idea subheadings for each section of the text.</a:t>
            </a:r>
          </a:p>
          <a:p>
            <a:pPr marL="514350" indent="-514350">
              <a:buFont typeface="Arial" pitchFamily="34" charset="0"/>
              <a:buAutoNum type="arabicPeriod"/>
            </a:pPr>
            <a:r>
              <a:rPr lang="en-US" altLang="en-US" sz="2800" dirty="0" smtClean="0"/>
              <a:t>Add 2 or 3 important details  for each main idea.</a:t>
            </a:r>
          </a:p>
          <a:p>
            <a:pPr marL="514350" indent="-514350">
              <a:buFont typeface="Arial" pitchFamily="34" charset="0"/>
              <a:buAutoNum type="arabicPeriod"/>
            </a:pPr>
            <a:r>
              <a:rPr lang="en-US" altLang="en-US" sz="2800" dirty="0" smtClean="0"/>
              <a:t>Convert outline into a written summary.</a:t>
            </a:r>
          </a:p>
        </p:txBody>
      </p:sp>
      <p:sp>
        <p:nvSpPr>
          <p:cNvPr id="48133" name="TextBox 5"/>
          <p:cNvSpPr txBox="1">
            <a:spLocks noChangeArrowheads="1"/>
          </p:cNvSpPr>
          <p:nvPr/>
        </p:nvSpPr>
        <p:spPr bwMode="auto">
          <a:xfrm>
            <a:off x="5715000" y="6008688"/>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t>(Taylor and Beach, 1984)</a:t>
            </a:r>
          </a:p>
        </p:txBody>
      </p:sp>
      <p:pic>
        <p:nvPicPr>
          <p:cNvPr id="481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18526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2222500"/>
            <a:ext cx="8153401"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500" fill="hold"/>
                                        <p:tgtEl>
                                          <p:spTgt spid="157698"/>
                                        </p:tgtEl>
                                        <p:attrNameLst>
                                          <p:attrName>ppt_x</p:attrName>
                                        </p:attrNameLst>
                                      </p:cBhvr>
                                      <p:tavLst>
                                        <p:tav tm="0">
                                          <p:val>
                                            <p:strVal val="#ppt_x"/>
                                          </p:val>
                                        </p:tav>
                                        <p:tav tm="100000">
                                          <p:val>
                                            <p:strVal val="#ppt_x"/>
                                          </p:val>
                                        </p:tav>
                                      </p:tavLst>
                                    </p:anim>
                                    <p:anim calcmode="lin" valueType="num">
                                      <p:cBhvr additive="base">
                                        <p:cTn id="8"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600" dirty="0" smtClean="0"/>
              <a:t>Writing Notes About Text Proved to Be Better Than Just…</a:t>
            </a:r>
          </a:p>
        </p:txBody>
      </p:sp>
      <p:sp>
        <p:nvSpPr>
          <p:cNvPr id="2" name="TextBox 1"/>
          <p:cNvSpPr txBox="1"/>
          <p:nvPr/>
        </p:nvSpPr>
        <p:spPr>
          <a:xfrm>
            <a:off x="228600" y="2130564"/>
            <a:ext cx="289560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600" dirty="0" smtClean="0"/>
              <a:t>Reading </a:t>
            </a:r>
            <a:endParaRPr lang="en-US" sz="3600" dirty="0"/>
          </a:p>
        </p:txBody>
      </p:sp>
      <p:sp>
        <p:nvSpPr>
          <p:cNvPr id="5" name="TextBox 4"/>
          <p:cNvSpPr txBox="1"/>
          <p:nvPr/>
        </p:nvSpPr>
        <p:spPr>
          <a:xfrm>
            <a:off x="228600" y="3028950"/>
            <a:ext cx="33528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600" dirty="0" smtClean="0"/>
              <a:t>Reading and Rereading </a:t>
            </a:r>
            <a:endParaRPr lang="en-US" sz="3600" dirty="0"/>
          </a:p>
        </p:txBody>
      </p:sp>
      <p:sp>
        <p:nvSpPr>
          <p:cNvPr id="6" name="TextBox 5"/>
          <p:cNvSpPr txBox="1"/>
          <p:nvPr/>
        </p:nvSpPr>
        <p:spPr>
          <a:xfrm>
            <a:off x="209550" y="4419600"/>
            <a:ext cx="33528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600" dirty="0" smtClean="0"/>
              <a:t>Reading and Studying</a:t>
            </a:r>
            <a:endParaRPr lang="en-US" sz="3600" dirty="0"/>
          </a:p>
        </p:txBody>
      </p:sp>
      <p:sp>
        <p:nvSpPr>
          <p:cNvPr id="8" name="TextBox 7"/>
          <p:cNvSpPr txBox="1"/>
          <p:nvPr/>
        </p:nvSpPr>
        <p:spPr>
          <a:xfrm>
            <a:off x="4191000" y="2059454"/>
            <a:ext cx="4800600"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600" dirty="0" smtClean="0"/>
              <a:t>Reading and Underlining Important Information</a:t>
            </a:r>
            <a:endParaRPr lang="en-US" sz="3600" dirty="0"/>
          </a:p>
        </p:txBody>
      </p:sp>
      <p:sp>
        <p:nvSpPr>
          <p:cNvPr id="9" name="TextBox 8"/>
          <p:cNvSpPr txBox="1"/>
          <p:nvPr/>
        </p:nvSpPr>
        <p:spPr>
          <a:xfrm>
            <a:off x="4191000" y="4142601"/>
            <a:ext cx="4457700"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600" dirty="0" smtClean="0"/>
              <a:t>Receiving Explicit Instruction In Reading Practices</a:t>
            </a:r>
            <a:endParaRPr lang="en-US" sz="3600" dirty="0"/>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38</a:t>
            </a:fld>
            <a:endParaRPr lang="en-US"/>
          </a:p>
        </p:txBody>
      </p:sp>
    </p:spTree>
    <p:extLst>
      <p:ext uri="{BB962C8B-B14F-4D97-AF65-F5344CB8AC3E}">
        <p14:creationId xmlns:p14="http://schemas.microsoft.com/office/powerpoint/2010/main" val="374047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1"/>
            <a:ext cx="8229600" cy="1295400"/>
          </a:xfrm>
        </p:spPr>
        <p:style>
          <a:lnRef idx="1">
            <a:schemeClr val="accent4"/>
          </a:lnRef>
          <a:fillRef idx="2">
            <a:schemeClr val="accent4"/>
          </a:fillRef>
          <a:effectRef idx="1">
            <a:schemeClr val="accent4"/>
          </a:effectRef>
          <a:fontRef idx="minor">
            <a:schemeClr val="dk1"/>
          </a:fontRef>
        </p:style>
        <p:txBody>
          <a:bodyPr/>
          <a:lstStyle/>
          <a:p>
            <a:pPr marL="0" indent="0" algn="ctr">
              <a:buFont typeface="Arial" pitchFamily="34" charset="0"/>
              <a:buNone/>
              <a:defRPr/>
            </a:pPr>
            <a:r>
              <a:rPr lang="en-US" sz="3600" b="1" i="1" dirty="0" smtClean="0"/>
              <a:t>Instructional Practice</a:t>
            </a:r>
          </a:p>
          <a:p>
            <a:pPr marL="0" indent="0" algn="ctr">
              <a:buFont typeface="Arial" pitchFamily="34" charset="0"/>
              <a:buNone/>
              <a:defRPr/>
            </a:pPr>
            <a:r>
              <a:rPr lang="en-US" sz="3600" dirty="0" smtClean="0"/>
              <a:t>Write Notes About a Text</a:t>
            </a: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25613"/>
            <a:ext cx="3429000" cy="4648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39</a:t>
            </a:fld>
            <a:endParaRPr lang="en-US"/>
          </a:p>
        </p:txBody>
      </p:sp>
      <p:sp>
        <p:nvSpPr>
          <p:cNvPr id="4" name="TextBox 3"/>
          <p:cNvSpPr txBox="1"/>
          <p:nvPr/>
        </p:nvSpPr>
        <p:spPr>
          <a:xfrm>
            <a:off x="4191000" y="2286000"/>
            <a:ext cx="4648200" cy="4278094"/>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Determine most relevant information</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3200" dirty="0" smtClean="0"/>
              <a:t>Reduce text into transformational ideas (changing into your own words)</a:t>
            </a:r>
            <a:endParaRPr lang="en-US" sz="800" dirty="0" smtClean="0"/>
          </a:p>
          <a:p>
            <a:pPr marL="285750" indent="-285750">
              <a:buFont typeface="Arial" panose="020B0604020202020204" pitchFamily="34" charset="0"/>
              <a:buChar char="•"/>
            </a:pPr>
            <a:r>
              <a:rPr lang="en-US" sz="3200" dirty="0" smtClean="0"/>
              <a:t>Condense ideas into key phrases or words</a:t>
            </a:r>
            <a:endParaRPr lang="en-US" sz="3200" dirty="0"/>
          </a:p>
        </p:txBody>
      </p:sp>
      <p:sp>
        <p:nvSpPr>
          <p:cNvPr id="6" name="Curved Left Arrow 5"/>
          <p:cNvSpPr/>
          <p:nvPr/>
        </p:nvSpPr>
        <p:spPr>
          <a:xfrm>
            <a:off x="8229600" y="2286000"/>
            <a:ext cx="609600" cy="15234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a:off x="3581400" y="3581400"/>
            <a:ext cx="609600" cy="1752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506797"/>
            <a:ext cx="8229600" cy="1143000"/>
          </a:xfrm>
        </p:spPr>
        <p:txBody>
          <a:bodyPr/>
          <a:lstStyle/>
          <a:p>
            <a:r>
              <a:rPr lang="en-US" altLang="en-US" dirty="0" smtClean="0"/>
              <a:t>Agenda</a:t>
            </a:r>
          </a:p>
        </p:txBody>
      </p:sp>
      <p:sp>
        <p:nvSpPr>
          <p:cNvPr id="5123" name="Content Placeholder 2"/>
          <p:cNvSpPr>
            <a:spLocks noGrp="1"/>
          </p:cNvSpPr>
          <p:nvPr>
            <p:ph idx="1"/>
          </p:nvPr>
        </p:nvSpPr>
        <p:spPr>
          <a:xfrm>
            <a:off x="266700" y="2015359"/>
            <a:ext cx="8610600" cy="4419600"/>
          </a:xfrm>
        </p:spPr>
        <p:txBody>
          <a:bodyPr/>
          <a:lstStyle/>
          <a:p>
            <a:r>
              <a:rPr lang="en-US" altLang="en-US" dirty="0" smtClean="0"/>
              <a:t>Discover </a:t>
            </a:r>
            <a:r>
              <a:rPr lang="en-US" altLang="en-US" i="1" dirty="0" smtClean="0"/>
              <a:t>Writing To Read </a:t>
            </a:r>
            <a:r>
              <a:rPr lang="en-US" altLang="en-US" dirty="0" smtClean="0"/>
              <a:t>Recommendations &amp; Instructional Practice Strategies</a:t>
            </a:r>
          </a:p>
          <a:p>
            <a:endParaRPr lang="en-US" altLang="en-US" sz="1600" dirty="0" smtClean="0"/>
          </a:p>
          <a:p>
            <a:r>
              <a:rPr lang="en-US" altLang="en-US" dirty="0" smtClean="0"/>
              <a:t>Identify PARCC Task Connections</a:t>
            </a:r>
          </a:p>
          <a:p>
            <a:pPr marL="0" indent="0">
              <a:buNone/>
            </a:pPr>
            <a:endParaRPr lang="en-US" altLang="en-US" sz="1600" dirty="0"/>
          </a:p>
          <a:p>
            <a:r>
              <a:rPr lang="en-US" altLang="en-US" dirty="0" smtClean="0"/>
              <a:t>Design Classroom Tasks Align to Writing to Read and PARCC  That Assist in Teaching the Standards</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40</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4248" y="2133600"/>
            <a:ext cx="5195503" cy="389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40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0"/>
            <a:ext cx="8229600" cy="914399"/>
          </a:xfrm>
          <a:noFill/>
        </p:spPr>
        <p:style>
          <a:lnRef idx="0">
            <a:schemeClr val="accent5"/>
          </a:lnRef>
          <a:fillRef idx="3">
            <a:schemeClr val="accent5"/>
          </a:fillRef>
          <a:effectRef idx="3">
            <a:schemeClr val="accent5"/>
          </a:effectRef>
          <a:fontRef idx="minor">
            <a:schemeClr val="lt1"/>
          </a:fontRef>
        </p:style>
        <p:txBody>
          <a:bodyPr/>
          <a:lstStyle/>
          <a:p>
            <a:r>
              <a:rPr lang="en-US" altLang="en-US" dirty="0" smtClean="0">
                <a:solidFill>
                  <a:schemeClr val="tx1"/>
                </a:solidFill>
              </a:rPr>
              <a:t>Note Taking</a:t>
            </a:r>
          </a:p>
        </p:txBody>
      </p:sp>
      <p:sp>
        <p:nvSpPr>
          <p:cNvPr id="52227" name="Text Placeholder 5"/>
          <p:cNvSpPr>
            <a:spLocks noGrp="1"/>
          </p:cNvSpPr>
          <p:nvPr>
            <p:ph type="body" idx="1"/>
          </p:nvPr>
        </p:nvSpPr>
        <p:spPr>
          <a:xfrm>
            <a:off x="97718" y="2012513"/>
            <a:ext cx="4116388" cy="639762"/>
          </a:xfrm>
        </p:spPr>
        <p:txBody>
          <a:bodyPr/>
          <a:lstStyle/>
          <a:p>
            <a:pPr algn="ctr"/>
            <a:r>
              <a:rPr lang="en-US" altLang="en-US" sz="3200" dirty="0" smtClean="0"/>
              <a:t>Structured Note Taking</a:t>
            </a:r>
          </a:p>
        </p:txBody>
      </p:sp>
      <p:sp>
        <p:nvSpPr>
          <p:cNvPr id="52228" name="Content Placeholder 2"/>
          <p:cNvSpPr>
            <a:spLocks noGrp="1"/>
          </p:cNvSpPr>
          <p:nvPr>
            <p:ph sz="half" idx="2"/>
          </p:nvPr>
        </p:nvSpPr>
        <p:spPr>
          <a:xfrm>
            <a:off x="108834" y="2819400"/>
            <a:ext cx="4268788" cy="1905000"/>
          </a:xfrm>
        </p:spPr>
        <p:txBody>
          <a:bodyPr/>
          <a:lstStyle/>
          <a:p>
            <a:pPr marL="0" indent="0">
              <a:buFont typeface="Arial" pitchFamily="34" charset="0"/>
              <a:buNone/>
            </a:pPr>
            <a:r>
              <a:rPr lang="en-US" altLang="en-US" sz="2800" dirty="0" smtClean="0"/>
              <a:t>Creating a written organizational structure for material read.  (ex.  Flow Chart depicting changes in the events of a story over time).  </a:t>
            </a:r>
          </a:p>
          <a:p>
            <a:pPr marL="0" indent="0">
              <a:buFont typeface="Arial" pitchFamily="34" charset="0"/>
              <a:buNone/>
            </a:pPr>
            <a:endParaRPr lang="en-US" altLang="en-US" dirty="0" smtClean="0"/>
          </a:p>
          <a:p>
            <a:pPr marL="0" indent="0">
              <a:buFont typeface="Arial" pitchFamily="34" charset="0"/>
              <a:buNone/>
            </a:pPr>
            <a:endParaRPr lang="en-US" altLang="en-US" dirty="0" smtClean="0"/>
          </a:p>
          <a:p>
            <a:pPr marL="0" indent="0">
              <a:buFont typeface="Arial" pitchFamily="34" charset="0"/>
              <a:buNone/>
            </a:pPr>
            <a:r>
              <a:rPr lang="en-US" altLang="en-US" dirty="0" smtClean="0"/>
              <a:t>				</a:t>
            </a:r>
          </a:p>
        </p:txBody>
      </p:sp>
      <p:sp>
        <p:nvSpPr>
          <p:cNvPr id="52232" name="TextBox 4"/>
          <p:cNvSpPr txBox="1">
            <a:spLocks noChangeArrowheads="1"/>
          </p:cNvSpPr>
          <p:nvPr/>
        </p:nvSpPr>
        <p:spPr bwMode="auto">
          <a:xfrm>
            <a:off x="1749425" y="5943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a:t>Denner, 1987</a:t>
            </a:r>
          </a:p>
        </p:txBody>
      </p:sp>
      <p:sp>
        <p:nvSpPr>
          <p:cNvPr id="2" name="Slide Number Placeholder 1"/>
          <p:cNvSpPr>
            <a:spLocks noGrp="1"/>
          </p:cNvSpPr>
          <p:nvPr>
            <p:ph type="sldNum" sz="quarter" idx="12"/>
          </p:nvPr>
        </p:nvSpPr>
        <p:spPr/>
        <p:txBody>
          <a:bodyPr/>
          <a:lstStyle/>
          <a:p>
            <a:pPr>
              <a:defRPr/>
            </a:pPr>
            <a:fld id="{FBC26A3F-1DAD-4096-A9D7-484A0CE32055}" type="slidenum">
              <a:rPr lang="en-US" smtClean="0"/>
              <a:pPr>
                <a:defRPr/>
              </a:pPr>
              <a:t>41</a:t>
            </a:fld>
            <a:endParaRPr lang="en-US"/>
          </a:p>
        </p:txBody>
      </p:sp>
      <p:pic>
        <p:nvPicPr>
          <p:cNvPr id="5" name="Picture 4"/>
          <p:cNvPicPr>
            <a:picLocks noChangeAspect="1"/>
          </p:cNvPicPr>
          <p:nvPr/>
        </p:nvPicPr>
        <p:blipFill>
          <a:blip r:embed="rId3"/>
          <a:stretch>
            <a:fillRect/>
          </a:stretch>
        </p:blipFill>
        <p:spPr>
          <a:xfrm>
            <a:off x="4214106" y="2017178"/>
            <a:ext cx="4815418" cy="383460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0"/>
            <a:ext cx="8229600" cy="914399"/>
          </a:xfrm>
          <a:noFill/>
        </p:spPr>
        <p:style>
          <a:lnRef idx="0">
            <a:schemeClr val="accent5"/>
          </a:lnRef>
          <a:fillRef idx="3">
            <a:schemeClr val="accent5"/>
          </a:fillRef>
          <a:effectRef idx="3">
            <a:schemeClr val="accent5"/>
          </a:effectRef>
          <a:fontRef idx="minor">
            <a:schemeClr val="lt1"/>
          </a:fontRef>
        </p:style>
        <p:txBody>
          <a:bodyPr/>
          <a:lstStyle/>
          <a:p>
            <a:r>
              <a:rPr lang="en-US" altLang="en-US" dirty="0" smtClean="0">
                <a:solidFill>
                  <a:schemeClr val="tx1"/>
                </a:solidFill>
              </a:rPr>
              <a:t>Note Taking</a:t>
            </a:r>
          </a:p>
        </p:txBody>
      </p:sp>
      <p:sp>
        <p:nvSpPr>
          <p:cNvPr id="52229" name="Text Placeholder 6"/>
          <p:cNvSpPr>
            <a:spLocks noGrp="1"/>
          </p:cNvSpPr>
          <p:nvPr>
            <p:ph type="body" sz="quarter" idx="3"/>
          </p:nvPr>
        </p:nvSpPr>
        <p:spPr>
          <a:xfrm>
            <a:off x="451397" y="1776808"/>
            <a:ext cx="4041775" cy="609600"/>
          </a:xfrm>
        </p:spPr>
        <p:txBody>
          <a:bodyPr/>
          <a:lstStyle/>
          <a:p>
            <a:endParaRPr lang="en-US" altLang="en-US" dirty="0" smtClean="0"/>
          </a:p>
          <a:p>
            <a:r>
              <a:rPr lang="en-US" altLang="en-US" sz="3200" dirty="0" smtClean="0"/>
              <a:t>Concept Mapping</a:t>
            </a:r>
          </a:p>
        </p:txBody>
      </p:sp>
      <p:sp>
        <p:nvSpPr>
          <p:cNvPr id="52230" name="Content Placeholder 7"/>
          <p:cNvSpPr>
            <a:spLocks noGrp="1"/>
          </p:cNvSpPr>
          <p:nvPr>
            <p:ph sz="quarter" idx="4"/>
          </p:nvPr>
        </p:nvSpPr>
        <p:spPr>
          <a:xfrm>
            <a:off x="451397" y="2486818"/>
            <a:ext cx="4194175" cy="3230563"/>
          </a:xfrm>
        </p:spPr>
        <p:txBody>
          <a:bodyPr/>
          <a:lstStyle/>
          <a:p>
            <a:pPr marL="0" indent="0">
              <a:buFont typeface="Arial" pitchFamily="34" charset="0"/>
              <a:buNone/>
            </a:pPr>
            <a:r>
              <a:rPr lang="en-US" altLang="en-US" sz="2800" dirty="0" smtClean="0"/>
              <a:t>Important concepts from the text are placed in a circle and then students show how the concepts link together using words and lines.  </a:t>
            </a:r>
          </a:p>
          <a:p>
            <a:pPr marL="0" indent="0">
              <a:buFont typeface="Arial" pitchFamily="34" charset="0"/>
              <a:buNone/>
            </a:pPr>
            <a:endParaRPr lang="en-US" altLang="en-US" sz="2800" dirty="0" smtClean="0"/>
          </a:p>
          <a:p>
            <a:pPr marL="0" indent="0">
              <a:buFont typeface="Arial" pitchFamily="34" charset="0"/>
              <a:buNone/>
            </a:pPr>
            <a:endParaRPr lang="en-US" altLang="en-US" dirty="0" smtClean="0"/>
          </a:p>
        </p:txBody>
      </p:sp>
      <p:sp>
        <p:nvSpPr>
          <p:cNvPr id="52233" name="TextBox 8"/>
          <p:cNvSpPr txBox="1">
            <a:spLocks noChangeArrowheads="1"/>
          </p:cNvSpPr>
          <p:nvPr/>
        </p:nvSpPr>
        <p:spPr bwMode="auto">
          <a:xfrm>
            <a:off x="1066800" y="5447903"/>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t>(Chang, Chen, and Sung, 2002)</a:t>
            </a:r>
          </a:p>
        </p:txBody>
      </p:sp>
      <p:sp>
        <p:nvSpPr>
          <p:cNvPr id="2" name="Slide Number Placeholder 1"/>
          <p:cNvSpPr>
            <a:spLocks noGrp="1"/>
          </p:cNvSpPr>
          <p:nvPr>
            <p:ph type="sldNum" sz="quarter" idx="12"/>
          </p:nvPr>
        </p:nvSpPr>
        <p:spPr/>
        <p:txBody>
          <a:bodyPr/>
          <a:lstStyle/>
          <a:p>
            <a:pPr>
              <a:defRPr/>
            </a:pPr>
            <a:fld id="{FBC26A3F-1DAD-4096-A9D7-484A0CE32055}" type="slidenum">
              <a:rPr lang="en-US" smtClean="0"/>
              <a:pPr>
                <a:defRPr/>
              </a:pPr>
              <a:t>42</a:t>
            </a:fld>
            <a:endParaRPr lang="en-US"/>
          </a:p>
        </p:txBody>
      </p:sp>
      <p:pic>
        <p:nvPicPr>
          <p:cNvPr id="5" name="Picture 4"/>
          <p:cNvPicPr>
            <a:picLocks noChangeAspect="1"/>
          </p:cNvPicPr>
          <p:nvPr/>
        </p:nvPicPr>
        <p:blipFill>
          <a:blip r:embed="rId3"/>
          <a:stretch>
            <a:fillRect/>
          </a:stretch>
        </p:blipFill>
        <p:spPr>
          <a:xfrm>
            <a:off x="4469524" y="2057961"/>
            <a:ext cx="4655783" cy="4038040"/>
          </a:xfrm>
          <a:prstGeom prst="rect">
            <a:avLst/>
          </a:prstGeom>
        </p:spPr>
      </p:pic>
    </p:spTree>
    <p:extLst>
      <p:ext uri="{BB962C8B-B14F-4D97-AF65-F5344CB8AC3E}">
        <p14:creationId xmlns:p14="http://schemas.microsoft.com/office/powerpoint/2010/main" val="4082864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95400" y="838200"/>
            <a:ext cx="6781800" cy="858838"/>
          </a:xfrm>
        </p:spPr>
        <p:style>
          <a:lnRef idx="0">
            <a:schemeClr val="accent5"/>
          </a:lnRef>
          <a:fillRef idx="3">
            <a:schemeClr val="accent5"/>
          </a:fillRef>
          <a:effectRef idx="3">
            <a:schemeClr val="accent5"/>
          </a:effectRef>
          <a:fontRef idx="minor">
            <a:schemeClr val="lt1"/>
          </a:fontRef>
        </p:style>
        <p:txBody>
          <a:bodyPr/>
          <a:lstStyle/>
          <a:p>
            <a:pPr eaLnBrk="1" hangingPunct="1"/>
            <a:r>
              <a:rPr lang="en-US" altLang="en-US" sz="3600" b="1" dirty="0" smtClean="0"/>
              <a:t>Annotating Text</a:t>
            </a:r>
          </a:p>
        </p:txBody>
      </p:sp>
      <p:sp>
        <p:nvSpPr>
          <p:cNvPr id="55299" name="Rectangle 3"/>
          <p:cNvSpPr>
            <a:spLocks noGrp="1" noChangeArrowheads="1"/>
          </p:cNvSpPr>
          <p:nvPr>
            <p:ph type="body" idx="1"/>
          </p:nvPr>
        </p:nvSpPr>
        <p:spPr>
          <a:xfrm>
            <a:off x="457200" y="1524000"/>
            <a:ext cx="8382000" cy="5334000"/>
          </a:xfrm>
        </p:spPr>
        <p:txBody>
          <a:bodyPr/>
          <a:lstStyle/>
          <a:p>
            <a:pPr eaLnBrk="1" hangingPunct="1">
              <a:buFontTx/>
              <a:buNone/>
            </a:pPr>
            <a:endParaRPr lang="en-US" altLang="en-US" dirty="0" smtClean="0"/>
          </a:p>
          <a:p>
            <a:pPr eaLnBrk="1" hangingPunct="1">
              <a:buFontTx/>
              <a:buNone/>
            </a:pPr>
            <a:endParaRPr lang="en-US" altLang="en-US" dirty="0" smtClean="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43</a:t>
            </a:fld>
            <a:endParaRPr lang="en-US"/>
          </a:p>
        </p:txBody>
      </p:sp>
      <p:sp>
        <p:nvSpPr>
          <p:cNvPr id="3" name="Rectangle 2"/>
          <p:cNvSpPr/>
          <p:nvPr/>
        </p:nvSpPr>
        <p:spPr>
          <a:xfrm>
            <a:off x="1295400" y="5855732"/>
            <a:ext cx="6705600" cy="369332"/>
          </a:xfrm>
          <a:prstGeom prst="rect">
            <a:avLst/>
          </a:prstGeom>
        </p:spPr>
        <p:txBody>
          <a:bodyPr wrap="square">
            <a:spAutoFit/>
          </a:bodyPr>
          <a:lstStyle/>
          <a:p>
            <a:pPr algn="ctr"/>
            <a:r>
              <a:rPr lang="en-US" dirty="0">
                <a:hlinkClick r:id="rId3"/>
              </a:rPr>
              <a:t>https://</a:t>
            </a:r>
            <a:r>
              <a:rPr lang="en-US" dirty="0" smtClean="0">
                <a:hlinkClick r:id="rId3"/>
              </a:rPr>
              <a:t>www.youtube.com/watch?v=zy45es1HyO0</a:t>
            </a:r>
            <a:r>
              <a:rPr lang="en-US" dirty="0" smtClean="0"/>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816" y="1939893"/>
            <a:ext cx="6982767" cy="354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44</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3600"/>
            <a:ext cx="5195503" cy="389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71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75"/>
            <a:ext cx="9159875" cy="6842125"/>
          </a:xfrm>
          <a:noFill/>
        </p:spPr>
      </p:pic>
      <p:sp>
        <p:nvSpPr>
          <p:cNvPr id="3" name="Donut 2"/>
          <p:cNvSpPr/>
          <p:nvPr/>
        </p:nvSpPr>
        <p:spPr>
          <a:xfrm>
            <a:off x="0" y="1054100"/>
            <a:ext cx="8915400" cy="749300"/>
          </a:xfrm>
          <a:prstGeom prst="donut">
            <a:avLst>
              <a:gd name="adj" fmla="val 117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56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2209800"/>
            <a:ext cx="74310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644650"/>
            <a:ext cx="8429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7493000" y="409575"/>
            <a:ext cx="1427163" cy="34163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1800" b="1">
                <a:solidFill>
                  <a:schemeClr val="bg1"/>
                </a:solidFill>
              </a:rPr>
              <a:t>In order to get students to respond either personally or to analyze or interpret, questions are needed.</a:t>
            </a:r>
          </a:p>
        </p:txBody>
      </p:sp>
      <p:sp>
        <p:nvSpPr>
          <p:cNvPr id="5" name="Slide Number Placeholder 4"/>
          <p:cNvSpPr>
            <a:spLocks noGrp="1"/>
          </p:cNvSpPr>
          <p:nvPr>
            <p:ph type="sldNum" sz="quarter" idx="12"/>
          </p:nvPr>
        </p:nvSpPr>
        <p:spPr/>
        <p:txBody>
          <a:bodyPr/>
          <a:lstStyle/>
          <a:p>
            <a:pPr>
              <a:defRPr/>
            </a:pPr>
            <a:fld id="{E63C40CA-C808-467A-AEB9-B3B6A50E16C0}" type="slidenum">
              <a:rPr lang="en-US" smtClean="0"/>
              <a:pPr>
                <a:defRPr/>
              </a:pPr>
              <a:t>45</a:t>
            </a:fld>
            <a:endParaRPr lang="en-US"/>
          </a:p>
        </p:txBody>
      </p:sp>
    </p:spTree>
    <p:extLst>
      <p:ext uri="{BB962C8B-B14F-4D97-AF65-F5344CB8AC3E}">
        <p14:creationId xmlns:p14="http://schemas.microsoft.com/office/powerpoint/2010/main" val="2932295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 calcmode="lin" valueType="num">
                                      <p:cBhvr additive="base">
                                        <p:cTn id="7" dur="500" fill="hold"/>
                                        <p:tgtEl>
                                          <p:spTgt spid="156674"/>
                                        </p:tgtEl>
                                        <p:attrNameLst>
                                          <p:attrName>ppt_x</p:attrName>
                                        </p:attrNameLst>
                                      </p:cBhvr>
                                      <p:tavLst>
                                        <p:tav tm="0">
                                          <p:val>
                                            <p:strVal val="#ppt_x"/>
                                          </p:val>
                                        </p:tav>
                                        <p:tav tm="100000">
                                          <p:val>
                                            <p:strVal val="#ppt_x"/>
                                          </p:val>
                                        </p:tav>
                                      </p:tavLst>
                                    </p:anim>
                                    <p:anim calcmode="lin" valueType="num">
                                      <p:cBhvr additive="base">
                                        <p:cTn id="8" dur="500" fill="hold"/>
                                        <p:tgtEl>
                                          <p:spTgt spid="156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22"/>
                                        </p:tgtEl>
                                        <p:attrNameLst>
                                          <p:attrName>style.visibility</p:attrName>
                                        </p:attrNameLst>
                                      </p:cBhvr>
                                      <p:to>
                                        <p:strVal val="visible"/>
                                      </p:to>
                                    </p:set>
                                    <p:anim calcmode="lin" valueType="num">
                                      <p:cBhvr additive="base">
                                        <p:cTn id="19" dur="500" fill="hold"/>
                                        <p:tgtEl>
                                          <p:spTgt spid="34822"/>
                                        </p:tgtEl>
                                        <p:attrNameLst>
                                          <p:attrName>ppt_x</p:attrName>
                                        </p:attrNameLst>
                                      </p:cBhvr>
                                      <p:tavLst>
                                        <p:tav tm="0">
                                          <p:val>
                                            <p:strVal val="#ppt_x"/>
                                          </p:val>
                                        </p:tav>
                                        <p:tav tm="100000">
                                          <p:val>
                                            <p:strVal val="#ppt_x"/>
                                          </p:val>
                                        </p:tav>
                                      </p:tavLst>
                                    </p:anim>
                                    <p:anim calcmode="lin" valueType="num">
                                      <p:cBhvr additive="base">
                                        <p:cTn id="20" dur="500" fill="hold"/>
                                        <p:tgtEl>
                                          <p:spTgt spid="348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24600" cy="4222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190750" y="3613150"/>
            <a:ext cx="6934200" cy="3225800"/>
          </a:xfrm>
          <a:gradFill>
            <a:gsLst>
              <a:gs pos="0">
                <a:schemeClr val="accent1">
                  <a:tint val="50000"/>
                  <a:satMod val="300000"/>
                  <a:alpha val="48000"/>
                </a:schemeClr>
              </a:gs>
              <a:gs pos="35000">
                <a:schemeClr val="accent1">
                  <a:tint val="37000"/>
                  <a:satMod val="300000"/>
                </a:schemeClr>
              </a:gs>
              <a:gs pos="76000">
                <a:schemeClr val="accent1">
                  <a:tint val="15000"/>
                  <a:satMod val="350000"/>
                  <a:alpha val="45000"/>
                </a:schemeClr>
              </a:gs>
            </a:gsLst>
          </a:gradFill>
        </p:spPr>
        <p:style>
          <a:lnRef idx="1">
            <a:schemeClr val="accent1"/>
          </a:lnRef>
          <a:fillRef idx="2">
            <a:schemeClr val="accent1"/>
          </a:fillRef>
          <a:effectRef idx="1">
            <a:schemeClr val="accent1"/>
          </a:effectRef>
          <a:fontRef idx="minor">
            <a:schemeClr val="dk1"/>
          </a:fontRef>
        </p:style>
        <p:txBody>
          <a:bodyPr/>
          <a:lstStyle/>
          <a:p>
            <a:pPr marL="0" indent="0" algn="ctr">
              <a:buFont typeface="Arial" pitchFamily="34" charset="0"/>
              <a:buNone/>
              <a:defRPr/>
            </a:pPr>
            <a:r>
              <a:rPr lang="en-US" sz="3600" b="1" i="1" dirty="0" smtClean="0"/>
              <a:t>Instructional Practice</a:t>
            </a:r>
            <a:endParaRPr lang="en-US" sz="2800" dirty="0"/>
          </a:p>
          <a:p>
            <a:pPr>
              <a:defRPr/>
            </a:pPr>
            <a:r>
              <a:rPr lang="en-US" sz="2800" dirty="0" smtClean="0"/>
              <a:t>Answering Questions About a Text in Writing</a:t>
            </a:r>
          </a:p>
          <a:p>
            <a:pPr>
              <a:defRPr/>
            </a:pPr>
            <a:r>
              <a:rPr lang="en-US" sz="2800" dirty="0" smtClean="0"/>
              <a:t>Creating </a:t>
            </a:r>
            <a:r>
              <a:rPr lang="en-US" sz="2800" b="1" dirty="0" smtClean="0"/>
              <a:t>AND</a:t>
            </a:r>
            <a:r>
              <a:rPr lang="en-US" sz="2800" dirty="0" smtClean="0"/>
              <a:t> Answering Written Questions About a Text</a:t>
            </a:r>
            <a:endParaRPr lang="en-US" sz="6000" dirty="0" smtClean="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46</a:t>
            </a:fld>
            <a:endParaRPr lang="en-US"/>
          </a:p>
        </p:txBody>
      </p:sp>
      <p:grpSp>
        <p:nvGrpSpPr>
          <p:cNvPr id="5" name="Group 4"/>
          <p:cNvGrpSpPr/>
          <p:nvPr/>
        </p:nvGrpSpPr>
        <p:grpSpPr>
          <a:xfrm>
            <a:off x="5592762" y="0"/>
            <a:ext cx="3703638" cy="3429000"/>
            <a:chOff x="5592762" y="0"/>
            <a:chExt cx="3703638" cy="3429000"/>
          </a:xfrm>
        </p:grpSpPr>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0"/>
              <a:ext cx="2971800" cy="229079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592762" y="2590800"/>
              <a:ext cx="35512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If coupled with </a:t>
              </a:r>
              <a:r>
                <a:rPr lang="en-US" b="1" dirty="0"/>
                <a:t>EXPLICIT INSTRUCTION</a:t>
              </a:r>
            </a:p>
          </p:txBody>
        </p:sp>
      </p:grpSp>
    </p:spTree>
    <p:extLst>
      <p:ext uri="{BB962C8B-B14F-4D97-AF65-F5344CB8AC3E}">
        <p14:creationId xmlns:p14="http://schemas.microsoft.com/office/powerpoint/2010/main" val="42806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animEffect transition="in" filter="fade">
                                      <p:cBhvr>
                                        <p:cTn id="9" dur="500"/>
                                        <p:tgtEl>
                                          <p:spTgt spid="2560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altLang="en-US" sz="3600" dirty="0" smtClean="0">
                <a:ea typeface="ヒラギノ角ゴ Pro W3"/>
                <a:cs typeface="ヒラギノ角ゴ Pro W3"/>
              </a:rPr>
              <a:t>What Should Guide Question Development?</a:t>
            </a:r>
          </a:p>
        </p:txBody>
      </p:sp>
      <p:sp>
        <p:nvSpPr>
          <p:cNvPr id="44035" name="Content Placeholder 2"/>
          <p:cNvSpPr>
            <a:spLocks noGrp="1"/>
          </p:cNvSpPr>
          <p:nvPr>
            <p:ph idx="1"/>
          </p:nvPr>
        </p:nvSpPr>
        <p:spPr/>
        <p:txBody>
          <a:bodyPr/>
          <a:lstStyle/>
          <a:p>
            <a:pPr eaLnBrk="1" hangingPunct="1">
              <a:buFont typeface="Wingdings" panose="05000000000000000000" pitchFamily="2" charset="2"/>
              <a:buChar char="Ø"/>
              <a:defRPr/>
            </a:pPr>
            <a:r>
              <a:rPr lang="en-US" altLang="en-US" sz="2800" b="1" dirty="0">
                <a:ea typeface="ヒラギノ角ゴ Pro W3" pitchFamily="1" charset="-128"/>
              </a:rPr>
              <a:t>G</a:t>
            </a:r>
            <a:r>
              <a:rPr lang="en-US" altLang="en-US" sz="2800" b="1" dirty="0" smtClean="0">
                <a:ea typeface="ヒラギノ角ゴ Pro W3" pitchFamily="1" charset="-128"/>
              </a:rPr>
              <a:t>rade level reading standards  </a:t>
            </a:r>
          </a:p>
          <a:p>
            <a:pPr marL="0" indent="0" eaLnBrk="1" hangingPunct="1">
              <a:buFont typeface="Arial" pitchFamily="34" charset="0"/>
              <a:buNone/>
              <a:defRPr/>
            </a:pPr>
            <a:r>
              <a:rPr lang="en-US" altLang="en-US" sz="2800" dirty="0" smtClean="0">
                <a:ea typeface="ヒラギノ角ゴ Pro W3" pitchFamily="1" charset="-128"/>
              </a:rPr>
              <a:t>	They provide useful guidance for appropriate 	questions to frame writing responses to text.</a:t>
            </a:r>
          </a:p>
          <a:p>
            <a:pPr marL="0" indent="0">
              <a:buFont typeface="Arial" pitchFamily="34" charset="0"/>
              <a:buNone/>
              <a:defRPr/>
            </a:pPr>
            <a:r>
              <a:rPr lang="en-US" altLang="en-US" sz="2800" dirty="0" smtClean="0">
                <a:ea typeface="ヒラギノ角ゴ Pro W3"/>
                <a:cs typeface="ヒラギノ角ゴ Pro W3"/>
              </a:rPr>
              <a:t>	</a:t>
            </a:r>
          </a:p>
          <a:p>
            <a:pPr>
              <a:buFont typeface="Wingdings" panose="05000000000000000000" pitchFamily="2" charset="2"/>
              <a:buChar char="Ø"/>
              <a:defRPr/>
            </a:pPr>
            <a:r>
              <a:rPr lang="en-US" altLang="en-US" sz="2800" b="1" dirty="0" smtClean="0">
                <a:ea typeface="ヒラギノ角ゴ Pro W3"/>
                <a:cs typeface="ヒラギノ角ゴ Pro W3"/>
              </a:rPr>
              <a:t>Asking </a:t>
            </a:r>
            <a:r>
              <a:rPr lang="en-US" altLang="en-US" sz="2800" b="1" dirty="0">
                <a:ea typeface="ヒラギノ角ゴ Pro W3"/>
                <a:cs typeface="ヒラギノ角ゴ Pro W3"/>
              </a:rPr>
              <a:t>higher level </a:t>
            </a:r>
            <a:r>
              <a:rPr lang="en-US" altLang="en-US" sz="2800" b="1" dirty="0" smtClean="0">
                <a:ea typeface="ヒラギノ角ゴ Pro W3"/>
                <a:cs typeface="ヒラギノ角ゴ Pro W3"/>
              </a:rPr>
              <a:t>questions</a:t>
            </a:r>
          </a:p>
          <a:p>
            <a:pPr marL="0" indent="0">
              <a:buNone/>
              <a:defRPr/>
            </a:pPr>
            <a:r>
              <a:rPr lang="en-US" altLang="en-US" sz="2800" dirty="0" smtClean="0">
                <a:ea typeface="ヒラギノ角ゴ Pro W3"/>
                <a:cs typeface="ヒラギノ角ゴ Pro W3"/>
              </a:rPr>
              <a:t>        	They push readers </a:t>
            </a:r>
            <a:r>
              <a:rPr lang="en-US" altLang="en-US" sz="2800" dirty="0">
                <a:ea typeface="ヒラギノ角ゴ Pro W3"/>
                <a:cs typeface="ヒラギノ角ゴ Pro W3"/>
              </a:rPr>
              <a:t>to think </a:t>
            </a:r>
          </a:p>
          <a:p>
            <a:pPr marL="0" indent="0">
              <a:buNone/>
              <a:defRPr/>
            </a:pPr>
            <a:r>
              <a:rPr lang="en-US" altLang="en-US" sz="2800" dirty="0" smtClean="0">
                <a:ea typeface="ヒラギノ角ゴ Pro W3"/>
                <a:cs typeface="ヒラギノ角ゴ Pro W3"/>
              </a:rPr>
              <a:t>	deeply about </a:t>
            </a:r>
            <a:r>
              <a:rPr lang="en-US" altLang="en-US" sz="2800" dirty="0">
                <a:ea typeface="ヒラギノ角ゴ Pro W3"/>
                <a:cs typeface="ヒラギノ角ゴ Pro W3"/>
              </a:rPr>
              <a:t>the texts.  </a:t>
            </a:r>
          </a:p>
          <a:p>
            <a:pPr marL="0" indent="0">
              <a:buFont typeface="Arial" pitchFamily="34" charset="0"/>
              <a:buNone/>
              <a:defRPr/>
            </a:pPr>
            <a:endParaRPr lang="en-US" altLang="en-US" sz="2800" dirty="0">
              <a:ea typeface="ヒラギノ角ゴ Pro W3" pitchFamily="1" charset="-128"/>
            </a:endParaRPr>
          </a:p>
        </p:txBody>
      </p:sp>
      <p:sp>
        <p:nvSpPr>
          <p:cNvPr id="44037"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3300"/>
              </a:buClr>
              <a:buChar char="•"/>
              <a:defRPr sz="3200">
                <a:solidFill>
                  <a:schemeClr val="tx1"/>
                </a:solidFill>
                <a:latin typeface="Arial" pitchFamily="34" charset="0"/>
                <a:ea typeface="ヒラギノ角ゴ Pro W3" pitchFamily="1" charset="-128"/>
              </a:defRPr>
            </a:lvl1pPr>
            <a:lvl2pPr marL="742950" indent="-285750" eaLnBrk="0" hangingPunct="0">
              <a:spcBef>
                <a:spcPct val="20000"/>
              </a:spcBef>
              <a:buClr>
                <a:srgbClr val="FF3300"/>
              </a:buClr>
              <a:buChar char="–"/>
              <a:defRPr sz="2800">
                <a:solidFill>
                  <a:schemeClr val="tx1"/>
                </a:solidFill>
                <a:latin typeface="Arial" pitchFamily="34" charset="0"/>
                <a:ea typeface="ヒラギノ角ゴ Pro W3" pitchFamily="1" charset="-128"/>
              </a:defRPr>
            </a:lvl2pPr>
            <a:lvl3pPr marL="1143000" indent="-228600" eaLnBrk="0" hangingPunct="0">
              <a:spcBef>
                <a:spcPct val="20000"/>
              </a:spcBef>
              <a:buClr>
                <a:srgbClr val="FF3300"/>
              </a:buClr>
              <a:buChar char="•"/>
              <a:defRPr sz="2400">
                <a:solidFill>
                  <a:schemeClr val="tx1"/>
                </a:solidFill>
                <a:latin typeface="Arial" pitchFamily="34" charset="0"/>
                <a:ea typeface="ヒラギノ角ゴ Pro W3" pitchFamily="1" charset="-128"/>
              </a:defRPr>
            </a:lvl3pPr>
            <a:lvl4pPr marL="16002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4pPr>
            <a:lvl5pPr marL="20574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5pPr>
            <a:lvl6pPr marL="25146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6pPr>
            <a:lvl7pPr marL="29718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7pPr>
            <a:lvl8pPr marL="34290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8pPr>
            <a:lvl9pPr marL="38862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9pPr>
          </a:lstStyle>
          <a:p>
            <a:pPr eaLnBrk="1" hangingPunct="1">
              <a:spcBef>
                <a:spcPct val="0"/>
              </a:spcBef>
              <a:buClrTx/>
              <a:buFontTx/>
              <a:buNone/>
              <a:defRPr/>
            </a:pPr>
            <a:fld id="{883786BC-3BFF-42B0-BC0E-BBAA32C77C93}" type="slidenum">
              <a:rPr lang="en-US" altLang="en-US" sz="1000">
                <a:latin typeface="Verdana" pitchFamily="34" charset="0"/>
              </a:rPr>
              <a:pPr eaLnBrk="1" hangingPunct="1">
                <a:spcBef>
                  <a:spcPct val="0"/>
                </a:spcBef>
                <a:buClrTx/>
                <a:buFontTx/>
                <a:buNone/>
                <a:defRPr/>
              </a:pPr>
              <a:t>47</a:t>
            </a:fld>
            <a:endParaRPr lang="en-US" altLang="en-US" sz="1000" dirty="0">
              <a:latin typeface="Verdana" pitchFamily="34" charset="0"/>
            </a:endParaRPr>
          </a:p>
        </p:txBody>
      </p:sp>
      <p:pic>
        <p:nvPicPr>
          <p:cNvPr id="266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3565525"/>
            <a:ext cx="2438400"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www.clipartbest.com/cliparts/eiM/ARK/eiMARKE6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802612"/>
            <a:ext cx="592335" cy="62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ppt_w</p:attrName>
                                        </p:attrNameLst>
                                      </p:cBhvr>
                                      <p:tavLst>
                                        <p:tav tm="0">
                                          <p:val>
                                            <p:fltVal val="0"/>
                                          </p:val>
                                        </p:tav>
                                        <p:tav tm="100000">
                                          <p:val>
                                            <p:strVal val="#ppt_w"/>
                                          </p:val>
                                        </p:tav>
                                      </p:tavLst>
                                    </p:anim>
                                    <p:anim calcmode="lin" valueType="num">
                                      <p:cBhvr>
                                        <p:cTn id="8" dur="500" fill="hold"/>
                                        <p:tgtEl>
                                          <p:spTgt spid="26626"/>
                                        </p:tgtEl>
                                        <p:attrNameLst>
                                          <p:attrName>ppt_h</p:attrName>
                                        </p:attrNameLst>
                                      </p:cBhvr>
                                      <p:tavLst>
                                        <p:tav tm="0">
                                          <p:val>
                                            <p:fltVal val="0"/>
                                          </p:val>
                                        </p:tav>
                                        <p:tav tm="100000">
                                          <p:val>
                                            <p:strVal val="#ppt_h"/>
                                          </p:val>
                                        </p:tav>
                                      </p:tavLst>
                                    </p:anim>
                                    <p:animEffect transition="in" filter="fade">
                                      <p:cBhvr>
                                        <p:cTn id="9" dur="500"/>
                                        <p:tgtEl>
                                          <p:spTgt spid="26626"/>
                                        </p:tgtEl>
                                      </p:cBhvr>
                                    </p:animEffect>
                                  </p:childTnLst>
                                </p:cTn>
                              </p:par>
                              <p:par>
                                <p:cTn id="10" presetID="53" presetClass="entr" presetSubtype="16" fill="hold" nodeType="withEffect">
                                  <p:stCondLst>
                                    <p:cond delay="0"/>
                                  </p:stCondLst>
                                  <p:childTnLst>
                                    <p:set>
                                      <p:cBhvr>
                                        <p:cTn id="11" dur="1" fill="hold">
                                          <p:stCondLst>
                                            <p:cond delay="0"/>
                                          </p:stCondLst>
                                        </p:cTn>
                                        <p:tgtEl>
                                          <p:spTgt spid="26629"/>
                                        </p:tgtEl>
                                        <p:attrNameLst>
                                          <p:attrName>style.visibility</p:attrName>
                                        </p:attrNameLst>
                                      </p:cBhvr>
                                      <p:to>
                                        <p:strVal val="visible"/>
                                      </p:to>
                                    </p:set>
                                    <p:anim calcmode="lin" valueType="num">
                                      <p:cBhvr>
                                        <p:cTn id="12" dur="500" fill="hold"/>
                                        <p:tgtEl>
                                          <p:spTgt spid="26629"/>
                                        </p:tgtEl>
                                        <p:attrNameLst>
                                          <p:attrName>ppt_w</p:attrName>
                                        </p:attrNameLst>
                                      </p:cBhvr>
                                      <p:tavLst>
                                        <p:tav tm="0">
                                          <p:val>
                                            <p:fltVal val="0"/>
                                          </p:val>
                                        </p:tav>
                                        <p:tav tm="100000">
                                          <p:val>
                                            <p:strVal val="#ppt_w"/>
                                          </p:val>
                                        </p:tav>
                                      </p:tavLst>
                                    </p:anim>
                                    <p:anim calcmode="lin" valueType="num">
                                      <p:cBhvr>
                                        <p:cTn id="13" dur="500" fill="hold"/>
                                        <p:tgtEl>
                                          <p:spTgt spid="26629"/>
                                        </p:tgtEl>
                                        <p:attrNameLst>
                                          <p:attrName>ppt_h</p:attrName>
                                        </p:attrNameLst>
                                      </p:cBhvr>
                                      <p:tavLst>
                                        <p:tav tm="0">
                                          <p:val>
                                            <p:fltVal val="0"/>
                                          </p:val>
                                        </p:tav>
                                        <p:tav tm="100000">
                                          <p:val>
                                            <p:strVal val="#ppt_h"/>
                                          </p:val>
                                        </p:tav>
                                      </p:tavLst>
                                    </p:anim>
                                    <p:animEffect transition="in" filter="fade">
                                      <p:cBhvr>
                                        <p:cTn id="14" dur="500"/>
                                        <p:tgtEl>
                                          <p:spTgt spid="26629"/>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4035">
                                            <p:txEl>
                                              <p:pRg st="0" end="0"/>
                                            </p:txEl>
                                          </p:spTgt>
                                        </p:tgtEl>
                                        <p:attrNameLst>
                                          <p:attrName>style.visibility</p:attrName>
                                        </p:attrNameLst>
                                      </p:cBhvr>
                                      <p:to>
                                        <p:strVal val="visible"/>
                                      </p:to>
                                    </p:set>
                                    <p:anim calcmode="lin" valueType="num">
                                      <p:cBhvr additive="base">
                                        <p:cTn id="24"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035">
                                            <p:txEl>
                                              <p:pRg st="1" end="1"/>
                                            </p:txEl>
                                          </p:spTgt>
                                        </p:tgtEl>
                                        <p:attrNameLst>
                                          <p:attrName>style.visibility</p:attrName>
                                        </p:attrNameLst>
                                      </p:cBhvr>
                                      <p:to>
                                        <p:strVal val="visible"/>
                                      </p:to>
                                    </p:set>
                                    <p:anim calcmode="lin" valueType="num">
                                      <p:cBhvr additive="base">
                                        <p:cTn id="30"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4035">
                                            <p:txEl>
                                              <p:pRg st="2" end="2"/>
                                            </p:txEl>
                                          </p:spTgt>
                                        </p:tgtEl>
                                        <p:attrNameLst>
                                          <p:attrName>style.visibility</p:attrName>
                                        </p:attrNameLst>
                                      </p:cBhvr>
                                      <p:to>
                                        <p:strVal val="visible"/>
                                      </p:to>
                                    </p:set>
                                    <p:anim calcmode="lin" valueType="num">
                                      <p:cBhvr additive="base">
                                        <p:cTn id="36"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4035">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4035">
                                            <p:txEl>
                                              <p:pRg st="3" end="3"/>
                                            </p:txEl>
                                          </p:spTgt>
                                        </p:tgtEl>
                                        <p:attrNameLst>
                                          <p:attrName>style.visibility</p:attrName>
                                        </p:attrNameLst>
                                      </p:cBhvr>
                                      <p:to>
                                        <p:strVal val="visible"/>
                                      </p:to>
                                    </p:set>
                                    <p:anim calcmode="lin" valueType="num">
                                      <p:cBhvr additive="base">
                                        <p:cTn id="40"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035">
                                            <p:txEl>
                                              <p:pRg st="4" end="4"/>
                                            </p:txEl>
                                          </p:spTgt>
                                        </p:tgtEl>
                                        <p:attrNameLst>
                                          <p:attrName>style.visibility</p:attrName>
                                        </p:attrNameLst>
                                      </p:cBhvr>
                                      <p:to>
                                        <p:strVal val="visible"/>
                                      </p:to>
                                    </p:set>
                                    <p:anim calcmode="lin" valueType="num">
                                      <p:cBhvr additive="base">
                                        <p:cTn id="46"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4035">
                                            <p:txEl>
                                              <p:pRg st="4" end="4"/>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4035">
                                            <p:txEl>
                                              <p:pRg st="5" end="5"/>
                                            </p:txEl>
                                          </p:spTgt>
                                        </p:tgtEl>
                                        <p:attrNameLst>
                                          <p:attrName>style.visibility</p:attrName>
                                        </p:attrNameLst>
                                      </p:cBhvr>
                                      <p:to>
                                        <p:strVal val="visible"/>
                                      </p:to>
                                    </p:set>
                                    <p:anim calcmode="lin" valueType="num">
                                      <p:cBhvr additive="base">
                                        <p:cTn id="50" dur="500" fill="hold"/>
                                        <p:tgtEl>
                                          <p:spTgt spid="44035">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40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4403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533400"/>
            <a:ext cx="8229600" cy="1143000"/>
          </a:xfrm>
        </p:spPr>
        <p:txBody>
          <a:bodyPr/>
          <a:lstStyle/>
          <a:p>
            <a:r>
              <a:rPr lang="en-US" altLang="en-US" dirty="0" smtClean="0"/>
              <a:t>Questioning</a:t>
            </a:r>
          </a:p>
        </p:txBody>
      </p:sp>
      <p:sp>
        <p:nvSpPr>
          <p:cNvPr id="40963" name="Text Placeholder 5"/>
          <p:cNvSpPr>
            <a:spLocks noGrp="1"/>
          </p:cNvSpPr>
          <p:nvPr>
            <p:ph type="body" idx="1"/>
          </p:nvPr>
        </p:nvSpPr>
        <p:spPr>
          <a:xfrm>
            <a:off x="381000" y="2057400"/>
            <a:ext cx="4116388" cy="639763"/>
          </a:xfrm>
        </p:spPr>
        <p:txBody>
          <a:bodyPr/>
          <a:lstStyle/>
          <a:p>
            <a:pPr algn="ctr"/>
            <a:r>
              <a:rPr lang="en-US" altLang="en-US" smtClean="0"/>
              <a:t>Answering Questions in Writing</a:t>
            </a:r>
          </a:p>
        </p:txBody>
      </p:sp>
      <p:sp>
        <p:nvSpPr>
          <p:cNvPr id="40964" name="Content Placeholder 2"/>
          <p:cNvSpPr>
            <a:spLocks noGrp="1"/>
          </p:cNvSpPr>
          <p:nvPr>
            <p:ph sz="half" idx="2"/>
          </p:nvPr>
        </p:nvSpPr>
        <p:spPr>
          <a:xfrm>
            <a:off x="609600" y="2895600"/>
            <a:ext cx="3733800" cy="1905000"/>
          </a:xfrm>
        </p:spPr>
        <p:txBody>
          <a:bodyPr/>
          <a:lstStyle/>
          <a:p>
            <a:pPr marL="0" indent="0">
              <a:buFont typeface="Arial" pitchFamily="34" charset="0"/>
              <a:buNone/>
            </a:pPr>
            <a:r>
              <a:rPr lang="en-US" altLang="en-US" sz="2000" smtClean="0"/>
              <a:t>Writing responses to questions inserted into text or presented at the end of a segment of text. </a:t>
            </a:r>
          </a:p>
          <a:p>
            <a:pPr marL="0" indent="0">
              <a:buFont typeface="Arial" pitchFamily="34" charset="0"/>
              <a:buNone/>
            </a:pPr>
            <a:endParaRPr lang="en-US" altLang="en-US" smtClean="0"/>
          </a:p>
          <a:p>
            <a:pPr marL="0" indent="0">
              <a:buFont typeface="Arial" pitchFamily="34" charset="0"/>
              <a:buNone/>
            </a:pPr>
            <a:r>
              <a:rPr lang="en-US" altLang="en-US" smtClean="0"/>
              <a:t>				</a:t>
            </a:r>
          </a:p>
        </p:txBody>
      </p:sp>
      <p:sp>
        <p:nvSpPr>
          <p:cNvPr id="40965" name="Text Placeholder 6"/>
          <p:cNvSpPr>
            <a:spLocks noGrp="1"/>
          </p:cNvSpPr>
          <p:nvPr>
            <p:ph type="body" sz="quarter" idx="3"/>
          </p:nvPr>
        </p:nvSpPr>
        <p:spPr>
          <a:xfrm>
            <a:off x="4648200" y="2057400"/>
            <a:ext cx="4041775" cy="609600"/>
          </a:xfrm>
        </p:spPr>
        <p:txBody>
          <a:bodyPr/>
          <a:lstStyle/>
          <a:p>
            <a:pPr algn="ctr"/>
            <a:r>
              <a:rPr lang="en-US" altLang="en-US" dirty="0" smtClean="0"/>
              <a:t>Generating Questions in Writing</a:t>
            </a:r>
          </a:p>
        </p:txBody>
      </p:sp>
      <p:sp>
        <p:nvSpPr>
          <p:cNvPr id="40966" name="Content Placeholder 7"/>
          <p:cNvSpPr>
            <a:spLocks noGrp="1"/>
          </p:cNvSpPr>
          <p:nvPr>
            <p:ph sz="quarter" idx="4"/>
          </p:nvPr>
        </p:nvSpPr>
        <p:spPr>
          <a:xfrm>
            <a:off x="4648200" y="2743200"/>
            <a:ext cx="4038600" cy="3170238"/>
          </a:xfrm>
        </p:spPr>
        <p:txBody>
          <a:bodyPr/>
          <a:lstStyle/>
          <a:p>
            <a:pPr marL="0" indent="0">
              <a:buFont typeface="Arial" pitchFamily="34" charset="0"/>
              <a:buNone/>
            </a:pPr>
            <a:r>
              <a:rPr lang="en-US" altLang="en-US" sz="2000" dirty="0" smtClean="0"/>
              <a:t>Students create written questions about text.  For instance, students are taught the difference between a good question and a bad question, and then practice generating and answering their own questions about text.  </a:t>
            </a:r>
          </a:p>
          <a:p>
            <a:pPr marL="0" indent="0">
              <a:buFont typeface="Arial" pitchFamily="34" charset="0"/>
              <a:buNone/>
            </a:pPr>
            <a:r>
              <a:rPr lang="en-US" altLang="en-US" sz="2000" dirty="0" smtClean="0"/>
              <a:t>If they cannot answer a question, they generate a new one that can be answered.</a:t>
            </a:r>
          </a:p>
          <a:p>
            <a:pPr marL="0" indent="0">
              <a:buFont typeface="Arial" pitchFamily="34" charset="0"/>
              <a:buNone/>
            </a:pPr>
            <a:endParaRPr lang="en-US" altLang="en-US" dirty="0" smtClean="0"/>
          </a:p>
        </p:txBody>
      </p:sp>
      <p:sp>
        <p:nvSpPr>
          <p:cNvPr id="40968" name="TextBox 4"/>
          <p:cNvSpPr txBox="1">
            <a:spLocks noChangeArrowheads="1"/>
          </p:cNvSpPr>
          <p:nvPr/>
        </p:nvSpPr>
        <p:spPr bwMode="auto">
          <a:xfrm>
            <a:off x="858838" y="5943600"/>
            <a:ext cx="2951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a:t>(Peverly and Wood, 2001)</a:t>
            </a:r>
          </a:p>
        </p:txBody>
      </p:sp>
      <p:sp>
        <p:nvSpPr>
          <p:cNvPr id="40969" name="TextBox 8"/>
          <p:cNvSpPr txBox="1">
            <a:spLocks noChangeArrowheads="1"/>
          </p:cNvSpPr>
          <p:nvPr/>
        </p:nvSpPr>
        <p:spPr bwMode="auto">
          <a:xfrm>
            <a:off x="5181600" y="5943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a:t>         (Cohen, 1983)</a:t>
            </a:r>
          </a:p>
        </p:txBody>
      </p:sp>
      <p:sp>
        <p:nvSpPr>
          <p:cNvPr id="2" name="Flowchart: Terminator 1"/>
          <p:cNvSpPr/>
          <p:nvPr/>
        </p:nvSpPr>
        <p:spPr>
          <a:xfrm>
            <a:off x="381000" y="914400"/>
            <a:ext cx="22860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t>Strategy</a:t>
            </a:r>
            <a:endParaRPr lang="en-US" sz="2800" b="1" dirty="0"/>
          </a:p>
        </p:txBody>
      </p:sp>
      <p:sp>
        <p:nvSpPr>
          <p:cNvPr id="3" name="Slide Number Placeholder 2"/>
          <p:cNvSpPr>
            <a:spLocks noGrp="1"/>
          </p:cNvSpPr>
          <p:nvPr>
            <p:ph type="sldNum" sz="quarter" idx="12"/>
          </p:nvPr>
        </p:nvSpPr>
        <p:spPr/>
        <p:txBody>
          <a:bodyPr/>
          <a:lstStyle/>
          <a:p>
            <a:pPr>
              <a:defRPr/>
            </a:pPr>
            <a:fld id="{FBC26A3F-1DAD-4096-A9D7-484A0CE32055}" type="slidenum">
              <a:rPr lang="en-US" smtClean="0"/>
              <a:pPr>
                <a:defRPr/>
              </a:pPr>
              <a:t>48</a:t>
            </a:fld>
            <a:endParaRPr lang="en-US"/>
          </a:p>
        </p:txBody>
      </p:sp>
      <p:sp>
        <p:nvSpPr>
          <p:cNvPr id="5" name="Rectangle 4"/>
          <p:cNvSpPr/>
          <p:nvPr/>
        </p:nvSpPr>
        <p:spPr>
          <a:xfrm>
            <a:off x="4724400" y="4953000"/>
            <a:ext cx="3886200" cy="990600"/>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06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485900"/>
            <a:ext cx="6172200" cy="628650"/>
          </a:xfrm>
        </p:spPr>
        <p:style>
          <a:lnRef idx="1">
            <a:schemeClr val="accent2"/>
          </a:lnRef>
          <a:fillRef idx="2">
            <a:schemeClr val="accent2"/>
          </a:fillRef>
          <a:effectRef idx="1">
            <a:schemeClr val="accent2"/>
          </a:effectRef>
          <a:fontRef idx="minor">
            <a:schemeClr val="dk1"/>
          </a:fontRef>
        </p:style>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49</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1" y="2343151"/>
            <a:ext cx="3896627" cy="291809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84472" y="5447800"/>
            <a:ext cx="4044762" cy="369332"/>
          </a:xfrm>
          <a:prstGeom prst="rect">
            <a:avLst/>
          </a:prstGeom>
        </p:spPr>
        <p:txBody>
          <a:bodyPr wrap="none">
            <a:spAutoFit/>
          </a:bodyPr>
          <a:lstStyle/>
          <a:p>
            <a:r>
              <a:rPr lang="en-US" dirty="0">
                <a:hlinkClick r:id="rId4"/>
              </a:rPr>
              <a:t>http://www.maryceleste.net/part2.htm</a:t>
            </a:r>
            <a:r>
              <a:rPr lang="en-US" dirty="0"/>
              <a:t> </a:t>
            </a:r>
          </a:p>
        </p:txBody>
      </p:sp>
    </p:spTree>
    <p:extLst>
      <p:ext uri="{BB962C8B-B14F-4D97-AF65-F5344CB8AC3E}">
        <p14:creationId xmlns:p14="http://schemas.microsoft.com/office/powerpoint/2010/main" val="2869214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685800"/>
            <a:ext cx="7315200" cy="838200"/>
          </a:xfrm>
        </p:spPr>
        <p:style>
          <a:lnRef idx="0">
            <a:schemeClr val="accent5"/>
          </a:lnRef>
          <a:fillRef idx="3">
            <a:schemeClr val="accent5"/>
          </a:fillRef>
          <a:effectRef idx="3">
            <a:schemeClr val="accent5"/>
          </a:effectRef>
          <a:fontRef idx="minor">
            <a:schemeClr val="lt1"/>
          </a:fontRef>
        </p:style>
        <p:txBody>
          <a:bodyPr/>
          <a:lstStyle/>
          <a:p>
            <a:r>
              <a:rPr lang="en-US" altLang="en-US" dirty="0" smtClean="0"/>
              <a:t>Outcomes (Pre)</a:t>
            </a:r>
          </a:p>
        </p:txBody>
      </p:sp>
      <p:sp>
        <p:nvSpPr>
          <p:cNvPr id="6147" name="Content Placeholder 2"/>
          <p:cNvSpPr>
            <a:spLocks noGrp="1"/>
          </p:cNvSpPr>
          <p:nvPr>
            <p:ph idx="1"/>
          </p:nvPr>
        </p:nvSpPr>
        <p:spPr>
          <a:xfrm>
            <a:off x="152400" y="1676400"/>
            <a:ext cx="8763000" cy="4724400"/>
          </a:xfrm>
        </p:spPr>
        <p:txBody>
          <a:bodyPr/>
          <a:lstStyle/>
          <a:p>
            <a:r>
              <a:rPr lang="en-US" altLang="en-US" sz="2500" dirty="0" smtClean="0"/>
              <a:t>Articulate </a:t>
            </a:r>
            <a:r>
              <a:rPr lang="en-US" altLang="en-US" sz="2500" dirty="0"/>
              <a:t>the three recommended writing practices to enhance students’ </a:t>
            </a:r>
            <a:r>
              <a:rPr lang="en-US" altLang="en-US" sz="2500" dirty="0" smtClean="0"/>
              <a:t>reading.</a:t>
            </a:r>
          </a:p>
          <a:p>
            <a:endParaRPr lang="en-US" altLang="en-US" sz="500" dirty="0" smtClean="0"/>
          </a:p>
          <a:p>
            <a:r>
              <a:rPr lang="en-US" altLang="en-US" sz="2500" dirty="0" smtClean="0"/>
              <a:t>Identify </a:t>
            </a:r>
            <a:r>
              <a:rPr lang="en-US" altLang="en-US" sz="2500" dirty="0"/>
              <a:t>strategies aligned with each recommended practice</a:t>
            </a:r>
            <a:r>
              <a:rPr lang="en-US" altLang="en-US" sz="2500" dirty="0" smtClean="0"/>
              <a:t>.</a:t>
            </a:r>
          </a:p>
          <a:p>
            <a:endParaRPr lang="en-US" altLang="en-US" sz="500" dirty="0" smtClean="0"/>
          </a:p>
          <a:p>
            <a:r>
              <a:rPr lang="en-US" altLang="en-US" sz="2500" dirty="0" smtClean="0"/>
              <a:t>Identify </a:t>
            </a:r>
            <a:r>
              <a:rPr lang="en-US" altLang="en-US" sz="2500" dirty="0"/>
              <a:t>components of the recommended practices that match PARCC writing </a:t>
            </a:r>
            <a:r>
              <a:rPr lang="en-US" altLang="en-US" sz="2500" dirty="0" smtClean="0"/>
              <a:t>tasks.</a:t>
            </a:r>
          </a:p>
          <a:p>
            <a:endParaRPr lang="en-US" altLang="en-US" sz="500" dirty="0" smtClean="0"/>
          </a:p>
          <a:p>
            <a:r>
              <a:rPr lang="en-US" altLang="en-US" sz="2500" dirty="0" smtClean="0"/>
              <a:t>Compose </a:t>
            </a:r>
            <a:r>
              <a:rPr lang="en-US" altLang="en-US" sz="2500" dirty="0"/>
              <a:t>a classroom task that aligns with the Writing to Read research, standards and PARCC expectations</a:t>
            </a:r>
            <a:r>
              <a:rPr lang="en-US" altLang="en-US" sz="2500" dirty="0" smtClean="0"/>
              <a:t>.</a:t>
            </a:r>
            <a:endParaRPr lang="en-US" altLang="en-US" sz="2500" dirty="0"/>
          </a:p>
          <a:p>
            <a:endParaRPr lang="en-US" altLang="en-US" sz="500" dirty="0" smtClean="0"/>
          </a:p>
          <a:p>
            <a:r>
              <a:rPr lang="en-US" altLang="en-US" sz="2500" dirty="0" smtClean="0"/>
              <a:t>Locate </a:t>
            </a:r>
            <a:r>
              <a:rPr lang="en-US" altLang="en-US" sz="2500" dirty="0"/>
              <a:t>resources to help with implementation of “writing to read” practices.</a:t>
            </a:r>
          </a:p>
          <a:p>
            <a:endParaRPr lang="en-US" altLang="en-US" sz="2800" dirty="0" smtClean="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wipe(left)">
                                      <p:cBhvr>
                                        <p:cTn id="12" dur="500"/>
                                        <p:tgtEl>
                                          <p:spTgt spid="6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Effect transition="in" filter="wipe(left)">
                                      <p:cBhvr>
                                        <p:cTn id="17" dur="500"/>
                                        <p:tgtEl>
                                          <p:spTgt spid="614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147">
                                            <p:txEl>
                                              <p:pRg st="6" end="6"/>
                                            </p:txEl>
                                          </p:spTgt>
                                        </p:tgtEl>
                                        <p:attrNameLst>
                                          <p:attrName>style.visibility</p:attrName>
                                        </p:attrNameLst>
                                      </p:cBhvr>
                                      <p:to>
                                        <p:strVal val="visible"/>
                                      </p:to>
                                    </p:set>
                                    <p:animEffect transition="in" filter="wipe(left)">
                                      <p:cBhvr>
                                        <p:cTn id="22" dur="500"/>
                                        <p:tgtEl>
                                          <p:spTgt spid="614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47">
                                            <p:txEl>
                                              <p:pRg st="8" end="8"/>
                                            </p:txEl>
                                          </p:spTgt>
                                        </p:tgtEl>
                                        <p:attrNameLst>
                                          <p:attrName>style.visibility</p:attrName>
                                        </p:attrNameLst>
                                      </p:cBhvr>
                                      <p:to>
                                        <p:strVal val="visible"/>
                                      </p:to>
                                    </p:set>
                                    <p:animEffect transition="in" filter="wipe(left)">
                                      <p:cBhvr>
                                        <p:cTn id="27"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3312072"/>
            <a:ext cx="89439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500" fill="hold"/>
                                        <p:tgtEl>
                                          <p:spTgt spid="157698"/>
                                        </p:tgtEl>
                                        <p:attrNameLst>
                                          <p:attrName>ppt_x</p:attrName>
                                        </p:attrNameLst>
                                      </p:cBhvr>
                                      <p:tavLst>
                                        <p:tav tm="0">
                                          <p:val>
                                            <p:strVal val="#ppt_x"/>
                                          </p:val>
                                        </p:tav>
                                        <p:tav tm="100000">
                                          <p:val>
                                            <p:strVal val="#ppt_x"/>
                                          </p:val>
                                        </p:tav>
                                      </p:tavLst>
                                    </p:anim>
                                    <p:anim calcmode="lin" valueType="num">
                                      <p:cBhvr additive="base">
                                        <p:cTn id="8"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95299" y="838200"/>
            <a:ext cx="8229600" cy="838200"/>
          </a:xfrm>
        </p:spPr>
        <p:style>
          <a:lnRef idx="0">
            <a:schemeClr val="accent1"/>
          </a:lnRef>
          <a:fillRef idx="3">
            <a:schemeClr val="accent1"/>
          </a:fillRef>
          <a:effectRef idx="3">
            <a:schemeClr val="accent1"/>
          </a:effectRef>
          <a:fontRef idx="minor">
            <a:schemeClr val="lt1"/>
          </a:fontRef>
        </p:style>
        <p:txBody>
          <a:bodyPr/>
          <a:lstStyle/>
          <a:p>
            <a:r>
              <a:rPr lang="en-US" altLang="en-US" dirty="0" smtClean="0">
                <a:latin typeface="Arial Bold" pitchFamily="34" charset="0"/>
                <a:cs typeface="Arial Bold" pitchFamily="34" charset="0"/>
              </a:rPr>
              <a:t>Recommendation #2</a:t>
            </a:r>
          </a:p>
        </p:txBody>
      </p:sp>
      <p:sp>
        <p:nvSpPr>
          <p:cNvPr id="13315" name="Title 1"/>
          <p:cNvSpPr txBox="1">
            <a:spLocks/>
          </p:cNvSpPr>
          <p:nvPr/>
        </p:nvSpPr>
        <p:spPr bwMode="auto">
          <a:xfrm>
            <a:off x="5105400" y="1905000"/>
            <a:ext cx="3733800" cy="2809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57150"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lnSpc>
                <a:spcPct val="80000"/>
              </a:lnSpc>
              <a:buFontTx/>
              <a:buNone/>
              <a:defRPr/>
            </a:pPr>
            <a:r>
              <a:rPr lang="en-US" altLang="en-US" dirty="0" smtClean="0">
                <a:solidFill>
                  <a:schemeClr val="accent1">
                    <a:lumMod val="75000"/>
                  </a:schemeClr>
                </a:solidFill>
                <a:latin typeface="Arial Bold" panose="020B0704020202020204" pitchFamily="34" charset="0"/>
                <a:ea typeface="ＭＳ Ｐゴシック" pitchFamily="34" charset="-128"/>
                <a:cs typeface="Arial Bold" panose="020B0704020202020204" pitchFamily="34" charset="0"/>
              </a:rPr>
              <a:t>Teach students the writing skills and processes that go into creating text</a:t>
            </a:r>
            <a:r>
              <a:rPr lang="en-US" altLang="en-US" dirty="0" smtClean="0">
                <a:solidFill>
                  <a:schemeClr val="accent1">
                    <a:lumMod val="75000"/>
                  </a:schemeClr>
                </a:solidFill>
                <a:latin typeface="+mn-lt"/>
                <a:ea typeface="ＭＳ Ｐゴシック" pitchFamily="34" charset="-128"/>
                <a:cs typeface="Arial" charset="0"/>
              </a:rPr>
              <a:t>.</a:t>
            </a:r>
          </a:p>
        </p:txBody>
      </p:sp>
      <p:pic>
        <p:nvPicPr>
          <p:cNvPr id="57348" name="Picture 7" descr="C:\Users\ctr_krhodus\Dropbox\pict-quotes-logo's\Teacher-Classroom Photos\Classroom\middelschoolclassroom_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905000"/>
            <a:ext cx="4222750" cy="2809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3"/>
          <p:cNvSpPr txBox="1">
            <a:spLocks noChangeArrowheads="1"/>
          </p:cNvSpPr>
          <p:nvPr/>
        </p:nvSpPr>
        <p:spPr bwMode="auto">
          <a:xfrm>
            <a:off x="381000" y="4953000"/>
            <a:ext cx="8458199"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800" dirty="0"/>
              <a:t>Students’ reading skills and comprehension are improved by learning the skills and processes that go into creating texts.</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4191000"/>
            <a:ext cx="89439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500" fill="hold"/>
                                        <p:tgtEl>
                                          <p:spTgt spid="157698"/>
                                        </p:tgtEl>
                                        <p:attrNameLst>
                                          <p:attrName>ppt_x</p:attrName>
                                        </p:attrNameLst>
                                      </p:cBhvr>
                                      <p:tavLst>
                                        <p:tav tm="0">
                                          <p:val>
                                            <p:strVal val="#ppt_x"/>
                                          </p:val>
                                        </p:tav>
                                        <p:tav tm="100000">
                                          <p:val>
                                            <p:strVal val="#ppt_x"/>
                                          </p:val>
                                        </p:tav>
                                      </p:tavLst>
                                    </p:anim>
                                    <p:anim calcmode="lin" valueType="num">
                                      <p:cBhvr additive="base">
                                        <p:cTn id="8"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26" name="Picture 2" descr="C:\Users\jbrown\Dropbox\pict-quotes-logo's\Elementary Student Photos\students wri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91251"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305050" y="3429000"/>
            <a:ext cx="6858000" cy="3429000"/>
          </a:xfrm>
          <a:gradFill>
            <a:gsLst>
              <a:gs pos="12000">
                <a:schemeClr val="accent4">
                  <a:lumMod val="75000"/>
                  <a:alpha val="62000"/>
                </a:schemeClr>
              </a:gs>
              <a:gs pos="50000">
                <a:schemeClr val="accent1">
                  <a:tint val="44500"/>
                  <a:satMod val="160000"/>
                </a:schemeClr>
              </a:gs>
              <a:gs pos="81000">
                <a:schemeClr val="accent1">
                  <a:tint val="23500"/>
                  <a:satMod val="160000"/>
                </a:schemeClr>
              </a:gs>
            </a:gsLst>
            <a:lin ang="5400000" scaled="0"/>
          </a:gradFill>
        </p:spPr>
        <p:txBody>
          <a:bodyPr/>
          <a:lstStyle/>
          <a:p>
            <a:pPr marL="0" indent="0" algn="ctr">
              <a:buFont typeface="Arial" pitchFamily="34" charset="0"/>
              <a:buNone/>
              <a:defRPr/>
            </a:pPr>
            <a:r>
              <a:rPr lang="en-US" sz="3600" b="1" i="1" dirty="0" smtClean="0">
                <a:solidFill>
                  <a:schemeClr val="bg1"/>
                </a:solidFill>
              </a:rPr>
              <a:t>Instructional Practices</a:t>
            </a:r>
            <a:endParaRPr lang="en-US" sz="2000" dirty="0" smtClean="0"/>
          </a:p>
          <a:p>
            <a:pPr>
              <a:defRPr/>
            </a:pPr>
            <a:r>
              <a:rPr lang="en-US" dirty="0" smtClean="0"/>
              <a:t>Teach the Process of Writing </a:t>
            </a:r>
          </a:p>
          <a:p>
            <a:pPr>
              <a:defRPr/>
            </a:pPr>
            <a:r>
              <a:rPr lang="en-US" dirty="0" smtClean="0"/>
              <a:t>Teach Text Structures for Writing </a:t>
            </a:r>
          </a:p>
          <a:p>
            <a:pPr>
              <a:defRPr/>
            </a:pPr>
            <a:r>
              <a:rPr lang="en-US" dirty="0" smtClean="0"/>
              <a:t>Teach Paragraph </a:t>
            </a:r>
            <a:r>
              <a:rPr lang="en-US" b="1" dirty="0" smtClean="0"/>
              <a:t>or</a:t>
            </a:r>
            <a:r>
              <a:rPr lang="en-US" dirty="0" smtClean="0"/>
              <a:t> Sentence </a:t>
            </a:r>
          </a:p>
          <a:p>
            <a:pPr marL="0" indent="0">
              <a:buFont typeface="Arial" pitchFamily="34" charset="0"/>
              <a:buNone/>
              <a:defRPr/>
            </a:pPr>
            <a:r>
              <a:rPr lang="en-US" dirty="0" smtClean="0"/>
              <a:t>   Construction Skills</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ppt_w</p:attrName>
                                        </p:attrNameLst>
                                      </p:cBhvr>
                                      <p:tavLst>
                                        <p:tav tm="0">
                                          <p:val>
                                            <p:fltVal val="0"/>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animEffect transition="in" filter="fade">
                                      <p:cBhvr>
                                        <p:cTn id="16" dur="500"/>
                                        <p:tgtEl>
                                          <p:spTgt spid="3">
                                            <p:bg/>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a:xfrm>
            <a:off x="781050" y="381000"/>
            <a:ext cx="7543800" cy="762000"/>
          </a:xfrm>
        </p:spPr>
        <p:style>
          <a:lnRef idx="0">
            <a:schemeClr val="accent5"/>
          </a:lnRef>
          <a:fillRef idx="3">
            <a:schemeClr val="accent5"/>
          </a:fillRef>
          <a:effectRef idx="3">
            <a:schemeClr val="accent5"/>
          </a:effectRef>
          <a:fontRef idx="minor">
            <a:schemeClr val="lt1"/>
          </a:fontRef>
        </p:style>
        <p:txBody>
          <a:bodyPr/>
          <a:lstStyle/>
          <a:p>
            <a:r>
              <a:rPr lang="en-US" altLang="en-US" sz="4000" b="1" dirty="0" smtClean="0">
                <a:ea typeface="ヒラギノ角ゴ Pro W3"/>
                <a:cs typeface="ヒラギノ角ゴ Pro W3"/>
              </a:rPr>
              <a:t>The Writing Process</a:t>
            </a:r>
          </a:p>
        </p:txBody>
      </p:sp>
      <p:sp>
        <p:nvSpPr>
          <p:cNvPr id="56323" name="Content Placeholder 2"/>
          <p:cNvSpPr>
            <a:spLocks noGrp="1"/>
          </p:cNvSpPr>
          <p:nvPr>
            <p:ph idx="1"/>
          </p:nvPr>
        </p:nvSpPr>
        <p:spPr>
          <a:xfrm>
            <a:off x="114300" y="1828800"/>
            <a:ext cx="8724900" cy="5029200"/>
          </a:xfrm>
        </p:spPr>
        <p:txBody>
          <a:bodyPr/>
          <a:lstStyle/>
          <a:p>
            <a:pPr marL="0" indent="0">
              <a:buFont typeface="Arial" pitchFamily="34" charset="0"/>
              <a:buNone/>
              <a:defRPr/>
            </a:pPr>
            <a:r>
              <a:rPr lang="en-US" altLang="en-US" sz="2800" dirty="0" smtClean="0">
                <a:ea typeface="ヒラギノ角ゴ Pro W3"/>
                <a:cs typeface="ヒラギノ角ゴ Pro W3"/>
              </a:rPr>
              <a:t>The writing process consists of steps the writer should take when producing written language that conveys meaning.</a:t>
            </a:r>
            <a:endParaRPr lang="en-US" altLang="en-US" sz="2400" dirty="0" smtClean="0">
              <a:ea typeface="ヒラギノ角ゴ Pro W3"/>
              <a:cs typeface="ヒラギノ角ゴ Pro W3"/>
            </a:endParaRPr>
          </a:p>
          <a:p>
            <a:pPr>
              <a:buFontTx/>
              <a:buNone/>
              <a:defRPr/>
            </a:pPr>
            <a:endParaRPr lang="en-US" altLang="en-US" sz="1000" dirty="0" smtClean="0">
              <a:ea typeface="ヒラギノ角ゴ Pro W3"/>
              <a:cs typeface="ヒラギノ角ゴ Pro W3"/>
            </a:endParaRPr>
          </a:p>
          <a:p>
            <a:pPr>
              <a:buFontTx/>
              <a:buNone/>
              <a:defRPr/>
            </a:pPr>
            <a:endParaRPr lang="en-US" altLang="en-US" dirty="0" smtClean="0">
              <a:ea typeface="ヒラギノ角ゴ Pro W3"/>
              <a:cs typeface="ヒラギノ角ゴ Pro W3"/>
            </a:endParaRPr>
          </a:p>
          <a:p>
            <a:pPr marL="914400" lvl="1" indent="-457200">
              <a:defRPr/>
            </a:pPr>
            <a:endParaRPr lang="en-US" altLang="en-US" sz="2400" dirty="0" smtClean="0">
              <a:ea typeface="ヒラギノ角ゴ Pro W3"/>
              <a:cs typeface="ヒラギノ角ゴ Pro W3"/>
            </a:endParaRPr>
          </a:p>
          <a:p>
            <a:pPr marL="914400" lvl="1" indent="-457200">
              <a:defRPr/>
            </a:pPr>
            <a:endParaRPr lang="en-US" altLang="en-US" sz="2400" dirty="0" smtClean="0">
              <a:ea typeface="ヒラギノ角ゴ Pro W3"/>
              <a:cs typeface="ヒラギノ角ゴ Pro W3"/>
            </a:endParaRPr>
          </a:p>
          <a:p>
            <a:pPr marL="914400" lvl="1" indent="-457200">
              <a:buFontTx/>
              <a:buNone/>
              <a:defRPr/>
            </a:pPr>
            <a:r>
              <a:rPr lang="en-US" altLang="en-US" sz="2400" dirty="0" smtClean="0">
                <a:ea typeface="ヒラギノ角ゴ Pro W3"/>
                <a:cs typeface="ヒラギノ角ゴ Pro W3"/>
              </a:rPr>
              <a:t> </a:t>
            </a:r>
          </a:p>
        </p:txBody>
      </p:sp>
      <p:sp>
        <p:nvSpPr>
          <p:cNvPr id="5222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3300"/>
              </a:buClr>
              <a:buChar char="•"/>
              <a:defRPr sz="3200">
                <a:solidFill>
                  <a:schemeClr val="tx1"/>
                </a:solidFill>
                <a:latin typeface="Arial" pitchFamily="34" charset="0"/>
                <a:ea typeface="ヒラギノ角ゴ Pro W3" pitchFamily="1" charset="-128"/>
              </a:defRPr>
            </a:lvl1pPr>
            <a:lvl2pPr marL="742950" indent="-285750" eaLnBrk="0" hangingPunct="0">
              <a:spcBef>
                <a:spcPct val="20000"/>
              </a:spcBef>
              <a:buClr>
                <a:srgbClr val="FF3300"/>
              </a:buClr>
              <a:buChar char="–"/>
              <a:defRPr sz="2800">
                <a:solidFill>
                  <a:schemeClr val="tx1"/>
                </a:solidFill>
                <a:latin typeface="Arial" pitchFamily="34" charset="0"/>
                <a:ea typeface="ヒラギノ角ゴ Pro W3" pitchFamily="1" charset="-128"/>
              </a:defRPr>
            </a:lvl2pPr>
            <a:lvl3pPr marL="1143000" indent="-228600" eaLnBrk="0" hangingPunct="0">
              <a:spcBef>
                <a:spcPct val="20000"/>
              </a:spcBef>
              <a:buClr>
                <a:srgbClr val="FF3300"/>
              </a:buClr>
              <a:buChar char="•"/>
              <a:defRPr sz="2400">
                <a:solidFill>
                  <a:schemeClr val="tx1"/>
                </a:solidFill>
                <a:latin typeface="Arial" pitchFamily="34" charset="0"/>
                <a:ea typeface="ヒラギノ角ゴ Pro W3" pitchFamily="1" charset="-128"/>
              </a:defRPr>
            </a:lvl3pPr>
            <a:lvl4pPr marL="16002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4pPr>
            <a:lvl5pPr marL="2057400" indent="-228600" eaLnBrk="0" hangingPunct="0">
              <a:spcBef>
                <a:spcPct val="20000"/>
              </a:spcBef>
              <a:buClr>
                <a:srgbClr val="FF3300"/>
              </a:buClr>
              <a:buChar char="»"/>
              <a:defRPr sz="2000">
                <a:solidFill>
                  <a:schemeClr val="tx1"/>
                </a:solidFill>
                <a:latin typeface="Arial" pitchFamily="34" charset="0"/>
                <a:ea typeface="ヒラギノ角ゴ Pro W3" pitchFamily="1" charset="-128"/>
              </a:defRPr>
            </a:lvl5pPr>
            <a:lvl6pPr marL="25146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6pPr>
            <a:lvl7pPr marL="29718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7pPr>
            <a:lvl8pPr marL="34290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8pPr>
            <a:lvl9pPr marL="3886200" indent="-228600" eaLnBrk="0" fontAlgn="base" hangingPunct="0">
              <a:spcBef>
                <a:spcPct val="20000"/>
              </a:spcBef>
              <a:spcAft>
                <a:spcPct val="0"/>
              </a:spcAft>
              <a:buClr>
                <a:srgbClr val="FF3300"/>
              </a:buClr>
              <a:buChar char="»"/>
              <a:defRPr sz="2000">
                <a:solidFill>
                  <a:schemeClr val="tx1"/>
                </a:solidFill>
                <a:latin typeface="Arial" pitchFamily="34" charset="0"/>
                <a:ea typeface="ヒラギノ角ゴ Pro W3" pitchFamily="1" charset="-128"/>
              </a:defRPr>
            </a:lvl9pPr>
          </a:lstStyle>
          <a:p>
            <a:pPr eaLnBrk="1" hangingPunct="1">
              <a:spcBef>
                <a:spcPct val="0"/>
              </a:spcBef>
              <a:buClrTx/>
              <a:buFontTx/>
              <a:buNone/>
              <a:defRPr/>
            </a:pPr>
            <a:fld id="{615926CF-BCB7-4BB1-861D-1CBC2B1183E8}" type="slidenum">
              <a:rPr lang="en-US" altLang="en-US" sz="1000">
                <a:solidFill>
                  <a:srgbClr val="FF3300"/>
                </a:solidFill>
                <a:latin typeface="Verdana" pitchFamily="34" charset="0"/>
              </a:rPr>
              <a:pPr eaLnBrk="1" hangingPunct="1">
                <a:spcBef>
                  <a:spcPct val="0"/>
                </a:spcBef>
                <a:buClrTx/>
                <a:buFontTx/>
                <a:buNone/>
                <a:defRPr/>
              </a:pPr>
              <a:t>54</a:t>
            </a:fld>
            <a:endParaRPr lang="en-US" altLang="en-US" sz="1000">
              <a:solidFill>
                <a:srgbClr val="FF3300"/>
              </a:solidFill>
              <a:latin typeface="Verdana"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581400"/>
            <a:ext cx="8877300" cy="1828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 name="TextBox 1"/>
          <p:cNvSpPr txBox="1"/>
          <p:nvPr/>
        </p:nvSpPr>
        <p:spPr>
          <a:xfrm>
            <a:off x="503853" y="5881691"/>
            <a:ext cx="8001000" cy="646331"/>
          </a:xfrm>
          <a:prstGeom prst="rect">
            <a:avLst/>
          </a:prstGeom>
          <a:noFill/>
        </p:spPr>
        <p:txBody>
          <a:bodyPr wrap="square" rtlCol="0">
            <a:spAutoFit/>
          </a:bodyPr>
          <a:lstStyle/>
          <a:p>
            <a:r>
              <a:rPr lang="en-US" dirty="0" smtClean="0"/>
              <a:t>Retrieved from: </a:t>
            </a:r>
            <a:r>
              <a:rPr lang="en-US" dirty="0" smtClean="0">
                <a:hlinkClick r:id="rId4"/>
              </a:rPr>
              <a:t>www.ilwritingmatters.org</a:t>
            </a:r>
            <a:r>
              <a:rPr lang="en-US" dirty="0" smtClean="0"/>
              <a:t> , Select Standard 4/5 on each grade level page.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1443" name="Title 1"/>
          <p:cNvSpPr>
            <a:spLocks noGrp="1"/>
          </p:cNvSpPr>
          <p:nvPr>
            <p:ph type="title" idx="4294967295"/>
          </p:nvPr>
        </p:nvSpPr>
        <p:spPr>
          <a:xfrm>
            <a:off x="533400" y="304800"/>
            <a:ext cx="8229600" cy="838200"/>
          </a:xfrm>
        </p:spPr>
        <p:style>
          <a:lnRef idx="0">
            <a:schemeClr val="accent5"/>
          </a:lnRef>
          <a:fillRef idx="3">
            <a:schemeClr val="accent5"/>
          </a:fillRef>
          <a:effectRef idx="3">
            <a:schemeClr val="accent5"/>
          </a:effectRef>
          <a:fontRef idx="minor">
            <a:schemeClr val="lt1"/>
          </a:fontRef>
        </p:style>
        <p:txBody>
          <a:bodyPr/>
          <a:lstStyle/>
          <a:p>
            <a:r>
              <a:rPr lang="en-US" altLang="en-US" b="1" dirty="0" smtClean="0">
                <a:solidFill>
                  <a:schemeClr val="bg1"/>
                </a:solidFill>
              </a:rPr>
              <a:t>Text Structures for Writing</a:t>
            </a:r>
            <a:endParaRPr lang="en-US" altLang="en-US" dirty="0" smtClean="0">
              <a:solidFill>
                <a:schemeClr val="bg1"/>
              </a:solidFill>
            </a:endParaRPr>
          </a:p>
        </p:txBody>
      </p:sp>
      <p:sp>
        <p:nvSpPr>
          <p:cNvPr id="2" name="Slide Number Placeholder 1"/>
          <p:cNvSpPr>
            <a:spLocks noGrp="1"/>
          </p:cNvSpPr>
          <p:nvPr>
            <p:ph type="sldNum" sz="quarter" idx="12"/>
          </p:nvPr>
        </p:nvSpPr>
        <p:spPr/>
        <p:txBody>
          <a:bodyPr/>
          <a:lstStyle/>
          <a:p>
            <a:pPr>
              <a:defRPr/>
            </a:pPr>
            <a:fld id="{17EA5DFD-EC44-49D6-8636-ED6E0E636000}" type="slidenum">
              <a:rPr lang="en-US" smtClean="0"/>
              <a:pPr>
                <a:defRPr/>
              </a:pPr>
              <a:t>55</a:t>
            </a:fld>
            <a:endParaRPr lang="en-US"/>
          </a:p>
        </p:txBody>
      </p:sp>
      <p:sp>
        <p:nvSpPr>
          <p:cNvPr id="3" name="TextBox 2"/>
          <p:cNvSpPr txBox="1"/>
          <p:nvPr/>
        </p:nvSpPr>
        <p:spPr>
          <a:xfrm>
            <a:off x="358002" y="1713131"/>
            <a:ext cx="8698309" cy="3046988"/>
          </a:xfrm>
          <a:prstGeom prst="rect">
            <a:avLst/>
          </a:prstGeom>
          <a:noFill/>
        </p:spPr>
        <p:txBody>
          <a:bodyPr wrap="square" rtlCol="0">
            <a:spAutoFit/>
          </a:bodyPr>
          <a:lstStyle/>
          <a:p>
            <a:r>
              <a:rPr lang="en-US" sz="2400" dirty="0" smtClean="0"/>
              <a:t>Students’ reading skills can also be enhanced by teaching them how to use text structure as an aid for writing text.  To illustrate, students are taught the basic elements of persuasion by identifying and discussing them in model essays.  They then write their own persuasive texts using these elements, and revise the texts based on feedback from peers and the teacher.</a:t>
            </a:r>
          </a:p>
          <a:p>
            <a:r>
              <a:rPr lang="en-US" sz="2400" dirty="0"/>
              <a:t>	</a:t>
            </a:r>
            <a:r>
              <a:rPr lang="en-US" sz="2400" dirty="0" smtClean="0"/>
              <a:t>         					</a:t>
            </a:r>
            <a:r>
              <a:rPr lang="en-US" sz="2400" dirty="0" err="1" smtClean="0"/>
              <a:t>Crowhurst</a:t>
            </a:r>
            <a:r>
              <a:rPr lang="en-US" sz="2400" dirty="0" smtClean="0"/>
              <a:t>, 1991</a:t>
            </a:r>
          </a:p>
        </p:txBody>
      </p:sp>
      <p:sp>
        <p:nvSpPr>
          <p:cNvPr id="5" name="TextBox 4"/>
          <p:cNvSpPr txBox="1"/>
          <p:nvPr/>
        </p:nvSpPr>
        <p:spPr>
          <a:xfrm>
            <a:off x="523858" y="4728975"/>
            <a:ext cx="8064498" cy="1200329"/>
          </a:xfrm>
          <a:prstGeom prst="rect">
            <a:avLst/>
          </a:prstGeom>
          <a:noFill/>
        </p:spPr>
        <p:txBody>
          <a:bodyPr wrap="square" rtlCol="0">
            <a:spAutoFit/>
          </a:bodyPr>
          <a:lstStyle/>
          <a:p>
            <a:r>
              <a:rPr lang="en-US" b="1" dirty="0" smtClean="0"/>
              <a:t>K-5 Resource:</a:t>
            </a:r>
            <a:endParaRPr lang="en-US" b="1" dirty="0" smtClean="0">
              <a:hlinkClick r:id="rId3"/>
            </a:endParaRPr>
          </a:p>
          <a:p>
            <a:r>
              <a:rPr lang="en-US" dirty="0" smtClean="0">
                <a:hlinkClick r:id="rId3"/>
              </a:rPr>
              <a:t>http</a:t>
            </a:r>
            <a:r>
              <a:rPr lang="en-US" dirty="0">
                <a:hlinkClick r:id="rId3"/>
              </a:rPr>
              <a:t>://</a:t>
            </a:r>
            <a:r>
              <a:rPr lang="en-US" dirty="0" smtClean="0">
                <a:hlinkClick r:id="rId3"/>
              </a:rPr>
              <a:t>www.readingrockets.org/article/how-teach-expository-text-structure-facilitate-reading-comprehension</a:t>
            </a:r>
            <a:endParaRPr lang="en-US" dirty="0" smtClean="0"/>
          </a:p>
          <a:p>
            <a:endParaRPr lang="en-US" dirty="0"/>
          </a:p>
        </p:txBody>
      </p:sp>
      <p:sp>
        <p:nvSpPr>
          <p:cNvPr id="8" name="TextBox 7"/>
          <p:cNvSpPr txBox="1"/>
          <p:nvPr/>
        </p:nvSpPr>
        <p:spPr>
          <a:xfrm>
            <a:off x="523858" y="5908148"/>
            <a:ext cx="7701016" cy="923330"/>
          </a:xfrm>
          <a:prstGeom prst="rect">
            <a:avLst/>
          </a:prstGeom>
          <a:noFill/>
        </p:spPr>
        <p:txBody>
          <a:bodyPr wrap="square" rtlCol="0">
            <a:spAutoFit/>
          </a:bodyPr>
          <a:lstStyle/>
          <a:p>
            <a:r>
              <a:rPr lang="en-US" b="1" dirty="0" smtClean="0"/>
              <a:t>3</a:t>
            </a:r>
            <a:r>
              <a:rPr lang="en-US" b="1" baseline="30000" dirty="0" smtClean="0"/>
              <a:t>rd</a:t>
            </a:r>
            <a:r>
              <a:rPr lang="en-US" b="1" dirty="0" smtClean="0"/>
              <a:t> – 12</a:t>
            </a:r>
            <a:r>
              <a:rPr lang="en-US" b="1" baseline="30000" dirty="0" smtClean="0"/>
              <a:t>th</a:t>
            </a:r>
            <a:r>
              <a:rPr lang="en-US" b="1" dirty="0" smtClean="0"/>
              <a:t> Resource:</a:t>
            </a:r>
            <a:endParaRPr lang="en-US" b="1" dirty="0" smtClean="0">
              <a:hlinkClick r:id="rId4"/>
            </a:endParaRPr>
          </a:p>
          <a:p>
            <a:r>
              <a:rPr lang="en-US" dirty="0" smtClean="0">
                <a:hlinkClick r:id="rId4"/>
              </a:rPr>
              <a:t>http</a:t>
            </a:r>
            <a:r>
              <a:rPr lang="en-US" dirty="0">
                <a:hlinkClick r:id="rId4"/>
              </a:rPr>
              <a:t>://www.adlit.org/strategies/23336</a:t>
            </a:r>
            <a:r>
              <a:rPr lang="en-US" dirty="0" smtClean="0">
                <a:hlinkClick r:id="rId4"/>
              </a:rPr>
              <a:t>/</a:t>
            </a:r>
            <a:endParaRPr lang="en-US" dirty="0" smtClean="0"/>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56</a:t>
            </a:fld>
            <a:endParaRPr lang="en-US"/>
          </a:p>
        </p:txBody>
      </p:sp>
      <p:pic>
        <p:nvPicPr>
          <p:cNvPr id="5" name="Picture 4" descr="Image result for images of note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684680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10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304800"/>
            <a:ext cx="8229600" cy="1295400"/>
          </a:xfrm>
        </p:spPr>
        <p:style>
          <a:lnRef idx="0">
            <a:schemeClr val="accent5"/>
          </a:lnRef>
          <a:fillRef idx="3">
            <a:schemeClr val="accent5"/>
          </a:fillRef>
          <a:effectRef idx="3">
            <a:schemeClr val="accent5"/>
          </a:effectRef>
          <a:fontRef idx="minor">
            <a:schemeClr val="lt1"/>
          </a:fontRef>
        </p:style>
        <p:txBody>
          <a:bodyPr/>
          <a:lstStyle/>
          <a:p>
            <a:r>
              <a:rPr lang="en-US" altLang="en-US" sz="4000" b="1" dirty="0" smtClean="0"/>
              <a:t>Paragraph or Sentence Construction Skills</a:t>
            </a:r>
          </a:p>
        </p:txBody>
      </p:sp>
      <p:sp>
        <p:nvSpPr>
          <p:cNvPr id="63492" name="Content Placeholder 1"/>
          <p:cNvSpPr>
            <a:spLocks noGrp="1"/>
          </p:cNvSpPr>
          <p:nvPr>
            <p:ph idx="1"/>
          </p:nvPr>
        </p:nvSpPr>
        <p:spPr>
          <a:xfrm>
            <a:off x="457200" y="2362200"/>
            <a:ext cx="4419600" cy="4038600"/>
          </a:xfrm>
        </p:spPr>
        <p:txBody>
          <a:bodyPr/>
          <a:lstStyle/>
          <a:p>
            <a:pPr marL="0" indent="0">
              <a:buFont typeface="Arial" pitchFamily="34" charset="0"/>
              <a:buNone/>
            </a:pPr>
            <a:r>
              <a:rPr lang="en-US" altLang="en-US" sz="2800" dirty="0" smtClean="0"/>
              <a:t>Teaching students how to write more sophisticated sentences by learning how to combine less complex sentences into more complex ones, requires modeling and strategy instruction.</a:t>
            </a:r>
          </a:p>
          <a:p>
            <a:pPr marL="0" indent="0">
              <a:buFont typeface="Arial" pitchFamily="34" charset="0"/>
              <a:buNone/>
            </a:pPr>
            <a:endParaRPr lang="en-US" altLang="en-US" sz="2800" dirty="0" smtClean="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57</a:t>
            </a:fld>
            <a:endParaRPr lang="en-US"/>
          </a:p>
        </p:txBody>
      </p:sp>
      <p:pic>
        <p:nvPicPr>
          <p:cNvPr id="2050" name="Picture 2" descr="C:\Users\jbrown\Dropbox\pict-quotes-logo's\Elementary Student Photos\Reading\Ethnic Students\African American Boy wri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009230" cy="4538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685800"/>
            <a:ext cx="8229600" cy="762000"/>
          </a:xfrm>
        </p:spPr>
        <p:txBody>
          <a:bodyPr/>
          <a:lstStyle/>
          <a:p>
            <a:r>
              <a:rPr lang="en-US" altLang="en-US" smtClean="0"/>
              <a:t>Sentence Combining</a:t>
            </a:r>
          </a:p>
        </p:txBody>
      </p:sp>
      <p:sp>
        <p:nvSpPr>
          <p:cNvPr id="64515" name="Content Placeholder 2"/>
          <p:cNvSpPr>
            <a:spLocks noGrp="1"/>
          </p:cNvSpPr>
          <p:nvPr>
            <p:ph idx="1"/>
          </p:nvPr>
        </p:nvSpPr>
        <p:spPr>
          <a:xfrm>
            <a:off x="295275" y="2324100"/>
            <a:ext cx="8305800" cy="4076700"/>
          </a:xfrm>
        </p:spPr>
        <p:txBody>
          <a:bodyPr/>
          <a:lstStyle/>
          <a:p>
            <a:pPr marL="0" indent="0">
              <a:buFont typeface="Arial" pitchFamily="34" charset="0"/>
              <a:buNone/>
            </a:pPr>
            <a:r>
              <a:rPr lang="en-US" altLang="en-US" sz="2800" b="1" dirty="0" smtClean="0"/>
              <a:t>Teacher models how to</a:t>
            </a:r>
            <a:r>
              <a:rPr lang="en-US" altLang="en-US" sz="2800" dirty="0" smtClean="0"/>
              <a:t> </a:t>
            </a:r>
          </a:p>
          <a:p>
            <a:pPr marL="0" indent="0">
              <a:buFont typeface="Arial" pitchFamily="34" charset="0"/>
              <a:buNone/>
            </a:pPr>
            <a:r>
              <a:rPr lang="en-US" altLang="en-US" sz="2800" dirty="0" smtClean="0"/>
              <a:t>	</a:t>
            </a:r>
            <a:r>
              <a:rPr lang="en-US" altLang="en-US" sz="2800" dirty="0"/>
              <a:t>c</a:t>
            </a:r>
            <a:r>
              <a:rPr lang="en-US" altLang="en-US" sz="2800" dirty="0" smtClean="0"/>
              <a:t>ombine simpler sentences into more 	complex ones.  </a:t>
            </a:r>
          </a:p>
          <a:p>
            <a:pPr marL="0" indent="0">
              <a:buFont typeface="Arial" pitchFamily="34" charset="0"/>
              <a:buNone/>
            </a:pPr>
            <a:endParaRPr lang="en-US" altLang="en-US" sz="2800" b="1" dirty="0" smtClean="0"/>
          </a:p>
          <a:p>
            <a:pPr marL="0" indent="0">
              <a:buFont typeface="Arial" pitchFamily="34" charset="0"/>
              <a:buNone/>
            </a:pPr>
            <a:r>
              <a:rPr lang="en-US" altLang="en-US" sz="2800" b="1" dirty="0" smtClean="0"/>
              <a:t>Students practice </a:t>
            </a:r>
          </a:p>
          <a:p>
            <a:pPr marL="0" indent="0">
              <a:buFont typeface="Arial" pitchFamily="34" charset="0"/>
              <a:buNone/>
            </a:pPr>
            <a:r>
              <a:rPr lang="en-US" altLang="en-US" sz="2800" dirty="0" smtClean="0"/>
              <a:t>	combining similar sentences.  </a:t>
            </a:r>
          </a:p>
          <a:p>
            <a:pPr marL="0" indent="0">
              <a:buFont typeface="Arial" pitchFamily="34" charset="0"/>
              <a:buNone/>
            </a:pPr>
            <a:r>
              <a:rPr lang="en-US" altLang="en-US" sz="2800" dirty="0" smtClean="0"/>
              <a:t>					</a:t>
            </a:r>
          </a:p>
          <a:p>
            <a:pPr marL="0" indent="0">
              <a:buFont typeface="Arial" pitchFamily="34" charset="0"/>
              <a:buNone/>
            </a:pPr>
            <a:r>
              <a:rPr lang="en-US" altLang="en-US" sz="2800" dirty="0"/>
              <a:t>	</a:t>
            </a:r>
            <a:r>
              <a:rPr lang="en-US" altLang="en-US" sz="2800" dirty="0" smtClean="0"/>
              <a:t>				</a:t>
            </a:r>
            <a:r>
              <a:rPr lang="en-US" altLang="en-US" sz="1800" dirty="0" smtClean="0"/>
              <a:t>(Hunt and O’Donnell, 1970)</a:t>
            </a:r>
          </a:p>
        </p:txBody>
      </p:sp>
      <p:pic>
        <p:nvPicPr>
          <p:cNvPr id="645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58888"/>
            <a:ext cx="1847850"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59</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54306"/>
            <a:ext cx="569813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74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143000" y="838200"/>
            <a:ext cx="7010400" cy="1219200"/>
          </a:xfrm>
        </p:spPr>
        <p:style>
          <a:lnRef idx="0">
            <a:schemeClr val="accent5"/>
          </a:lnRef>
          <a:fillRef idx="3">
            <a:schemeClr val="accent5"/>
          </a:fillRef>
          <a:effectRef idx="3">
            <a:schemeClr val="accent5"/>
          </a:effectRef>
          <a:fontRef idx="minor">
            <a:schemeClr val="lt1"/>
          </a:fontRef>
        </p:style>
        <p:txBody>
          <a:bodyPr/>
          <a:lstStyle/>
          <a:p>
            <a:r>
              <a:rPr lang="en-US" altLang="en-US" dirty="0" smtClean="0"/>
              <a:t>Learning Forward Standards</a:t>
            </a:r>
          </a:p>
        </p:txBody>
      </p:sp>
      <p:sp>
        <p:nvSpPr>
          <p:cNvPr id="6147" name="Content Placeholder 2"/>
          <p:cNvSpPr>
            <a:spLocks noGrp="1"/>
          </p:cNvSpPr>
          <p:nvPr>
            <p:ph idx="1"/>
          </p:nvPr>
        </p:nvSpPr>
        <p:spPr>
          <a:xfrm>
            <a:off x="304800" y="2362200"/>
            <a:ext cx="8839200" cy="3886200"/>
          </a:xfrm>
        </p:spPr>
        <p:txBody>
          <a:bodyPr/>
          <a:lstStyle/>
          <a:p>
            <a:r>
              <a:rPr lang="en-US" altLang="en-US" sz="2400" dirty="0">
                <a:solidFill>
                  <a:schemeClr val="accent5">
                    <a:lumMod val="75000"/>
                  </a:schemeClr>
                </a:solidFill>
              </a:rPr>
              <a:t>Implementation</a:t>
            </a:r>
            <a:r>
              <a:rPr lang="en-US" altLang="en-US" sz="2400" dirty="0" smtClean="0"/>
              <a:t>: Professional learning that </a:t>
            </a:r>
            <a:r>
              <a:rPr lang="en-US" altLang="en-US" sz="2400" dirty="0"/>
              <a:t>increases </a:t>
            </a:r>
            <a:r>
              <a:rPr lang="en-US" altLang="en-US" sz="2400" dirty="0" smtClean="0"/>
              <a:t>educator effectiveness </a:t>
            </a:r>
            <a:r>
              <a:rPr lang="en-US" altLang="en-US" sz="2400" dirty="0"/>
              <a:t>and </a:t>
            </a:r>
            <a:r>
              <a:rPr lang="en-US" altLang="en-US" sz="2400" dirty="0" smtClean="0"/>
              <a:t>results for </a:t>
            </a:r>
            <a:r>
              <a:rPr lang="en-US" altLang="en-US" sz="2400" dirty="0"/>
              <a:t>all students </a:t>
            </a:r>
            <a:r>
              <a:rPr lang="en-US" altLang="en-US" sz="2400" dirty="0" smtClean="0"/>
              <a:t>applies research </a:t>
            </a:r>
            <a:r>
              <a:rPr lang="en-US" altLang="en-US" sz="2400" dirty="0"/>
              <a:t>on </a:t>
            </a:r>
            <a:r>
              <a:rPr lang="en-US" altLang="en-US" sz="2400" dirty="0" smtClean="0"/>
              <a:t>change and </a:t>
            </a:r>
            <a:r>
              <a:rPr lang="en-US" altLang="en-US" sz="2400" dirty="0"/>
              <a:t>sustains </a:t>
            </a:r>
            <a:r>
              <a:rPr lang="en-US" altLang="en-US" sz="2400" dirty="0" smtClean="0"/>
              <a:t>support for implementation of professional </a:t>
            </a:r>
            <a:r>
              <a:rPr lang="en-US" altLang="en-US" sz="2400" dirty="0"/>
              <a:t>learning </a:t>
            </a:r>
            <a:r>
              <a:rPr lang="en-US" altLang="en-US" sz="2400" dirty="0" smtClean="0"/>
              <a:t>for long-term </a:t>
            </a:r>
            <a:r>
              <a:rPr lang="en-US" altLang="en-US" sz="2400" dirty="0"/>
              <a:t>change</a:t>
            </a:r>
            <a:r>
              <a:rPr lang="en-US" altLang="en-US" sz="2400" dirty="0" smtClean="0"/>
              <a:t>.</a:t>
            </a:r>
          </a:p>
          <a:p>
            <a:endParaRPr lang="en-US" altLang="en-US" sz="2400" dirty="0"/>
          </a:p>
          <a:p>
            <a:r>
              <a:rPr lang="en-US" altLang="en-US" sz="2400" dirty="0">
                <a:solidFill>
                  <a:schemeClr val="accent5">
                    <a:lumMod val="75000"/>
                  </a:schemeClr>
                </a:solidFill>
              </a:rPr>
              <a:t>Resources</a:t>
            </a:r>
            <a:r>
              <a:rPr lang="en-US" altLang="en-US" sz="2400" dirty="0" smtClean="0"/>
              <a:t>: Professional learning that </a:t>
            </a:r>
            <a:r>
              <a:rPr lang="en-US" altLang="en-US" sz="2400" dirty="0"/>
              <a:t>increases educator</a:t>
            </a:r>
          </a:p>
          <a:p>
            <a:pPr marL="0" indent="0">
              <a:buNone/>
            </a:pPr>
            <a:r>
              <a:rPr lang="en-US" altLang="en-US" sz="2400" dirty="0"/>
              <a:t> </a:t>
            </a:r>
            <a:r>
              <a:rPr lang="en-US" altLang="en-US" sz="2400" dirty="0" smtClean="0"/>
              <a:t>   effectiveness </a:t>
            </a:r>
            <a:r>
              <a:rPr lang="en-US" altLang="en-US" sz="2400" dirty="0"/>
              <a:t>and </a:t>
            </a:r>
            <a:r>
              <a:rPr lang="en-US" altLang="en-US" sz="2400" dirty="0" smtClean="0"/>
              <a:t>results for </a:t>
            </a:r>
            <a:r>
              <a:rPr lang="en-US" altLang="en-US" sz="2400" dirty="0"/>
              <a:t>all students requires</a:t>
            </a:r>
          </a:p>
          <a:p>
            <a:pPr marL="0" indent="0">
              <a:buNone/>
            </a:pPr>
            <a:r>
              <a:rPr lang="en-US" altLang="en-US" sz="2400" dirty="0"/>
              <a:t> </a:t>
            </a:r>
            <a:r>
              <a:rPr lang="en-US" altLang="en-US" sz="2400" dirty="0" smtClean="0"/>
              <a:t>   prioritizing</a:t>
            </a:r>
            <a:r>
              <a:rPr lang="en-US" altLang="en-US" sz="2400" dirty="0"/>
              <a:t>, monitoring</a:t>
            </a:r>
            <a:r>
              <a:rPr lang="en-US" altLang="en-US" sz="2400" dirty="0" smtClean="0"/>
              <a:t>, and coordinating resources </a:t>
            </a:r>
            <a:r>
              <a:rPr lang="en-US" altLang="en-US" sz="2400" dirty="0"/>
              <a:t>for  </a:t>
            </a:r>
            <a:r>
              <a:rPr lang="en-US" altLang="en-US" sz="2400" dirty="0" smtClean="0"/>
              <a:t>   </a:t>
            </a:r>
          </a:p>
          <a:p>
            <a:pPr marL="0" indent="0">
              <a:buNone/>
            </a:pPr>
            <a:r>
              <a:rPr lang="en-US" altLang="en-US" sz="2400" dirty="0"/>
              <a:t> </a:t>
            </a:r>
            <a:r>
              <a:rPr lang="en-US" altLang="en-US" sz="2400" dirty="0" smtClean="0"/>
              <a:t>   educator learning.</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6</a:t>
            </a:fld>
            <a:endParaRPr lang="en-US"/>
          </a:p>
        </p:txBody>
      </p:sp>
    </p:spTree>
    <p:extLst>
      <p:ext uri="{BB962C8B-B14F-4D97-AF65-F5344CB8AC3E}">
        <p14:creationId xmlns:p14="http://schemas.microsoft.com/office/powerpoint/2010/main" val="206967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animEffect transition="in" filter="wipe(left)">
                                      <p:cBhvr>
                                        <p:cTn id="11" dur="500"/>
                                        <p:tgtEl>
                                          <p:spTgt spid="6147">
                                            <p:txEl>
                                              <p:pRg st="2" end="2"/>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6147">
                                            <p:txEl>
                                              <p:pRg st="3" end="3"/>
                                            </p:txEl>
                                          </p:spTgt>
                                        </p:tgtEl>
                                        <p:attrNameLst>
                                          <p:attrName>style.visibility</p:attrName>
                                        </p:attrNameLst>
                                      </p:cBhvr>
                                      <p:to>
                                        <p:strVal val="visible"/>
                                      </p:to>
                                    </p:set>
                                    <p:animEffect transition="in" filter="wipe(left)">
                                      <p:cBhvr>
                                        <p:cTn id="14" dur="500"/>
                                        <p:tgtEl>
                                          <p:spTgt spid="6147">
                                            <p:txEl>
                                              <p:pRg st="3" end="3"/>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Effect transition="in" filter="wipe(left)">
                                      <p:cBhvr>
                                        <p:cTn id="17" dur="500"/>
                                        <p:tgtEl>
                                          <p:spTgt spid="6147">
                                            <p:txEl>
                                              <p:pRg st="4" end="4"/>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6147">
                                            <p:txEl>
                                              <p:pRg st="5" end="5"/>
                                            </p:txEl>
                                          </p:spTgt>
                                        </p:tgtEl>
                                        <p:attrNameLst>
                                          <p:attrName>style.visibility</p:attrName>
                                        </p:attrNameLst>
                                      </p:cBhvr>
                                      <p:to>
                                        <p:strVal val="visible"/>
                                      </p:to>
                                    </p:set>
                                    <p:animEffect transition="in" filter="wipe(left)">
                                      <p:cBhvr>
                                        <p:cTn id="20"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Sentence Combining</a:t>
            </a:r>
            <a:endParaRPr lang="en-US" dirty="0"/>
          </a:p>
        </p:txBody>
      </p:sp>
      <p:sp>
        <p:nvSpPr>
          <p:cNvPr id="3" name="Content Placeholder 2"/>
          <p:cNvSpPr>
            <a:spLocks noGrp="1"/>
          </p:cNvSpPr>
          <p:nvPr>
            <p:ph idx="1"/>
          </p:nvPr>
        </p:nvSpPr>
        <p:spPr>
          <a:xfrm>
            <a:off x="152400" y="2971800"/>
            <a:ext cx="8763000" cy="3505200"/>
          </a:xfrm>
        </p:spPr>
        <p:txBody>
          <a:bodyPr/>
          <a:lstStyle/>
          <a:p>
            <a:pPr marL="0" indent="0">
              <a:buNone/>
            </a:pPr>
            <a:r>
              <a:rPr lang="en-US" sz="2800" dirty="0" smtClean="0"/>
              <a:t>Combining </a:t>
            </a:r>
            <a:r>
              <a:rPr lang="en-US" sz="2800" dirty="0"/>
              <a:t>sentences encourages a writer to take two or more short, choppy sentences and combine them into one effective sentence. </a:t>
            </a:r>
            <a:endParaRPr lang="en-US" sz="2800" dirty="0" smtClean="0"/>
          </a:p>
          <a:p>
            <a:pPr marL="0" indent="0">
              <a:buNone/>
            </a:pPr>
            <a:endParaRPr lang="en-US" sz="2400" dirty="0">
              <a:solidFill>
                <a:prstClr val="black"/>
              </a:solidFill>
              <a:hlinkClick r:id="rId3"/>
            </a:endParaRPr>
          </a:p>
          <a:p>
            <a:pPr marL="0" indent="0">
              <a:buNone/>
            </a:pPr>
            <a:endParaRPr lang="en-US" sz="2400" dirty="0" smtClean="0">
              <a:solidFill>
                <a:prstClr val="black"/>
              </a:solidFill>
              <a:hlinkClick r:id="rId3"/>
            </a:endParaRPr>
          </a:p>
          <a:p>
            <a:pPr marL="0" indent="0">
              <a:buNone/>
            </a:pPr>
            <a:r>
              <a:rPr lang="en-US" sz="2400" dirty="0" smtClean="0">
                <a:solidFill>
                  <a:prstClr val="black"/>
                </a:solidFill>
                <a:hlinkClick r:id="rId3"/>
              </a:rPr>
              <a:t>http</a:t>
            </a:r>
            <a:r>
              <a:rPr lang="en-US" sz="2400" dirty="0">
                <a:solidFill>
                  <a:prstClr val="black"/>
                </a:solidFill>
                <a:hlinkClick r:id="rId3"/>
              </a:rPr>
              <a:t>://www.readingrockets.org/strategies/sentence_combining</a:t>
            </a:r>
            <a:endParaRPr lang="en-US" sz="2400" dirty="0">
              <a:solidFill>
                <a:prstClr val="black"/>
              </a:solidFill>
            </a:endParaRPr>
          </a:p>
          <a:p>
            <a:pPr marL="0" indent="0">
              <a:buNone/>
            </a:pPr>
            <a:endParaRPr lang="en-US" sz="2400" dirty="0" smtClean="0"/>
          </a:p>
          <a:p>
            <a:endParaRPr lang="en-US" dirty="0"/>
          </a:p>
        </p:txBody>
      </p:sp>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667669"/>
            <a:ext cx="1847850"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E63C40CA-C808-467A-AEB9-B3B6A50E16C0}" type="slidenum">
              <a:rPr lang="en-US" smtClean="0"/>
              <a:pPr>
                <a:defRPr/>
              </a:pPr>
              <a:t>60</a:t>
            </a:fld>
            <a:endParaRPr lang="en-US"/>
          </a:p>
        </p:txBody>
      </p:sp>
    </p:spTree>
    <p:extLst>
      <p:ext uri="{BB962C8B-B14F-4D97-AF65-F5344CB8AC3E}">
        <p14:creationId xmlns:p14="http://schemas.microsoft.com/office/powerpoint/2010/main" val="10613255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61</a:t>
            </a:fld>
            <a:endParaRPr lang="en-US"/>
          </a:p>
        </p:txBody>
      </p:sp>
      <p:pic>
        <p:nvPicPr>
          <p:cNvPr id="5" name="Picture 4" descr="Image result for images of note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6969067"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141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914400"/>
          </a:xfrm>
        </p:spPr>
        <p:style>
          <a:lnRef idx="1">
            <a:schemeClr val="accent6"/>
          </a:lnRef>
          <a:fillRef idx="2">
            <a:schemeClr val="accent6"/>
          </a:fillRef>
          <a:effectRef idx="1">
            <a:schemeClr val="accent6"/>
          </a:effectRef>
          <a:fontRef idx="minor">
            <a:schemeClr val="dk1"/>
          </a:fontRef>
        </p:style>
        <p:txBody>
          <a:bodyPr/>
          <a:lstStyle/>
          <a:p>
            <a:r>
              <a:rPr lang="en-US" dirty="0" smtClean="0"/>
              <a:t>K-5 Partner Activity</a:t>
            </a:r>
            <a:endParaRPr lang="en-US" dirty="0"/>
          </a:p>
        </p:txBody>
      </p:sp>
      <p:sp>
        <p:nvSpPr>
          <p:cNvPr id="3" name="Content Placeholder 2"/>
          <p:cNvSpPr>
            <a:spLocks noGrp="1"/>
          </p:cNvSpPr>
          <p:nvPr>
            <p:ph idx="1"/>
          </p:nvPr>
        </p:nvSpPr>
        <p:spPr>
          <a:xfrm>
            <a:off x="453231" y="1763110"/>
            <a:ext cx="8229600" cy="4038600"/>
          </a:xfrm>
        </p:spPr>
        <p:txBody>
          <a:bodyPr/>
          <a:lstStyle/>
          <a:p>
            <a:pPr marL="0" indent="0">
              <a:buNone/>
            </a:pPr>
            <a:r>
              <a:rPr lang="en-US" dirty="0"/>
              <a:t>I went to the park. I went on Saturday. I went with my friends. My friends are Marie, Connie, and Roy. We rode our bikes. I rode my new bike. Roy brought his basketball. We played basketball. We played for two hours. We were hot. We were thirsty. Connie and Roy’s mom brought us lemonade and sandwiches. We ate them for lunch. We had a lot of fun. </a:t>
            </a:r>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62</a:t>
            </a:fld>
            <a:endParaRPr lang="en-US"/>
          </a:p>
        </p:txBody>
      </p:sp>
    </p:spTree>
    <p:extLst>
      <p:ext uri="{BB962C8B-B14F-4D97-AF65-F5344CB8AC3E}">
        <p14:creationId xmlns:p14="http://schemas.microsoft.com/office/powerpoint/2010/main" val="26646134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086600" cy="685800"/>
          </a:xfrm>
        </p:spPr>
        <p:style>
          <a:lnRef idx="1">
            <a:schemeClr val="accent3"/>
          </a:lnRef>
          <a:fillRef idx="2">
            <a:schemeClr val="accent3"/>
          </a:fillRef>
          <a:effectRef idx="1">
            <a:schemeClr val="accent3"/>
          </a:effectRef>
          <a:fontRef idx="minor">
            <a:schemeClr val="dk1"/>
          </a:fontRef>
        </p:style>
        <p:txBody>
          <a:bodyPr/>
          <a:lstStyle/>
          <a:p>
            <a:r>
              <a:rPr lang="en-US" dirty="0" smtClean="0"/>
              <a:t>6-12 Partner Activity</a:t>
            </a:r>
            <a:endParaRPr lang="en-US" dirty="0"/>
          </a:p>
        </p:txBody>
      </p:sp>
      <p:sp>
        <p:nvSpPr>
          <p:cNvPr id="3" name="Content Placeholder 2"/>
          <p:cNvSpPr>
            <a:spLocks noGrp="1"/>
          </p:cNvSpPr>
          <p:nvPr>
            <p:ph idx="1"/>
          </p:nvPr>
        </p:nvSpPr>
        <p:spPr>
          <a:xfrm>
            <a:off x="419100" y="1524000"/>
            <a:ext cx="6438900" cy="4038600"/>
          </a:xfrm>
        </p:spPr>
        <p:txBody>
          <a:bodyPr/>
          <a:lstStyle/>
          <a:p>
            <a:pPr marL="0" indent="0">
              <a:buNone/>
            </a:pPr>
            <a:r>
              <a:rPr lang="en-US" dirty="0"/>
              <a:t> The ants were busy.</a:t>
            </a:r>
          </a:p>
          <a:p>
            <a:pPr marL="0" indent="0">
              <a:buNone/>
            </a:pPr>
            <a:r>
              <a:rPr lang="en-US" dirty="0"/>
              <a:t> They were on the ground. </a:t>
            </a:r>
            <a:endParaRPr lang="en-US" dirty="0" smtClean="0"/>
          </a:p>
          <a:p>
            <a:pPr marL="0" indent="0">
              <a:buNone/>
            </a:pPr>
            <a:r>
              <a:rPr lang="en-US" dirty="0"/>
              <a:t> </a:t>
            </a:r>
            <a:r>
              <a:rPr lang="en-US" dirty="0" smtClean="0"/>
              <a:t>There </a:t>
            </a:r>
            <a:r>
              <a:rPr lang="en-US" dirty="0"/>
              <a:t>were big ones.</a:t>
            </a:r>
          </a:p>
          <a:p>
            <a:pPr marL="0" indent="0">
              <a:buNone/>
            </a:pPr>
            <a:r>
              <a:rPr lang="en-US" dirty="0"/>
              <a:t> The big ones were black.</a:t>
            </a:r>
          </a:p>
          <a:p>
            <a:pPr marL="0" indent="0">
              <a:buNone/>
            </a:pPr>
            <a:r>
              <a:rPr lang="en-US" dirty="0"/>
              <a:t> The big ones had shiny bodies. </a:t>
            </a:r>
            <a:endParaRPr lang="en-US" dirty="0" smtClean="0"/>
          </a:p>
          <a:p>
            <a:pPr marL="0" indent="0">
              <a:buNone/>
            </a:pPr>
            <a:r>
              <a:rPr lang="en-US" dirty="0"/>
              <a:t> </a:t>
            </a:r>
            <a:r>
              <a:rPr lang="en-US" dirty="0" smtClean="0"/>
              <a:t>And </a:t>
            </a:r>
            <a:r>
              <a:rPr lang="en-US" dirty="0"/>
              <a:t>there were little ants.</a:t>
            </a:r>
          </a:p>
          <a:p>
            <a:pPr marL="0" indent="0">
              <a:buNone/>
            </a:pPr>
            <a:r>
              <a:rPr lang="en-US" dirty="0"/>
              <a:t> The little ones were dusty.</a:t>
            </a:r>
          </a:p>
          <a:p>
            <a:pPr marL="0" indent="0">
              <a:buNone/>
            </a:pPr>
            <a:r>
              <a:rPr lang="en-US" dirty="0"/>
              <a:t> The little ones were quick.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63</a:t>
            </a:fld>
            <a:endParaRPr lang="en-US"/>
          </a:p>
        </p:txBody>
      </p:sp>
      <p:sp>
        <p:nvSpPr>
          <p:cNvPr id="6" name="Rectangle 5"/>
          <p:cNvSpPr/>
          <p:nvPr/>
        </p:nvSpPr>
        <p:spPr>
          <a:xfrm>
            <a:off x="152400" y="6273223"/>
            <a:ext cx="8763000" cy="584775"/>
          </a:xfrm>
          <a:prstGeom prst="rect">
            <a:avLst/>
          </a:prstGeom>
        </p:spPr>
        <p:txBody>
          <a:bodyPr wrap="square">
            <a:spAutoFit/>
          </a:bodyPr>
          <a:lstStyle/>
          <a:p>
            <a:r>
              <a:rPr lang="en-US" sz="1600" dirty="0">
                <a:hlinkClick r:id="rId3"/>
              </a:rPr>
              <a:t>http://</a:t>
            </a:r>
            <a:r>
              <a:rPr lang="en-US" sz="1600" dirty="0" smtClean="0">
                <a:hlinkClick r:id="rId3"/>
              </a:rPr>
              <a:t>www.ncte.org/library/NCTEFiles/Resources/Journals/CNP/0261-august08/NP0261Sentence.pdf</a:t>
            </a:r>
            <a:r>
              <a:rPr lang="en-US" sz="1600" dirty="0" smtClean="0"/>
              <a:t> </a:t>
            </a:r>
            <a:endParaRPr lang="en-US" sz="1600" dirty="0"/>
          </a:p>
        </p:txBody>
      </p:sp>
      <p:sp>
        <p:nvSpPr>
          <p:cNvPr id="8" name="TextBox 7"/>
          <p:cNvSpPr txBox="1"/>
          <p:nvPr/>
        </p:nvSpPr>
        <p:spPr>
          <a:xfrm>
            <a:off x="266700" y="2514600"/>
            <a:ext cx="8534400"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4000" dirty="0"/>
              <a:t>“The ants were busy on the ground, big black ones </a:t>
            </a:r>
            <a:r>
              <a:rPr lang="en-US" sz="4000" dirty="0" smtClean="0"/>
              <a:t>with shiny </a:t>
            </a:r>
            <a:r>
              <a:rPr lang="en-US" sz="4000" dirty="0"/>
              <a:t>bodies, and little dusty quick </a:t>
            </a:r>
            <a:r>
              <a:rPr lang="en-US" sz="4000" dirty="0" smtClean="0"/>
              <a:t>ants.” </a:t>
            </a:r>
            <a:endParaRPr lang="en-US" sz="4000" dirty="0"/>
          </a:p>
        </p:txBody>
      </p:sp>
    </p:spTree>
    <p:extLst>
      <p:ext uri="{BB962C8B-B14F-4D97-AF65-F5344CB8AC3E}">
        <p14:creationId xmlns:p14="http://schemas.microsoft.com/office/powerpoint/2010/main" val="42151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34975" y="685800"/>
            <a:ext cx="8566150" cy="822325"/>
          </a:xfrm>
        </p:spPr>
        <p:style>
          <a:lnRef idx="0">
            <a:schemeClr val="accent5"/>
          </a:lnRef>
          <a:fillRef idx="3">
            <a:schemeClr val="accent5"/>
          </a:fillRef>
          <a:effectRef idx="3">
            <a:schemeClr val="accent5"/>
          </a:effectRef>
          <a:fontRef idx="minor">
            <a:schemeClr val="lt1"/>
          </a:fontRef>
        </p:style>
        <p:txBody>
          <a:bodyPr/>
          <a:lstStyle/>
          <a:p>
            <a:r>
              <a:rPr lang="en-US" altLang="en-US" dirty="0" smtClean="0">
                <a:solidFill>
                  <a:schemeClr val="bg1"/>
                </a:solidFill>
                <a:ea typeface="MS PGothic" pitchFamily="34" charset="-128"/>
                <a:cs typeface="Arial" pitchFamily="34" charset="0"/>
              </a:rPr>
              <a:t>Teaching Sentence Combining</a:t>
            </a:r>
          </a:p>
        </p:txBody>
      </p:sp>
      <p:sp>
        <p:nvSpPr>
          <p:cNvPr id="69635" name="TextBox 3"/>
          <p:cNvSpPr txBox="1">
            <a:spLocks noChangeArrowheads="1"/>
          </p:cNvSpPr>
          <p:nvPr/>
        </p:nvSpPr>
        <p:spPr bwMode="auto">
          <a:xfrm>
            <a:off x="1295400" y="2667000"/>
            <a:ext cx="38100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AutoNum type="arabicPeriod"/>
            </a:pPr>
            <a:r>
              <a:rPr lang="en-US" altLang="en-US" sz="1800">
                <a:solidFill>
                  <a:srgbClr val="FFFFFF"/>
                </a:solidFill>
                <a:latin typeface="Calibri" pitchFamily="34" charset="0"/>
              </a:rPr>
              <a:t>Analyze the use of punctuation and sentence types in a mentor text.</a:t>
            </a:r>
          </a:p>
          <a:p>
            <a:pPr eaLnBrk="1" hangingPunct="1">
              <a:spcBef>
                <a:spcPct val="0"/>
              </a:spcBef>
              <a:buFontTx/>
              <a:buAutoNum type="arabicPeriod"/>
            </a:pPr>
            <a:r>
              <a:rPr lang="en-US" altLang="en-US" sz="1800">
                <a:solidFill>
                  <a:srgbClr val="FFFFFF"/>
                </a:solidFill>
                <a:latin typeface="Calibri" pitchFamily="34" charset="0"/>
              </a:rPr>
              <a:t>Practice combining sentences with guidance (guided practice)</a:t>
            </a:r>
          </a:p>
          <a:p>
            <a:pPr eaLnBrk="1" hangingPunct="1">
              <a:spcBef>
                <a:spcPct val="0"/>
              </a:spcBef>
              <a:buFontTx/>
              <a:buAutoNum type="arabicPeriod"/>
            </a:pPr>
            <a:r>
              <a:rPr lang="en-US" altLang="en-US" sz="1800">
                <a:solidFill>
                  <a:srgbClr val="FFFFFF"/>
                </a:solidFill>
                <a:latin typeface="Calibri" pitchFamily="34" charset="0"/>
              </a:rPr>
              <a:t>Analyze sentences in their own writing.</a:t>
            </a:r>
          </a:p>
          <a:p>
            <a:pPr eaLnBrk="1" hangingPunct="1">
              <a:spcBef>
                <a:spcPct val="0"/>
              </a:spcBef>
              <a:buFontTx/>
              <a:buAutoNum type="arabicPeriod"/>
            </a:pPr>
            <a:r>
              <a:rPr lang="en-US" altLang="en-US" sz="1800">
                <a:solidFill>
                  <a:srgbClr val="FFFFFF"/>
                </a:solidFill>
                <a:latin typeface="Calibri" pitchFamily="34" charset="0"/>
              </a:rPr>
              <a:t>Practice combining sentences in their own writing with guidance and support from peers and adults (try a new approach). </a:t>
            </a:r>
          </a:p>
        </p:txBody>
      </p:sp>
      <p:sp>
        <p:nvSpPr>
          <p:cNvPr id="69636" name="TextBox 4"/>
          <p:cNvSpPr txBox="1">
            <a:spLocks noChangeArrowheads="1"/>
          </p:cNvSpPr>
          <p:nvPr/>
        </p:nvSpPr>
        <p:spPr bwMode="auto">
          <a:xfrm>
            <a:off x="3703638" y="6488113"/>
            <a:ext cx="529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latin typeface="Calibri" pitchFamily="34" charset="0"/>
                <a:ea typeface="MS PGothic" pitchFamily="34" charset="-128"/>
                <a:hlinkClick r:id="rId3"/>
              </a:rPr>
              <a:t>http://www.youtube.com/watch?v=4AyjKgz9tKg</a:t>
            </a:r>
            <a:endParaRPr lang="en-US" altLang="en-US" sz="1800" dirty="0">
              <a:solidFill>
                <a:srgbClr val="000000"/>
              </a:solidFill>
              <a:latin typeface="Calibri" pitchFamily="34" charset="0"/>
              <a:ea typeface="MS PGothic" pitchFamily="34" charset="-128"/>
            </a:endParaRPr>
          </a:p>
        </p:txBody>
      </p:sp>
      <p:pic>
        <p:nvPicPr>
          <p:cNvPr id="69637" name="Picture 2" descr="C:\Users\ctr_krhodus\Desktop\con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771650"/>
            <a:ext cx="5486400" cy="44119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838200"/>
            <a:ext cx="8229600" cy="914400"/>
          </a:xfrm>
        </p:spPr>
        <p:style>
          <a:lnRef idx="0">
            <a:schemeClr val="accent5"/>
          </a:lnRef>
          <a:fillRef idx="3">
            <a:schemeClr val="accent5"/>
          </a:fillRef>
          <a:effectRef idx="3">
            <a:schemeClr val="accent5"/>
          </a:effectRef>
          <a:fontRef idx="minor">
            <a:schemeClr val="lt1"/>
          </a:fontRef>
        </p:style>
        <p:txBody>
          <a:bodyPr/>
          <a:lstStyle/>
          <a:p>
            <a:r>
              <a:rPr lang="en-US" altLang="en-US" sz="3600" dirty="0" smtClean="0"/>
              <a:t> Sentence Combining Resources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2114551"/>
            <a:ext cx="26670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362200"/>
            <a:ext cx="2971800" cy="2430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65</a:t>
            </a:fld>
            <a:endParaRPr lang="en-US"/>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100" y="3886200"/>
            <a:ext cx="2705100" cy="23353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33450" y="6396335"/>
            <a:ext cx="7010400" cy="369332"/>
          </a:xfrm>
          <a:prstGeom prst="rect">
            <a:avLst/>
          </a:prstGeom>
        </p:spPr>
        <p:txBody>
          <a:bodyPr wrap="square">
            <a:spAutoFit/>
          </a:bodyPr>
          <a:lstStyle/>
          <a:p>
            <a:r>
              <a:rPr lang="en-US" dirty="0">
                <a:hlinkClick r:id="rId6"/>
              </a:rPr>
              <a:t>http://</a:t>
            </a:r>
            <a:r>
              <a:rPr lang="en-US" dirty="0" smtClean="0">
                <a:hlinkClick r:id="rId6"/>
              </a:rPr>
              <a:t>www.readingrockets.org/strategies/sentence_combining</a:t>
            </a:r>
            <a:r>
              <a:rPr lang="en-US" dirty="0" smtClean="0"/>
              <a:t> </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1" y="685800"/>
            <a:ext cx="7826582" cy="57912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4953000"/>
            <a:ext cx="8943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52" name="Picture 4" descr="C:\Users\jbrown\Dropbox\pict-quotes-logo's\Elementary Student Photos\iStock_wheel chair stud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82" y="990600"/>
            <a:ext cx="5848350" cy="3898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
        <p:nvSpPr>
          <p:cNvPr id="3" name="Content Placeholder 2"/>
          <p:cNvSpPr>
            <a:spLocks noGrp="1"/>
          </p:cNvSpPr>
          <p:nvPr>
            <p:ph idx="1"/>
          </p:nvPr>
        </p:nvSpPr>
        <p:spPr>
          <a:xfrm>
            <a:off x="5410200" y="844550"/>
            <a:ext cx="3733800" cy="4191000"/>
          </a:xfrm>
          <a:gradFill>
            <a:gsLst>
              <a:gs pos="12000">
                <a:schemeClr val="accent4">
                  <a:lumMod val="75000"/>
                  <a:alpha val="62000"/>
                </a:schemeClr>
              </a:gs>
              <a:gs pos="50000">
                <a:schemeClr val="accent1">
                  <a:tint val="44500"/>
                  <a:satMod val="160000"/>
                </a:schemeClr>
              </a:gs>
              <a:gs pos="81000">
                <a:schemeClr val="accent1">
                  <a:tint val="23500"/>
                  <a:satMod val="160000"/>
                </a:schemeClr>
              </a:gs>
            </a:gsLst>
            <a:lin ang="5400000" scaled="0"/>
          </a:gradFill>
        </p:spPr>
        <p:txBody>
          <a:bodyPr/>
          <a:lstStyle/>
          <a:p>
            <a:pPr marL="0" indent="0" algn="ctr">
              <a:buFont typeface="Arial" pitchFamily="34" charset="0"/>
              <a:buNone/>
              <a:defRPr/>
            </a:pPr>
            <a:r>
              <a:rPr lang="en-US" sz="3600" b="1" i="1" dirty="0" smtClean="0">
                <a:solidFill>
                  <a:schemeClr val="bg1"/>
                </a:solidFill>
              </a:rPr>
              <a:t>Instructional Practice</a:t>
            </a:r>
            <a:endParaRPr lang="en-US" sz="3600" b="1" dirty="0" smtClean="0">
              <a:solidFill>
                <a:schemeClr val="bg1"/>
              </a:solidFill>
            </a:endParaRPr>
          </a:p>
          <a:p>
            <a:pPr>
              <a:defRPr/>
            </a:pPr>
            <a:endParaRPr lang="en-US" sz="2800" dirty="0" smtClean="0"/>
          </a:p>
          <a:p>
            <a:pPr marL="0" indent="0" algn="ctr">
              <a:buNone/>
              <a:defRPr/>
            </a:pPr>
            <a:r>
              <a:rPr lang="en-US" sz="2800" dirty="0" smtClean="0"/>
              <a:t>Teach Spelling and Sentence Construction Skills </a:t>
            </a:r>
          </a:p>
          <a:p>
            <a:pPr marL="0" indent="0">
              <a:buNone/>
              <a:defRPr/>
            </a:pPr>
            <a:endParaRPr lang="en-US" sz="2800" dirty="0"/>
          </a:p>
          <a:p>
            <a:pPr marL="0" indent="0">
              <a:buNone/>
              <a:defRPr/>
            </a:pPr>
            <a:r>
              <a:rPr lang="en-US" sz="2000" dirty="0" smtClean="0"/>
              <a:t>(Improves Reading Fluency)</a:t>
            </a:r>
          </a:p>
          <a:p>
            <a:pPr>
              <a:defRPr/>
            </a:pPr>
            <a:endParaRPr lang="en-US" sz="2800" dirty="0" smtClean="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ppt_w</p:attrName>
                                        </p:attrNameLst>
                                      </p:cBhvr>
                                      <p:tavLst>
                                        <p:tav tm="0">
                                          <p:val>
                                            <p:fltVal val="0"/>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animEffect transition="in" filter="fade">
                                      <p:cBhvr>
                                        <p:cTn id="16" dur="500"/>
                                        <p:tgtEl>
                                          <p:spTgt spid="3">
                                            <p:bg/>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pPr marL="514350" indent="-514350">
              <a:spcBef>
                <a:spcPct val="20000"/>
              </a:spcBef>
              <a:defRPr/>
            </a:pPr>
            <a:r>
              <a:rPr lang="en-US" altLang="en-US" sz="2800" dirty="0" smtClean="0">
                <a:solidFill>
                  <a:prstClr val="black"/>
                </a:solidFill>
                <a:ea typeface="+mn-ea"/>
                <a:cs typeface="+mn-cs"/>
              </a:rPr>
              <a:t/>
            </a:r>
            <a:br>
              <a:rPr lang="en-US" altLang="en-US" sz="2800" dirty="0" smtClean="0">
                <a:solidFill>
                  <a:prstClr val="black"/>
                </a:solidFill>
                <a:ea typeface="+mn-ea"/>
                <a:cs typeface="+mn-cs"/>
              </a:rPr>
            </a:br>
            <a:r>
              <a:rPr lang="en-US" altLang="en-US" sz="2800" dirty="0" smtClean="0">
                <a:solidFill>
                  <a:prstClr val="black"/>
                </a:solidFill>
                <a:ea typeface="+mn-ea"/>
                <a:cs typeface="+mn-cs"/>
              </a:rPr>
              <a:t/>
            </a:r>
            <a:br>
              <a:rPr lang="en-US" altLang="en-US" sz="2800" dirty="0" smtClean="0">
                <a:solidFill>
                  <a:prstClr val="black"/>
                </a:solidFill>
                <a:ea typeface="+mn-ea"/>
                <a:cs typeface="+mn-cs"/>
              </a:rPr>
            </a:br>
            <a:r>
              <a:rPr lang="en-US" altLang="en-US" sz="2800" dirty="0" smtClean="0">
                <a:solidFill>
                  <a:prstClr val="black"/>
                </a:solidFill>
                <a:ea typeface="+mn-ea"/>
                <a:cs typeface="+mn-cs"/>
              </a:rPr>
              <a:t/>
            </a:r>
            <a:br>
              <a:rPr lang="en-US" altLang="en-US" sz="2800" dirty="0" smtClean="0">
                <a:solidFill>
                  <a:prstClr val="black"/>
                </a:solidFill>
                <a:ea typeface="+mn-ea"/>
                <a:cs typeface="+mn-cs"/>
              </a:rPr>
            </a:br>
            <a:r>
              <a:rPr lang="en-US" altLang="en-US" sz="3200" dirty="0" smtClean="0">
                <a:solidFill>
                  <a:schemeClr val="bg1"/>
                </a:solidFill>
                <a:ea typeface="+mn-ea"/>
                <a:cs typeface="+mn-cs"/>
              </a:rPr>
              <a:t>Teach Spelling and </a:t>
            </a:r>
            <a:r>
              <a:rPr lang="en-US" altLang="en-US" sz="3200" dirty="0">
                <a:solidFill>
                  <a:schemeClr val="bg1"/>
                </a:solidFill>
                <a:ea typeface="+mn-ea"/>
                <a:cs typeface="+mn-cs"/>
              </a:rPr>
              <a:t>Sentence Construction </a:t>
            </a:r>
            <a:r>
              <a:rPr lang="en-US" altLang="en-US" sz="3200" dirty="0" smtClean="0">
                <a:solidFill>
                  <a:schemeClr val="bg1"/>
                </a:solidFill>
                <a:ea typeface="+mn-ea"/>
                <a:cs typeface="+mn-cs"/>
              </a:rPr>
              <a:t>Skills (</a:t>
            </a:r>
            <a:r>
              <a:rPr lang="en-US" altLang="en-US" sz="3200" b="1" dirty="0" smtClean="0">
                <a:solidFill>
                  <a:schemeClr val="bg1"/>
                </a:solidFill>
                <a:ea typeface="+mn-ea"/>
                <a:cs typeface="+mn-cs"/>
              </a:rPr>
              <a:t>Improves fluency</a:t>
            </a:r>
            <a:r>
              <a:rPr lang="en-US" altLang="en-US" sz="3200" dirty="0" smtClean="0">
                <a:solidFill>
                  <a:schemeClr val="bg1"/>
                </a:solidFill>
                <a:ea typeface="+mn-ea"/>
                <a:cs typeface="+mn-cs"/>
              </a:rPr>
              <a:t>)</a:t>
            </a:r>
            <a:br>
              <a:rPr lang="en-US" altLang="en-US" sz="3200" dirty="0" smtClean="0">
                <a:solidFill>
                  <a:schemeClr val="bg1"/>
                </a:solidFill>
                <a:ea typeface="+mn-ea"/>
                <a:cs typeface="+mn-cs"/>
              </a:rPr>
            </a:br>
            <a:r>
              <a:rPr lang="en-US" altLang="en-US" sz="3600" dirty="0">
                <a:solidFill>
                  <a:schemeClr val="bg1"/>
                </a:solidFill>
                <a:ea typeface="+mn-ea"/>
                <a:cs typeface="+mn-cs"/>
              </a:rPr>
              <a:t/>
            </a:r>
            <a:br>
              <a:rPr lang="en-US" altLang="en-US" sz="3600" dirty="0">
                <a:solidFill>
                  <a:schemeClr val="bg1"/>
                </a:solidFill>
                <a:ea typeface="+mn-ea"/>
                <a:cs typeface="+mn-cs"/>
              </a:rPr>
            </a:br>
            <a:endParaRPr lang="en-US" dirty="0">
              <a:solidFill>
                <a:schemeClr val="bg1"/>
              </a:solidFill>
            </a:endParaRPr>
          </a:p>
        </p:txBody>
      </p:sp>
      <p:sp>
        <p:nvSpPr>
          <p:cNvPr id="4" name="Text Placeholder 3"/>
          <p:cNvSpPr>
            <a:spLocks noGrp="1"/>
          </p:cNvSpPr>
          <p:nvPr>
            <p:ph type="body" idx="1"/>
          </p:nvPr>
        </p:nvSpPr>
        <p:spPr>
          <a:xfrm>
            <a:off x="304800" y="2057400"/>
            <a:ext cx="4192588" cy="639762"/>
          </a:xfrm>
        </p:spPr>
        <p:txBody>
          <a:bodyPr/>
          <a:lstStyle/>
          <a:p>
            <a:r>
              <a:rPr lang="en-US" sz="2800" dirty="0" smtClean="0"/>
              <a:t>Spelling</a:t>
            </a:r>
            <a:endParaRPr lang="en-US" sz="2800" dirty="0"/>
          </a:p>
        </p:txBody>
      </p:sp>
      <p:sp>
        <p:nvSpPr>
          <p:cNvPr id="17411" name="Content Placeholder 2"/>
          <p:cNvSpPr>
            <a:spLocks noGrp="1"/>
          </p:cNvSpPr>
          <p:nvPr>
            <p:ph sz="half" idx="2"/>
          </p:nvPr>
        </p:nvSpPr>
        <p:spPr>
          <a:xfrm>
            <a:off x="304800" y="2740025"/>
            <a:ext cx="4040188" cy="3230563"/>
          </a:xfrm>
        </p:spPr>
        <p:txBody>
          <a:bodyPr/>
          <a:lstStyle/>
          <a:p>
            <a:pPr marL="0" indent="0">
              <a:buFont typeface="Arial" charset="0"/>
              <a:buNone/>
              <a:defRPr/>
            </a:pPr>
            <a:r>
              <a:rPr lang="en-US" altLang="en-US" sz="2400" dirty="0" smtClean="0"/>
              <a:t>Teaching students how words are spelled provides them with schemata about specific </a:t>
            </a:r>
            <a:r>
              <a:rPr lang="en-US" altLang="en-US" sz="2400" dirty="0" smtClean="0">
                <a:solidFill>
                  <a:srgbClr val="FF0000"/>
                </a:solidFill>
              </a:rPr>
              <a:t>connections between letters and sounds</a:t>
            </a:r>
            <a:r>
              <a:rPr lang="en-US" altLang="en-US" sz="2400" dirty="0" smtClean="0"/>
              <a:t>, making it easier for them to identify and remember words in text containing these connections.</a:t>
            </a:r>
          </a:p>
          <a:p>
            <a:pPr>
              <a:buFont typeface="Arial" charset="0"/>
              <a:buChar char="•"/>
              <a:defRPr/>
            </a:pPr>
            <a:endParaRPr lang="en-US" altLang="en-US" sz="2400" dirty="0" smtClean="0"/>
          </a:p>
        </p:txBody>
      </p:sp>
      <p:sp>
        <p:nvSpPr>
          <p:cNvPr id="5" name="Text Placeholder 4"/>
          <p:cNvSpPr>
            <a:spLocks noGrp="1"/>
          </p:cNvSpPr>
          <p:nvPr>
            <p:ph type="body" sz="quarter" idx="3"/>
          </p:nvPr>
        </p:nvSpPr>
        <p:spPr>
          <a:xfrm>
            <a:off x="4648200" y="2057400"/>
            <a:ext cx="4495800" cy="639762"/>
          </a:xfrm>
        </p:spPr>
        <p:txBody>
          <a:bodyPr/>
          <a:lstStyle/>
          <a:p>
            <a:r>
              <a:rPr lang="en-US" sz="2800" dirty="0" smtClean="0"/>
              <a:t>Sentence Construction</a:t>
            </a:r>
            <a:endParaRPr lang="en-US" sz="2800" dirty="0"/>
          </a:p>
        </p:txBody>
      </p:sp>
      <p:sp>
        <p:nvSpPr>
          <p:cNvPr id="80900" name="Content Placeholder 4"/>
          <p:cNvSpPr>
            <a:spLocks noGrp="1"/>
          </p:cNvSpPr>
          <p:nvPr>
            <p:ph sz="quarter" idx="4"/>
          </p:nvPr>
        </p:nvSpPr>
        <p:spPr>
          <a:xfrm>
            <a:off x="4645025" y="2743201"/>
            <a:ext cx="4041775" cy="3382962"/>
          </a:xfrm>
        </p:spPr>
        <p:txBody>
          <a:bodyPr/>
          <a:lstStyle/>
          <a:p>
            <a:pPr marL="0" indent="0">
              <a:buFont typeface="Arial" pitchFamily="34" charset="0"/>
              <a:buNone/>
            </a:pPr>
            <a:r>
              <a:rPr lang="en-US" altLang="en-US" sz="2400" dirty="0" smtClean="0"/>
              <a:t>The practice of putting smaller units of writing together in order to create more complex ones – </a:t>
            </a:r>
            <a:r>
              <a:rPr lang="en-US" altLang="en-US" sz="2400" dirty="0" smtClean="0">
                <a:solidFill>
                  <a:srgbClr val="FF0000"/>
                </a:solidFill>
              </a:rPr>
              <a:t>from letters or words or words to sentences</a:t>
            </a:r>
            <a:r>
              <a:rPr lang="en-US" altLang="en-US" sz="2400" dirty="0" smtClean="0"/>
              <a:t> – should result in greater skill in understanding of these units in reading.</a:t>
            </a:r>
          </a:p>
        </p:txBody>
      </p:sp>
      <p:sp>
        <p:nvSpPr>
          <p:cNvPr id="2" name="Slide Number Placeholder 1"/>
          <p:cNvSpPr>
            <a:spLocks noGrp="1"/>
          </p:cNvSpPr>
          <p:nvPr>
            <p:ph type="sldNum" sz="quarter" idx="12"/>
          </p:nvPr>
        </p:nvSpPr>
        <p:spPr/>
        <p:txBody>
          <a:bodyPr/>
          <a:lstStyle/>
          <a:p>
            <a:pPr>
              <a:defRPr/>
            </a:pPr>
            <a:fld id="{6FE69D18-73AE-47A5-929C-C54E0E30B864}" type="slidenum">
              <a:rPr lang="en-US" smtClean="0"/>
              <a:pPr>
                <a:defRPr/>
              </a:pPr>
              <a:t>68</a:t>
            </a:fld>
            <a:endParaRPr lang="en-US"/>
          </a:p>
        </p:txBody>
      </p:sp>
      <p:sp>
        <p:nvSpPr>
          <p:cNvPr id="68614" name="TextBox 1"/>
          <p:cNvSpPr txBox="1">
            <a:spLocks noChangeArrowheads="1"/>
          </p:cNvSpPr>
          <p:nvPr/>
        </p:nvSpPr>
        <p:spPr bwMode="auto">
          <a:xfrm>
            <a:off x="457200" y="6155531"/>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t>(</a:t>
            </a:r>
            <a:r>
              <a:rPr lang="en-US" altLang="en-US" sz="1800" dirty="0" err="1"/>
              <a:t>Ehri</a:t>
            </a:r>
            <a:r>
              <a:rPr lang="en-US" altLang="en-US" sz="1800" dirty="0"/>
              <a:t>, 1987; Moats, 2005/2006)</a:t>
            </a:r>
          </a:p>
        </p:txBody>
      </p:sp>
      <p:sp>
        <p:nvSpPr>
          <p:cNvPr id="68615" name="TextBox 5"/>
          <p:cNvSpPr txBox="1">
            <a:spLocks noChangeArrowheads="1"/>
          </p:cNvSpPr>
          <p:nvPr/>
        </p:nvSpPr>
        <p:spPr bwMode="auto">
          <a:xfrm>
            <a:off x="4800600" y="6155530"/>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t>(</a:t>
            </a:r>
            <a:r>
              <a:rPr lang="en-US" altLang="en-US" sz="1800" dirty="0" err="1"/>
              <a:t>Ehri</a:t>
            </a:r>
            <a:r>
              <a:rPr lang="en-US" altLang="en-US" sz="1800" dirty="0"/>
              <a:t>, 2000; Neville and </a:t>
            </a:r>
            <a:r>
              <a:rPr lang="en-US" altLang="en-US" sz="1800" dirty="0" err="1"/>
              <a:t>Searls</a:t>
            </a:r>
            <a:r>
              <a:rPr lang="en-US" altLang="en-US" sz="1800" dirty="0"/>
              <a:t>, 1991)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614"/>
                                        </p:tgtEl>
                                        <p:attrNameLst>
                                          <p:attrName>style.visibility</p:attrName>
                                        </p:attrNameLst>
                                      </p:cBhvr>
                                      <p:to>
                                        <p:strVal val="visible"/>
                                      </p:to>
                                    </p:set>
                                    <p:anim calcmode="lin" valueType="num">
                                      <p:cBhvr additive="base">
                                        <p:cTn id="15" dur="500" fill="hold"/>
                                        <p:tgtEl>
                                          <p:spTgt spid="68614"/>
                                        </p:tgtEl>
                                        <p:attrNameLst>
                                          <p:attrName>ppt_x</p:attrName>
                                        </p:attrNameLst>
                                      </p:cBhvr>
                                      <p:tavLst>
                                        <p:tav tm="0">
                                          <p:val>
                                            <p:strVal val="#ppt_x"/>
                                          </p:val>
                                        </p:tav>
                                        <p:tav tm="100000">
                                          <p:val>
                                            <p:strVal val="#ppt_x"/>
                                          </p:val>
                                        </p:tav>
                                      </p:tavLst>
                                    </p:anim>
                                    <p:anim calcmode="lin" valueType="num">
                                      <p:cBhvr additive="base">
                                        <p:cTn id="16" dur="500" fill="hold"/>
                                        <p:tgtEl>
                                          <p:spTgt spid="686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0900">
                                            <p:txEl>
                                              <p:pRg st="0" end="0"/>
                                            </p:txEl>
                                          </p:spTgt>
                                        </p:tgtEl>
                                        <p:attrNameLst>
                                          <p:attrName>style.visibility</p:attrName>
                                        </p:attrNameLst>
                                      </p:cBhvr>
                                      <p:to>
                                        <p:strVal val="visible"/>
                                      </p:to>
                                    </p:set>
                                    <p:anim calcmode="lin" valueType="num">
                                      <p:cBhvr additive="base">
                                        <p:cTn id="21"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0900">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615"/>
                                        </p:tgtEl>
                                        <p:attrNameLst>
                                          <p:attrName>style.visibility</p:attrName>
                                        </p:attrNameLst>
                                      </p:cBhvr>
                                      <p:to>
                                        <p:strVal val="visible"/>
                                      </p:to>
                                    </p:set>
                                    <p:anim calcmode="lin" valueType="num">
                                      <p:cBhvr additive="base">
                                        <p:cTn id="29" dur="500" fill="hold"/>
                                        <p:tgtEl>
                                          <p:spTgt spid="68615"/>
                                        </p:tgtEl>
                                        <p:attrNameLst>
                                          <p:attrName>ppt_x</p:attrName>
                                        </p:attrNameLst>
                                      </p:cBhvr>
                                      <p:tavLst>
                                        <p:tav tm="0">
                                          <p:val>
                                            <p:strVal val="#ppt_x"/>
                                          </p:val>
                                        </p:tav>
                                        <p:tav tm="100000">
                                          <p:val>
                                            <p:strVal val="#ppt_x"/>
                                          </p:val>
                                        </p:tav>
                                      </p:tavLst>
                                    </p:anim>
                                    <p:anim calcmode="lin" valueType="num">
                                      <p:cBhvr additive="base">
                                        <p:cTn id="30" dur="500" fill="hold"/>
                                        <p:tgtEl>
                                          <p:spTgt spid="686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411" grpId="0" build="p"/>
      <p:bldP spid="5" grpId="0" build="p"/>
      <p:bldP spid="80900" grpId="0" build="p"/>
      <p:bldP spid="68614" grpId="0"/>
      <p:bldP spid="686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1" y="5257800"/>
            <a:ext cx="83820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69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smtClean="0"/>
              <a:t>ELA Work &amp; Foundation Services</a:t>
            </a:r>
          </a:p>
        </p:txBody>
      </p:sp>
      <p:sp>
        <p:nvSpPr>
          <p:cNvPr id="7171" name="Content Placeholder 2"/>
          <p:cNvSpPr>
            <a:spLocks noGrp="1"/>
          </p:cNvSpPr>
          <p:nvPr>
            <p:ph idx="1"/>
          </p:nvPr>
        </p:nvSpPr>
        <p:spPr>
          <a:xfrm>
            <a:off x="457200" y="2209800"/>
            <a:ext cx="8229600" cy="4038600"/>
          </a:xfrm>
        </p:spPr>
        <p:txBody>
          <a:bodyPr/>
          <a:lstStyle/>
          <a:p>
            <a:pPr marL="0" indent="0">
              <a:buFont typeface="Arial" pitchFamily="34" charset="0"/>
              <a:buNone/>
            </a:pPr>
            <a:r>
              <a:rPr lang="en-US" altLang="en-US" dirty="0" smtClean="0"/>
              <a:t>2012-2013—Created Reading Strategies*</a:t>
            </a:r>
          </a:p>
          <a:p>
            <a:pPr marL="0" indent="0">
              <a:buFont typeface="Arial" pitchFamily="34" charset="0"/>
              <a:buNone/>
            </a:pPr>
            <a:r>
              <a:rPr lang="en-US" altLang="en-US" dirty="0" smtClean="0"/>
              <a:t>2013-2014 – Shift Kits/</a:t>
            </a:r>
            <a:r>
              <a:rPr lang="en-US" altLang="en-US" dirty="0" err="1" smtClean="0"/>
              <a:t>EQuIP</a:t>
            </a:r>
            <a:endParaRPr lang="en-US" altLang="en-US" dirty="0" smtClean="0"/>
          </a:p>
          <a:p>
            <a:pPr marL="0" indent="0">
              <a:buFont typeface="Arial" pitchFamily="34" charset="0"/>
              <a:buNone/>
            </a:pPr>
            <a:r>
              <a:rPr lang="en-US" altLang="en-US" dirty="0" smtClean="0"/>
              <a:t>2014-2015 – Writing Matters</a:t>
            </a:r>
          </a:p>
          <a:p>
            <a:pPr marL="0" indent="0">
              <a:buFont typeface="Arial" pitchFamily="34" charset="0"/>
              <a:buNone/>
            </a:pPr>
            <a:r>
              <a:rPr lang="en-US" altLang="en-US" dirty="0" smtClean="0"/>
              <a:t>2015-2016 – Writing to Read</a:t>
            </a:r>
          </a:p>
          <a:p>
            <a:pPr marL="0" indent="0">
              <a:buFont typeface="Arial" pitchFamily="34" charset="0"/>
              <a:buNone/>
            </a:pPr>
            <a:endParaRPr lang="en-US" altLang="en-US" dirty="0" smtClean="0"/>
          </a:p>
          <a:p>
            <a:pPr marL="0" indent="0">
              <a:buFont typeface="Arial" pitchFamily="34" charset="0"/>
              <a:buNone/>
            </a:pPr>
            <a:endParaRPr lang="en-US" altLang="en-US" dirty="0"/>
          </a:p>
          <a:p>
            <a:pPr marL="0" indent="0">
              <a:buFont typeface="Arial" pitchFamily="34" charset="0"/>
              <a:buNone/>
            </a:pPr>
            <a:r>
              <a:rPr lang="en-US" altLang="en-US" sz="2000" dirty="0" smtClean="0"/>
              <a:t>*Not part of Foundation Services </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0"/>
            <a:ext cx="9144000" cy="2286000"/>
          </a:xfrm>
          <a:gradFill>
            <a:gsLst>
              <a:gs pos="12000">
                <a:schemeClr val="accent4">
                  <a:lumMod val="75000"/>
                  <a:alpha val="62000"/>
                </a:schemeClr>
              </a:gs>
              <a:gs pos="50000">
                <a:schemeClr val="accent1">
                  <a:tint val="44500"/>
                  <a:satMod val="160000"/>
                </a:schemeClr>
              </a:gs>
              <a:gs pos="81000">
                <a:schemeClr val="accent1">
                  <a:tint val="23500"/>
                  <a:satMod val="160000"/>
                </a:schemeClr>
              </a:gs>
            </a:gsLst>
            <a:lin ang="5400000" scaled="0"/>
          </a:gradFill>
        </p:spPr>
        <p:txBody>
          <a:bodyPr/>
          <a:lstStyle/>
          <a:p>
            <a:pPr marL="0" indent="0" algn="ctr">
              <a:buFont typeface="Arial" pitchFamily="34" charset="0"/>
              <a:buNone/>
              <a:defRPr/>
            </a:pPr>
            <a:r>
              <a:rPr lang="en-US" sz="4000" b="1" i="1" dirty="0" smtClean="0">
                <a:solidFill>
                  <a:schemeClr val="bg1"/>
                </a:solidFill>
              </a:rPr>
              <a:t>Instructional Practice</a:t>
            </a:r>
            <a:endParaRPr lang="en-US" sz="4000" b="1" dirty="0" smtClean="0">
              <a:solidFill>
                <a:schemeClr val="bg1"/>
              </a:solidFill>
            </a:endParaRPr>
          </a:p>
          <a:p>
            <a:pPr marL="0" indent="0" algn="ctr">
              <a:buFont typeface="Arial" pitchFamily="34" charset="0"/>
              <a:buNone/>
              <a:defRPr/>
            </a:pPr>
            <a:r>
              <a:rPr lang="en-US" sz="3600" dirty="0" smtClean="0"/>
              <a:t>Teach Spelling Skills </a:t>
            </a:r>
          </a:p>
          <a:p>
            <a:pPr marL="0" indent="0" algn="ctr">
              <a:buFont typeface="Arial" pitchFamily="34" charset="0"/>
              <a:buNone/>
              <a:defRPr/>
            </a:pPr>
            <a:r>
              <a:rPr lang="en-US" sz="3600" dirty="0" smtClean="0"/>
              <a:t>(Improves Word Reading Skills)</a:t>
            </a:r>
          </a:p>
        </p:txBody>
      </p:sp>
      <p:pic>
        <p:nvPicPr>
          <p:cNvPr id="1026" name="Picture 2" descr="C:\Users\jbrown\Dropbox\pict-quotes-logo's\school work-symbol  photos\Letters to Wo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04800"/>
            <a:ext cx="6629695" cy="4191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pPr>
              <a:defRPr/>
            </a:pPr>
            <a:r>
              <a:rPr lang="en-US" altLang="en-US" dirty="0" smtClean="0"/>
              <a:t/>
            </a:r>
            <a:br>
              <a:rPr lang="en-US" altLang="en-US" dirty="0" smtClean="0"/>
            </a:br>
            <a:r>
              <a:rPr lang="en-US" altLang="en-US" dirty="0" smtClean="0">
                <a:solidFill>
                  <a:schemeClr val="bg1"/>
                </a:solidFill>
              </a:rPr>
              <a:t>Teach Spelling Skills </a:t>
            </a:r>
            <a:br>
              <a:rPr lang="en-US" altLang="en-US" dirty="0" smtClean="0">
                <a:solidFill>
                  <a:schemeClr val="bg1"/>
                </a:solidFill>
              </a:rPr>
            </a:br>
            <a:r>
              <a:rPr lang="en-US" altLang="en-US" sz="3200" dirty="0" smtClean="0">
                <a:solidFill>
                  <a:schemeClr val="bg1"/>
                </a:solidFill>
              </a:rPr>
              <a:t>(Improves word reading)</a:t>
            </a:r>
            <a:r>
              <a:rPr lang="en-US" altLang="en-US" dirty="0" smtClean="0">
                <a:solidFill>
                  <a:schemeClr val="bg1"/>
                </a:solidFill>
              </a:rPr>
              <a:t/>
            </a:r>
            <a:br>
              <a:rPr lang="en-US" altLang="en-US" dirty="0" smtClean="0">
                <a:solidFill>
                  <a:schemeClr val="bg1"/>
                </a:solidFill>
              </a:rPr>
            </a:br>
            <a:endParaRPr lang="en-US" dirty="0">
              <a:solidFill>
                <a:schemeClr val="bg1"/>
              </a:solidFill>
            </a:endParaRPr>
          </a:p>
        </p:txBody>
      </p:sp>
      <p:sp>
        <p:nvSpPr>
          <p:cNvPr id="45059" name="Content Placeholder 2"/>
          <p:cNvSpPr>
            <a:spLocks noGrp="1"/>
          </p:cNvSpPr>
          <p:nvPr>
            <p:ph idx="1"/>
          </p:nvPr>
        </p:nvSpPr>
        <p:spPr/>
        <p:txBody>
          <a:bodyPr/>
          <a:lstStyle/>
          <a:p>
            <a:pPr>
              <a:buFont typeface="Arial" charset="0"/>
              <a:buChar char="•"/>
              <a:defRPr/>
            </a:pPr>
            <a:r>
              <a:rPr lang="en-US" altLang="en-US" sz="2800" dirty="0" smtClean="0"/>
              <a:t>Teaching students how to spell makes it easier for them to identify and remember words in text.  (</a:t>
            </a:r>
            <a:r>
              <a:rPr lang="en-US" altLang="en-US" sz="2800" dirty="0" err="1" smtClean="0"/>
              <a:t>Ehri</a:t>
            </a:r>
            <a:r>
              <a:rPr lang="en-US" altLang="en-US" sz="2800" dirty="0" smtClean="0"/>
              <a:t>, 1987; Moats, 2005/2006)</a:t>
            </a:r>
          </a:p>
          <a:p>
            <a:pPr marL="0" indent="0">
              <a:buFont typeface="Arial" charset="0"/>
              <a:buNone/>
              <a:defRPr/>
            </a:pPr>
            <a:endParaRPr lang="en-US" altLang="en-US" sz="2800" dirty="0"/>
          </a:p>
          <a:p>
            <a:pPr>
              <a:buFont typeface="Arial" charset="0"/>
              <a:buChar char="•"/>
              <a:defRPr/>
            </a:pPr>
            <a:r>
              <a:rPr lang="en-US" altLang="en-US" sz="2800" dirty="0" smtClean="0"/>
              <a:t>Spelling and word reading rely on the same underlying knowledge, and therefore instruction and practice in one should aid development of the other. (</a:t>
            </a:r>
            <a:r>
              <a:rPr lang="en-US" altLang="en-US" sz="2800" dirty="0" err="1" smtClean="0"/>
              <a:t>Ehri</a:t>
            </a:r>
            <a:r>
              <a:rPr lang="en-US" altLang="en-US" sz="2800" dirty="0" smtClean="0"/>
              <a:t>, 2000; Snow, Griffin, and Burns, 2005)</a:t>
            </a:r>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853407" y="830881"/>
            <a:ext cx="5421312" cy="828006"/>
          </a:xfrm>
        </p:spPr>
        <p:style>
          <a:lnRef idx="1">
            <a:schemeClr val="accent3"/>
          </a:lnRef>
          <a:fillRef idx="2">
            <a:schemeClr val="accent3"/>
          </a:fillRef>
          <a:effectRef idx="1">
            <a:schemeClr val="accent3"/>
          </a:effectRef>
          <a:fontRef idx="minor">
            <a:schemeClr val="dk1"/>
          </a:fontRef>
        </p:style>
        <p:txBody>
          <a:bodyPr/>
          <a:lstStyle/>
          <a:p>
            <a:r>
              <a:rPr lang="en-US" altLang="en-US" dirty="0" smtClean="0"/>
              <a:t>Spelling Resources</a:t>
            </a:r>
          </a:p>
        </p:txBody>
      </p:sp>
      <p:pic>
        <p:nvPicPr>
          <p:cNvPr id="73732" name="Picture 5" descr="C:\Users\ctr_krhodus\Desktop\spelling.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61427" y="2053645"/>
            <a:ext cx="2881313" cy="3610867"/>
          </a:xfrm>
          <a:prstGeom prst="rect">
            <a:avLst/>
          </a:prstGeom>
          <a:ln>
            <a:noFill/>
          </a:ln>
          <a:effectLst>
            <a:outerShdw blurRad="292100" dist="139700" dir="2700000" algn="tl" rotWithShape="0">
              <a:srgbClr val="333333">
                <a:alpha val="65000"/>
              </a:srgbClr>
            </a:outerShdw>
          </a:effectLst>
        </p:spPr>
      </p:pic>
      <p:sp>
        <p:nvSpPr>
          <p:cNvPr id="73733" name="Rectangle 2"/>
          <p:cNvSpPr>
            <a:spLocks noChangeArrowheads="1"/>
          </p:cNvSpPr>
          <p:nvPr/>
        </p:nvSpPr>
        <p:spPr bwMode="auto">
          <a:xfrm>
            <a:off x="4943031" y="5750959"/>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4"/>
              </a:rPr>
              <a:t>https://vimeo.com/72895477</a:t>
            </a:r>
            <a:endParaRPr lang="en-US" altLang="en-US" sz="1800" dirty="0"/>
          </a:p>
          <a:p>
            <a:pPr eaLnBrk="1" hangingPunct="1">
              <a:spcBef>
                <a:spcPct val="0"/>
              </a:spcBef>
              <a:buFontTx/>
              <a:buNone/>
            </a:pPr>
            <a:endParaRPr lang="en-US" altLang="en-US" sz="1800" dirty="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72</a:t>
            </a:fld>
            <a:endParaRPr lang="en-US"/>
          </a:p>
        </p:txBody>
      </p:sp>
      <p:sp>
        <p:nvSpPr>
          <p:cNvPr id="4" name="Rectangle 3"/>
          <p:cNvSpPr/>
          <p:nvPr/>
        </p:nvSpPr>
        <p:spPr>
          <a:xfrm>
            <a:off x="4533864" y="3886546"/>
            <a:ext cx="4572000" cy="923330"/>
          </a:xfrm>
          <a:prstGeom prst="rect">
            <a:avLst/>
          </a:prstGeom>
        </p:spPr>
        <p:txBody>
          <a:bodyPr>
            <a:spAutoFit/>
          </a:bodyPr>
          <a:lstStyle/>
          <a:p>
            <a:r>
              <a:rPr lang="en-US" dirty="0">
                <a:hlinkClick r:id="rId5"/>
              </a:rPr>
              <a:t>http://</a:t>
            </a:r>
            <a:r>
              <a:rPr lang="en-US" dirty="0" smtClean="0">
                <a:hlinkClick r:id="rId5"/>
              </a:rPr>
              <a:t>www.fcrr.org/curriculum/SCAindex.shtm</a:t>
            </a:r>
            <a:endParaRPr lang="en-US" dirty="0" smtClean="0"/>
          </a:p>
          <a:p>
            <a:endParaRPr lang="en-US" dirty="0"/>
          </a:p>
        </p:txBody>
      </p:sp>
      <p:pic>
        <p:nvPicPr>
          <p:cNvPr id="5" name="Picture 4"/>
          <p:cNvPicPr>
            <a:picLocks noChangeAspect="1"/>
          </p:cNvPicPr>
          <p:nvPr/>
        </p:nvPicPr>
        <p:blipFill>
          <a:blip r:embed="rId6"/>
          <a:stretch>
            <a:fillRect/>
          </a:stretch>
        </p:blipFill>
        <p:spPr>
          <a:xfrm>
            <a:off x="5804405" y="3124546"/>
            <a:ext cx="1504950" cy="762000"/>
          </a:xfrm>
          <a:prstGeom prst="rect">
            <a:avLst/>
          </a:prstGeom>
        </p:spPr>
      </p:pic>
      <p:sp>
        <p:nvSpPr>
          <p:cNvPr id="6" name="TextBox 5"/>
          <p:cNvSpPr txBox="1"/>
          <p:nvPr/>
        </p:nvSpPr>
        <p:spPr>
          <a:xfrm>
            <a:off x="4295331" y="4809876"/>
            <a:ext cx="4572000" cy="830997"/>
          </a:xfrm>
          <a:prstGeom prst="rect">
            <a:avLst/>
          </a:prstGeom>
          <a:solidFill>
            <a:schemeClr val="accent3">
              <a:lumMod val="60000"/>
              <a:lumOff val="40000"/>
            </a:schemeClr>
          </a:solidFill>
        </p:spPr>
        <p:txBody>
          <a:bodyPr wrap="square" rtlCol="0">
            <a:spAutoFit/>
          </a:bodyPr>
          <a:lstStyle/>
          <a:p>
            <a:pPr algn="ctr"/>
            <a:r>
              <a:rPr lang="en-US" sz="2400" dirty="0" smtClean="0"/>
              <a:t>Center on Instruction:  </a:t>
            </a:r>
          </a:p>
          <a:p>
            <a:pPr algn="ctr"/>
            <a:r>
              <a:rPr lang="en-US" sz="2400" dirty="0" smtClean="0"/>
              <a:t>Spelling Video</a:t>
            </a:r>
            <a:endParaRPr lang="en-US" sz="2400" dirty="0"/>
          </a:p>
        </p:txBody>
      </p:sp>
      <p:sp>
        <p:nvSpPr>
          <p:cNvPr id="7" name="TextBox 6"/>
          <p:cNvSpPr txBox="1"/>
          <p:nvPr/>
        </p:nvSpPr>
        <p:spPr>
          <a:xfrm>
            <a:off x="4295331" y="2166718"/>
            <a:ext cx="4572000" cy="830997"/>
          </a:xfrm>
          <a:prstGeom prst="rect">
            <a:avLst/>
          </a:prstGeom>
          <a:solidFill>
            <a:schemeClr val="accent3">
              <a:lumMod val="60000"/>
              <a:lumOff val="40000"/>
            </a:schemeClr>
          </a:solidFill>
        </p:spPr>
        <p:txBody>
          <a:bodyPr wrap="square" rtlCol="0">
            <a:spAutoFit/>
          </a:bodyPr>
          <a:lstStyle/>
          <a:p>
            <a:pPr algn="ctr"/>
            <a:r>
              <a:rPr lang="en-US" sz="2400" dirty="0" smtClean="0"/>
              <a:t>Florida Center for Reading Research Student Activities</a:t>
            </a:r>
            <a:endParaRPr lang="en-US" sz="2400" dirty="0"/>
          </a:p>
        </p:txBody>
      </p:sp>
      <p:sp>
        <p:nvSpPr>
          <p:cNvPr id="8" name="TextBox 7"/>
          <p:cNvSpPr txBox="1"/>
          <p:nvPr/>
        </p:nvSpPr>
        <p:spPr>
          <a:xfrm>
            <a:off x="311383" y="5846625"/>
            <a:ext cx="3581400" cy="923330"/>
          </a:xfrm>
          <a:prstGeom prst="rect">
            <a:avLst/>
          </a:prstGeom>
          <a:noFill/>
        </p:spPr>
        <p:txBody>
          <a:bodyPr wrap="square" rtlCol="0">
            <a:spAutoFit/>
          </a:bodyPr>
          <a:lstStyle/>
          <a:p>
            <a:r>
              <a:rPr lang="en-US" dirty="0">
                <a:hlinkClick r:id="rId7"/>
              </a:rPr>
              <a:t>http://</a:t>
            </a:r>
            <a:r>
              <a:rPr lang="en-US" dirty="0" smtClean="0">
                <a:hlinkClick r:id="rId7"/>
              </a:rPr>
              <a:t>centeroninstruction.org/why-teach-spelling</a:t>
            </a:r>
            <a:endParaRPr lang="en-US" dirty="0" smtClean="0"/>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73</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828800"/>
            <a:ext cx="5876544" cy="440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4441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09600"/>
            <a:ext cx="7929563" cy="5867400"/>
          </a:xfrm>
          <a:noFill/>
        </p:spPr>
      </p:pic>
      <p:pic>
        <p:nvPicPr>
          <p:cNvPr id="157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745163"/>
            <a:ext cx="84582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74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552450" y="781050"/>
            <a:ext cx="8096250" cy="914400"/>
          </a:xfrm>
        </p:spPr>
        <p:style>
          <a:lnRef idx="0">
            <a:schemeClr val="accent1"/>
          </a:lnRef>
          <a:fillRef idx="3">
            <a:schemeClr val="accent1"/>
          </a:fillRef>
          <a:effectRef idx="3">
            <a:schemeClr val="accent1"/>
          </a:effectRef>
          <a:fontRef idx="minor">
            <a:schemeClr val="lt1"/>
          </a:fontRef>
        </p:style>
        <p:txBody>
          <a:bodyPr/>
          <a:lstStyle/>
          <a:p>
            <a:pPr>
              <a:defRPr/>
            </a:pPr>
            <a:r>
              <a:rPr lang="en-US" altLang="en-US" dirty="0" smtClean="0"/>
              <a:t>Recommendation #3</a:t>
            </a:r>
          </a:p>
        </p:txBody>
      </p:sp>
      <p:sp>
        <p:nvSpPr>
          <p:cNvPr id="75779" name="Content Placeholder 3"/>
          <p:cNvSpPr>
            <a:spLocks noGrp="1"/>
          </p:cNvSpPr>
          <p:nvPr>
            <p:ph idx="1"/>
          </p:nvPr>
        </p:nvSpPr>
        <p:spPr>
          <a:xfrm>
            <a:off x="304800" y="1524000"/>
            <a:ext cx="3581400" cy="2393950"/>
          </a:xfrm>
        </p:spPr>
        <p:txBody>
          <a:bodyPr/>
          <a:lstStyle/>
          <a:p>
            <a:pPr marL="0" indent="0">
              <a:buFontTx/>
              <a:buNone/>
            </a:pPr>
            <a:endParaRPr lang="en-US" altLang="en-US" smtClean="0"/>
          </a:p>
          <a:p>
            <a:pPr marL="0" indent="0">
              <a:buFontTx/>
              <a:buNone/>
            </a:pPr>
            <a:endParaRPr lang="en-US" altLang="en-US" smtClean="0"/>
          </a:p>
          <a:p>
            <a:pPr marL="0" indent="0">
              <a:buFontTx/>
              <a:buNone/>
            </a:pPr>
            <a:endParaRPr lang="en-US" altLang="en-US" smtClean="0"/>
          </a:p>
          <a:p>
            <a:pPr marL="0" indent="0">
              <a:buFontTx/>
              <a:buNone/>
            </a:pPr>
            <a:endParaRPr lang="en-US" altLang="en-US" smtClean="0"/>
          </a:p>
        </p:txBody>
      </p:sp>
      <p:pic>
        <p:nvPicPr>
          <p:cNvPr id="757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21159"/>
            <a:ext cx="3657600" cy="2685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24400" y="2606225"/>
            <a:ext cx="4148447"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60000"/>
              </a:spcBef>
              <a:defRPr/>
            </a:pPr>
            <a:r>
              <a:rPr lang="en-US" sz="3600" b="1" kern="0" dirty="0" smtClean="0">
                <a:solidFill>
                  <a:schemeClr val="accent1">
                    <a:lumMod val="75000"/>
                  </a:schemeClr>
                </a:solidFill>
                <a:latin typeface="Arial"/>
                <a:ea typeface="ＭＳ Ｐゴシック"/>
              </a:rPr>
              <a:t>Increase </a:t>
            </a:r>
            <a:r>
              <a:rPr lang="en-US" sz="3600" b="1" kern="0" dirty="0">
                <a:solidFill>
                  <a:schemeClr val="accent1">
                    <a:lumMod val="75000"/>
                  </a:schemeClr>
                </a:solidFill>
                <a:latin typeface="Arial"/>
                <a:ea typeface="ＭＳ Ｐゴシック"/>
              </a:rPr>
              <a:t>how much students write.</a:t>
            </a:r>
          </a:p>
        </p:txBody>
      </p:sp>
      <p:sp>
        <p:nvSpPr>
          <p:cNvPr id="75782" name="TextBox 3"/>
          <p:cNvSpPr txBox="1">
            <a:spLocks noChangeArrowheads="1"/>
          </p:cNvSpPr>
          <p:nvPr/>
        </p:nvSpPr>
        <p:spPr bwMode="auto">
          <a:xfrm>
            <a:off x="342900" y="5029200"/>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800" dirty="0"/>
              <a:t>Students’ reading comprehension is improved by having them increase how often they produce their own texts.</a:t>
            </a:r>
          </a:p>
        </p:txBody>
      </p:sp>
      <p:sp>
        <p:nvSpPr>
          <p:cNvPr id="3" name="Slide Number Placeholder 2"/>
          <p:cNvSpPr>
            <a:spLocks noGrp="1"/>
          </p:cNvSpPr>
          <p:nvPr>
            <p:ph type="sldNum" sz="quarter" idx="12"/>
          </p:nvPr>
        </p:nvSpPr>
        <p:spPr/>
        <p:txBody>
          <a:bodyPr/>
          <a:lstStyle/>
          <a:p>
            <a:pPr>
              <a:defRPr/>
            </a:pPr>
            <a:fld id="{E63C40CA-C808-467A-AEB9-B3B6A50E16C0}"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57200" y="533400"/>
            <a:ext cx="8382000" cy="1143000"/>
          </a:xfrm>
        </p:spPr>
        <p:txBody>
          <a:bodyPr/>
          <a:lstStyle/>
          <a:p>
            <a:r>
              <a:rPr lang="en-US" altLang="en-US" dirty="0" smtClean="0"/>
              <a:t>Increasing the Amount of Writing</a:t>
            </a:r>
          </a:p>
        </p:txBody>
      </p:sp>
      <p:pic>
        <p:nvPicPr>
          <p:cNvPr id="3" name="Content Placeholder 2"/>
          <p:cNvPicPr>
            <a:picLocks noGrp="1" noChangeAspect="1"/>
          </p:cNvPicPr>
          <p:nvPr>
            <p:ph idx="1"/>
          </p:nvPr>
        </p:nvPicPr>
        <p:blipFill>
          <a:blip r:embed="rId3"/>
          <a:stretch>
            <a:fillRect/>
          </a:stretch>
        </p:blipFill>
        <p:spPr>
          <a:xfrm>
            <a:off x="914400" y="1873469"/>
            <a:ext cx="7467600" cy="4267200"/>
          </a:xfrm>
          <a:prstGeom prst="rect">
            <a:avLst/>
          </a:prstGeom>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76</a:t>
            </a:fld>
            <a:endParaRPr lang="en-US"/>
          </a:p>
        </p:txBody>
      </p:sp>
      <p:pic>
        <p:nvPicPr>
          <p:cNvPr id="5" name="Picture 2" descr="http://www.clipartbest.com/cliparts/eiM/ARK/eiMARKE6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90" y="5857875"/>
            <a:ext cx="561180" cy="593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77</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828800"/>
            <a:ext cx="590163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1835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41325" y="533400"/>
            <a:ext cx="8229600" cy="914400"/>
          </a:xfrm>
        </p:spPr>
        <p:txBody>
          <a:bodyPr/>
          <a:lstStyle/>
          <a:p>
            <a:r>
              <a:rPr lang="en-US" altLang="en-US" sz="3600" smtClean="0"/>
              <a:t>Increasing Students’ Writing</a:t>
            </a:r>
          </a:p>
        </p:txBody>
      </p:sp>
      <p:sp>
        <p:nvSpPr>
          <p:cNvPr id="77827" name="Text Placeholder 2"/>
          <p:cNvSpPr>
            <a:spLocks noGrp="1"/>
          </p:cNvSpPr>
          <p:nvPr>
            <p:ph type="body" idx="1"/>
          </p:nvPr>
        </p:nvSpPr>
        <p:spPr>
          <a:xfrm>
            <a:off x="381000" y="1828800"/>
            <a:ext cx="3962400" cy="639763"/>
          </a:xfrm>
        </p:spPr>
        <p:txBody>
          <a:bodyPr/>
          <a:lstStyle/>
          <a:p>
            <a:pPr algn="ctr"/>
            <a:r>
              <a:rPr lang="en-US" altLang="en-US" smtClean="0"/>
              <a:t>Pen Palling</a:t>
            </a:r>
          </a:p>
        </p:txBody>
      </p:sp>
      <p:sp>
        <p:nvSpPr>
          <p:cNvPr id="49156" name="Content Placeholder 4"/>
          <p:cNvSpPr>
            <a:spLocks noGrp="1"/>
          </p:cNvSpPr>
          <p:nvPr>
            <p:ph sz="half" idx="2"/>
          </p:nvPr>
        </p:nvSpPr>
        <p:spPr>
          <a:xfrm>
            <a:off x="381000" y="2438400"/>
            <a:ext cx="4114800" cy="3838575"/>
          </a:xfrm>
          <a:solidFill>
            <a:schemeClr val="bg1">
              <a:lumMod val="85000"/>
            </a:schemeClr>
          </a:solidFill>
        </p:spPr>
        <p:txBody>
          <a:bodyPr/>
          <a:lstStyle/>
          <a:p>
            <a:pPr marL="0" indent="0">
              <a:buFont typeface="Arial" charset="0"/>
              <a:buNone/>
              <a:defRPr/>
            </a:pPr>
            <a:r>
              <a:rPr lang="en-US" altLang="en-US" sz="2800" dirty="0" smtClean="0"/>
              <a:t>Two or more writers dialogue with each other about topics of interest.  This can involve a younger student writing to an older student and vice versa.</a:t>
            </a:r>
          </a:p>
          <a:p>
            <a:pPr marL="0" indent="0">
              <a:buFont typeface="Arial" charset="0"/>
              <a:buNone/>
              <a:defRPr/>
            </a:pPr>
            <a:endParaRPr lang="en-US" altLang="en-US" dirty="0" smtClean="0"/>
          </a:p>
          <a:p>
            <a:pPr marL="0" indent="0">
              <a:buFont typeface="Arial" charset="0"/>
              <a:buNone/>
              <a:defRPr/>
            </a:pPr>
            <a:endParaRPr lang="en-US" altLang="en-US" dirty="0" smtClean="0"/>
          </a:p>
        </p:txBody>
      </p:sp>
      <p:sp>
        <p:nvSpPr>
          <p:cNvPr id="77829" name="Text Placeholder 5"/>
          <p:cNvSpPr>
            <a:spLocks noGrp="1"/>
          </p:cNvSpPr>
          <p:nvPr>
            <p:ph type="body" sz="quarter" idx="3"/>
          </p:nvPr>
        </p:nvSpPr>
        <p:spPr>
          <a:xfrm>
            <a:off x="4876800" y="1597025"/>
            <a:ext cx="4041775" cy="868363"/>
          </a:xfrm>
        </p:spPr>
        <p:txBody>
          <a:bodyPr/>
          <a:lstStyle/>
          <a:p>
            <a:pPr algn="ctr"/>
            <a:r>
              <a:rPr lang="en-US" altLang="en-US" smtClean="0"/>
              <a:t>Daily Writing About Self-Selected Topics</a:t>
            </a:r>
          </a:p>
        </p:txBody>
      </p:sp>
      <p:sp>
        <p:nvSpPr>
          <p:cNvPr id="49158" name="Content Placeholder 6"/>
          <p:cNvSpPr>
            <a:spLocks noGrp="1"/>
          </p:cNvSpPr>
          <p:nvPr>
            <p:ph sz="quarter" idx="4"/>
          </p:nvPr>
        </p:nvSpPr>
        <p:spPr>
          <a:xfrm>
            <a:off x="4837113" y="2438400"/>
            <a:ext cx="4117975" cy="3802063"/>
          </a:xfrm>
          <a:solidFill>
            <a:schemeClr val="bg1">
              <a:lumMod val="85000"/>
            </a:schemeClr>
          </a:solidFill>
        </p:spPr>
        <p:txBody>
          <a:bodyPr/>
          <a:lstStyle/>
          <a:p>
            <a:pPr marL="0" indent="0">
              <a:buFont typeface="Arial" charset="0"/>
              <a:buNone/>
              <a:defRPr/>
            </a:pPr>
            <a:r>
              <a:rPr lang="en-US" altLang="en-US" sz="2800" dirty="0" smtClean="0"/>
              <a:t>Allows students to write about any topic of their choice.</a:t>
            </a:r>
          </a:p>
        </p:txBody>
      </p:sp>
      <p:sp>
        <p:nvSpPr>
          <p:cNvPr id="77832" name="TextBox 7"/>
          <p:cNvSpPr txBox="1">
            <a:spLocks noChangeArrowheads="1"/>
          </p:cNvSpPr>
          <p:nvPr/>
        </p:nvSpPr>
        <p:spPr bwMode="auto">
          <a:xfrm>
            <a:off x="5181600" y="5718175"/>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a:t>(Peters, 1991)</a:t>
            </a:r>
          </a:p>
        </p:txBody>
      </p:sp>
      <p:sp>
        <p:nvSpPr>
          <p:cNvPr id="77833" name="TextBox 8"/>
          <p:cNvSpPr txBox="1">
            <a:spLocks noChangeArrowheads="1"/>
          </p:cNvSpPr>
          <p:nvPr/>
        </p:nvSpPr>
        <p:spPr bwMode="auto">
          <a:xfrm>
            <a:off x="533400" y="553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a:t>(Scheffler, Richmond, Smith, and Draper, 1991)</a:t>
            </a:r>
          </a:p>
        </p:txBody>
      </p:sp>
      <p:pic>
        <p:nvPicPr>
          <p:cNvPr id="7783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285875"/>
            <a:ext cx="2309812"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BC26A3F-1DAD-4096-A9D7-484A0CE32055}" type="slidenum">
              <a:rPr lang="en-US" smtClean="0"/>
              <a:pPr>
                <a:defRPr/>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685800"/>
            <a:ext cx="8229600" cy="1143000"/>
          </a:xfrm>
        </p:spPr>
        <p:txBody>
          <a:bodyPr/>
          <a:lstStyle/>
          <a:p>
            <a:r>
              <a:rPr lang="en-US" altLang="en-US" smtClean="0"/>
              <a:t>Biggest Enemy </a:t>
            </a:r>
          </a:p>
        </p:txBody>
      </p:sp>
      <p:pic>
        <p:nvPicPr>
          <p:cNvPr id="870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33600"/>
            <a:ext cx="3130550" cy="360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7"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85800" y="2062163"/>
            <a:ext cx="3676650" cy="3676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79</a:t>
            </a:fld>
            <a:endParaRPr lang="en-US"/>
          </a:p>
        </p:txBody>
      </p:sp>
      <p:sp>
        <p:nvSpPr>
          <p:cNvPr id="3" name="TextBox 2"/>
          <p:cNvSpPr txBox="1"/>
          <p:nvPr/>
        </p:nvSpPr>
        <p:spPr>
          <a:xfrm>
            <a:off x="228600" y="2590800"/>
            <a:ext cx="8686800"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4000" dirty="0" smtClean="0"/>
              <a:t>If you can read everything your students write, you’re not assigning enough writing!</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74683848"/>
              </p:ext>
            </p:extLst>
          </p:nvPr>
        </p:nvGraphicFramePr>
        <p:xfrm>
          <a:off x="1066800" y="1391453"/>
          <a:ext cx="7086600" cy="4831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a:spLocks noChangeArrowheads="1"/>
          </p:cNvSpPr>
          <p:nvPr/>
        </p:nvSpPr>
        <p:spPr bwMode="auto">
          <a:xfrm>
            <a:off x="2095500" y="4456113"/>
            <a:ext cx="70294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1800"/>
              <a:t/>
            </a:r>
            <a:br>
              <a:rPr lang="en-US" altLang="en-US" sz="1800"/>
            </a:br>
            <a:r>
              <a:rPr lang="en-US" altLang="en-US" sz="2400" b="1"/>
              <a:t>Lack of basic skills costs universities and businesses as much as $16 billion annually </a:t>
            </a:r>
            <a:r>
              <a:rPr lang="en-US" altLang="en-US" sz="1800" b="1"/>
              <a:t>(Greene,2000).</a:t>
            </a:r>
          </a:p>
        </p:txBody>
      </p:sp>
      <p:sp>
        <p:nvSpPr>
          <p:cNvPr id="5" name="Rectangle 4"/>
          <p:cNvSpPr>
            <a:spLocks noChangeArrowheads="1"/>
          </p:cNvSpPr>
          <p:nvPr/>
        </p:nvSpPr>
        <p:spPr bwMode="auto">
          <a:xfrm>
            <a:off x="2286000" y="4733924"/>
            <a:ext cx="6648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dirty="0"/>
              <a:t>Poor writing skills cost businesses $3.1 billion annually </a:t>
            </a:r>
            <a:r>
              <a:rPr lang="en-US" altLang="en-US" sz="1800" b="1" dirty="0"/>
              <a:t>(National Commission on Writing, 2004).</a:t>
            </a:r>
          </a:p>
        </p:txBody>
      </p:sp>
      <p:sp>
        <p:nvSpPr>
          <p:cNvPr id="7" name="Rectangle 6"/>
          <p:cNvSpPr>
            <a:spLocks noChangeArrowheads="1"/>
          </p:cNvSpPr>
          <p:nvPr/>
        </p:nvSpPr>
        <p:spPr bwMode="auto">
          <a:xfrm>
            <a:off x="1581150" y="1847850"/>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a:t>Only one out of four twelfth-graders is a proficient writer </a:t>
            </a:r>
            <a:r>
              <a:rPr lang="en-US" altLang="en-US" sz="1800" b="1"/>
              <a:t>(Salahu-Din, Persky, and Miller, 2008).</a:t>
            </a:r>
            <a:endParaRPr lang="en-US" altLang="en-US" sz="2400" b="1"/>
          </a:p>
        </p:txBody>
      </p:sp>
      <p:sp>
        <p:nvSpPr>
          <p:cNvPr id="10247" name="Rectangle 7"/>
          <p:cNvSpPr>
            <a:spLocks noChangeArrowheads="1"/>
          </p:cNvSpPr>
          <p:nvPr/>
        </p:nvSpPr>
        <p:spPr bwMode="auto">
          <a:xfrm>
            <a:off x="3124200" y="4448175"/>
            <a:ext cx="6419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dirty="0"/>
              <a:t>Forty percent of high school graduates lack the literacy skills employers seek</a:t>
            </a:r>
            <a:r>
              <a:rPr lang="en-US" altLang="en-US" sz="1800" b="1" dirty="0"/>
              <a:t>(National Governors Association, 2005).</a:t>
            </a:r>
            <a:endParaRPr lang="en-US" altLang="en-US" sz="1800" dirty="0"/>
          </a:p>
        </p:txBody>
      </p:sp>
      <p:sp>
        <p:nvSpPr>
          <p:cNvPr id="10248" name="TextBox 9"/>
          <p:cNvSpPr txBox="1">
            <a:spLocks noChangeArrowheads="1"/>
          </p:cNvSpPr>
          <p:nvPr/>
        </p:nvSpPr>
        <p:spPr bwMode="auto">
          <a:xfrm>
            <a:off x="1695450" y="804536"/>
            <a:ext cx="6096000" cy="523220"/>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800" dirty="0" smtClean="0">
                <a:solidFill>
                  <a:schemeClr val="bg1"/>
                </a:solidFill>
              </a:rPr>
              <a:t>Cause for Concern</a:t>
            </a:r>
          </a:p>
        </p:txBody>
      </p:sp>
      <p:sp>
        <p:nvSpPr>
          <p:cNvPr id="6" name="Rectangle 5"/>
          <p:cNvSpPr/>
          <p:nvPr/>
        </p:nvSpPr>
        <p:spPr>
          <a:xfrm>
            <a:off x="1466850" y="1847850"/>
            <a:ext cx="7010400" cy="11080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spAutoFit/>
          </a:bodyPr>
          <a:lstStyle/>
          <a:p>
            <a:pPr>
              <a:defRPr/>
            </a:pPr>
            <a:r>
              <a:rPr lang="en-US" sz="2400" b="1" dirty="0"/>
              <a:t>Only one out of three students is a proficient reader </a:t>
            </a:r>
            <a:r>
              <a:rPr lang="en-US" b="1" dirty="0"/>
              <a:t>(</a:t>
            </a:r>
            <a:r>
              <a:rPr lang="en-US" b="1" dirty="0" err="1"/>
              <a:t>Lee,Grigg</a:t>
            </a:r>
            <a:r>
              <a:rPr lang="en-US" b="1" dirty="0"/>
              <a:t> and Donahue, 2007).</a:t>
            </a:r>
            <a:br>
              <a:rPr lang="en-US" b="1" dirty="0"/>
            </a:br>
            <a:endParaRPr lang="en-US" b="1" dirty="0"/>
          </a:p>
        </p:txBody>
      </p:sp>
      <p:sp>
        <p:nvSpPr>
          <p:cNvPr id="13" name="Rectangle 12"/>
          <p:cNvSpPr>
            <a:spLocks noChangeArrowheads="1"/>
          </p:cNvSpPr>
          <p:nvPr/>
        </p:nvSpPr>
        <p:spPr bwMode="auto">
          <a:xfrm>
            <a:off x="1400175" y="1963738"/>
            <a:ext cx="6686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dirty="0"/>
              <a:t>Three out of ten high school students do not graduate on time</a:t>
            </a:r>
            <a:r>
              <a:rPr lang="en-US" altLang="en-US" sz="1800" b="1" dirty="0"/>
              <a:t> (</a:t>
            </a:r>
            <a:r>
              <a:rPr lang="en-US" altLang="en-US" sz="1800" b="1" dirty="0" err="1"/>
              <a:t>Gewertz</a:t>
            </a:r>
            <a:r>
              <a:rPr lang="en-US" altLang="en-US" sz="1800" b="1" dirty="0"/>
              <a:t>, 2009).</a:t>
            </a:r>
          </a:p>
        </p:txBody>
      </p:sp>
      <p:sp>
        <p:nvSpPr>
          <p:cNvPr id="14" name="Rectangle 13"/>
          <p:cNvSpPr>
            <a:spLocks noChangeArrowheads="1"/>
          </p:cNvSpPr>
          <p:nvPr/>
        </p:nvSpPr>
        <p:spPr bwMode="auto">
          <a:xfrm>
            <a:off x="1466850" y="1824038"/>
            <a:ext cx="7086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dirty="0"/>
              <a:t>Over half of adults scoring at the lowest literacy levels are dropouts</a:t>
            </a:r>
            <a:r>
              <a:rPr lang="en-US" altLang="en-US" sz="1800" b="1" dirty="0"/>
              <a:t> (National Center for Educational Statistics, 2005).</a:t>
            </a:r>
          </a:p>
        </p:txBody>
      </p:sp>
      <p:sp>
        <p:nvSpPr>
          <p:cNvPr id="15" name="Rectangle 14"/>
          <p:cNvSpPr>
            <a:spLocks noChangeArrowheads="1"/>
          </p:cNvSpPr>
          <p:nvPr/>
        </p:nvSpPr>
        <p:spPr bwMode="auto">
          <a:xfrm>
            <a:off x="457200" y="3314700"/>
            <a:ext cx="6210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a:t>One out of every five college freshman must take a remedial reading course </a:t>
            </a:r>
            <a:r>
              <a:rPr lang="en-US" altLang="en-US" sz="1800" b="1"/>
              <a:t>(SREB, 2006).</a:t>
            </a:r>
          </a:p>
        </p:txBody>
      </p:sp>
      <p:sp>
        <p:nvSpPr>
          <p:cNvPr id="16" name="Rectangle 15"/>
          <p:cNvSpPr>
            <a:spLocks noChangeArrowheads="1"/>
          </p:cNvSpPr>
          <p:nvPr/>
        </p:nvSpPr>
        <p:spPr bwMode="auto">
          <a:xfrm>
            <a:off x="266700" y="3340100"/>
            <a:ext cx="8229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400" b="1"/>
              <a:t>Nearly one third of high school graduates are not ready for college-level English composition courses</a:t>
            </a:r>
            <a:r>
              <a:rPr lang="en-US" altLang="en-US" sz="2400"/>
              <a:t> </a:t>
            </a:r>
            <a:r>
              <a:rPr lang="en-US" altLang="en-US" sz="1800" b="1"/>
              <a:t>(SREB, 2006).</a:t>
            </a:r>
          </a:p>
        </p:txBody>
      </p:sp>
      <p:sp>
        <p:nvSpPr>
          <p:cNvPr id="2" name="Slide Number Placeholder 1"/>
          <p:cNvSpPr>
            <a:spLocks noGrp="1"/>
          </p:cNvSpPr>
          <p:nvPr>
            <p:ph type="sldNum" sz="quarter" idx="12"/>
          </p:nvPr>
        </p:nvSpPr>
        <p:spPr/>
        <p:txBody>
          <a:bodyPr/>
          <a:lstStyle/>
          <a:p>
            <a:pPr>
              <a:defRPr/>
            </a:pPr>
            <a:fld id="{B47015A0-CFFE-4931-A96C-99F8957397F0}" type="slidenum">
              <a:rPr lang="en-US" smtClean="0"/>
              <a:pPr>
                <a:defRPr/>
              </a:pPr>
              <a:t>8</a:t>
            </a:fld>
            <a:endParaRPr lang="en-US"/>
          </a:p>
        </p:txBody>
      </p:sp>
      <p:pic>
        <p:nvPicPr>
          <p:cNvPr id="17" name="Picture 2" descr="http://www.clipartbest.com/cliparts/eiM/ARK/eiMARKE6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 y="5842000"/>
            <a:ext cx="561180" cy="593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xit" presetSubtype="32" fill="hold" grpId="0" nodeType="clickEffect">
                                  <p:stCondLst>
                                    <p:cond delay="0"/>
                                  </p:stCondLst>
                                  <p:childTnLst>
                                    <p:anim calcmode="lin" valueType="num">
                                      <p:cBhvr>
                                        <p:cTn id="12" dur="500"/>
                                        <p:tgtEl>
                                          <p:spTgt spid="6"/>
                                        </p:tgtEl>
                                        <p:attrNameLst>
                                          <p:attrName>ppt_w</p:attrName>
                                        </p:attrNameLst>
                                      </p:cBhvr>
                                      <p:tavLst>
                                        <p:tav tm="0">
                                          <p:val>
                                            <p:strVal val="ppt_w"/>
                                          </p:val>
                                        </p:tav>
                                        <p:tav tm="100000">
                                          <p:val>
                                            <p:fltVal val="0"/>
                                          </p:val>
                                        </p:tav>
                                      </p:tavLst>
                                    </p:anim>
                                    <p:anim calcmode="lin" valueType="num">
                                      <p:cBhvr>
                                        <p:cTn id="13" dur="500"/>
                                        <p:tgtEl>
                                          <p:spTgt spid="6"/>
                                        </p:tgtEl>
                                        <p:attrNameLst>
                                          <p:attrName>ppt_h</p:attrName>
                                        </p:attrNameLst>
                                      </p:cBhvr>
                                      <p:tavLst>
                                        <p:tav tm="0">
                                          <p:val>
                                            <p:strVal val="ppt_h"/>
                                          </p:val>
                                        </p:tav>
                                        <p:tav tm="100000">
                                          <p:val>
                                            <p:fltVal val="0"/>
                                          </p:val>
                                        </p:tav>
                                      </p:tavLst>
                                    </p:anim>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2" fill="hold" grpId="1"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xit" presetSubtype="32" fill="hold" grpId="0"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xit" presetSubtype="32" fill="hold" grpId="1" nodeType="click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1+#ppt_w/2"/>
                                          </p:val>
                                        </p:tav>
                                        <p:tav tm="100000">
                                          <p:val>
                                            <p:strVal val="#ppt_x"/>
                                          </p:val>
                                        </p:tav>
                                      </p:tavLst>
                                    </p:anim>
                                    <p:anim calcmode="lin" valueType="num">
                                      <p:cBhvr additive="base">
                                        <p:cTn id="4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xit" presetSubtype="32" fill="hold" grpId="1" nodeType="clickEffect">
                                  <p:stCondLst>
                                    <p:cond delay="0"/>
                                  </p:stCondLst>
                                  <p:childTnLst>
                                    <p:anim calcmode="lin" valueType="num">
                                      <p:cBhvr>
                                        <p:cTn id="51" dur="500"/>
                                        <p:tgtEl>
                                          <p:spTgt spid="13"/>
                                        </p:tgtEl>
                                        <p:attrNameLst>
                                          <p:attrName>ppt_w</p:attrName>
                                        </p:attrNameLst>
                                      </p:cBhvr>
                                      <p:tavLst>
                                        <p:tav tm="0">
                                          <p:val>
                                            <p:strVal val="ppt_w"/>
                                          </p:val>
                                        </p:tav>
                                        <p:tav tm="100000">
                                          <p:val>
                                            <p:fltVal val="0"/>
                                          </p:val>
                                        </p:tav>
                                      </p:tavLst>
                                    </p:anim>
                                    <p:anim calcmode="lin" valueType="num">
                                      <p:cBhvr>
                                        <p:cTn id="52" dur="500"/>
                                        <p:tgtEl>
                                          <p:spTgt spid="13"/>
                                        </p:tgtEl>
                                        <p:attrNameLst>
                                          <p:attrName>ppt_h</p:attrName>
                                        </p:attrNameLst>
                                      </p:cBhvr>
                                      <p:tavLst>
                                        <p:tav tm="0">
                                          <p:val>
                                            <p:strVal val="ppt_h"/>
                                          </p:val>
                                        </p:tav>
                                        <p:tav tm="100000">
                                          <p:val>
                                            <p:fltVal val="0"/>
                                          </p:val>
                                        </p:tav>
                                      </p:tavLst>
                                    </p:anim>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anim calcmode="lin" valueType="num">
                                      <p:cBhvr additive="base">
                                        <p:cTn id="59"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3" presetClass="exit" presetSubtype="32" fill="hold" grpId="0" nodeType="clickEffect">
                                  <p:stCondLst>
                                    <p:cond delay="0"/>
                                  </p:stCondLst>
                                  <p:childTnLst>
                                    <p:anim calcmode="lin" valueType="num">
                                      <p:cBhvr>
                                        <p:cTn id="64" dur="500"/>
                                        <p:tgtEl>
                                          <p:spTgt spid="15">
                                            <p:txEl>
                                              <p:pRg st="0" end="0"/>
                                            </p:txEl>
                                          </p:spTgt>
                                        </p:tgtEl>
                                        <p:attrNameLst>
                                          <p:attrName>ppt_w</p:attrName>
                                        </p:attrNameLst>
                                      </p:cBhvr>
                                      <p:tavLst>
                                        <p:tav tm="0">
                                          <p:val>
                                            <p:strVal val="ppt_w"/>
                                          </p:val>
                                        </p:tav>
                                        <p:tav tm="100000">
                                          <p:val>
                                            <p:fltVal val="0"/>
                                          </p:val>
                                        </p:tav>
                                      </p:tavLst>
                                    </p:anim>
                                    <p:anim calcmode="lin" valueType="num">
                                      <p:cBhvr>
                                        <p:cTn id="65" dur="500"/>
                                        <p:tgtEl>
                                          <p:spTgt spid="15">
                                            <p:txEl>
                                              <p:pRg st="0" end="0"/>
                                            </p:txEl>
                                          </p:spTgt>
                                        </p:tgtEl>
                                        <p:attrNameLst>
                                          <p:attrName>ppt_h</p:attrName>
                                        </p:attrNameLst>
                                      </p:cBhvr>
                                      <p:tavLst>
                                        <p:tav tm="0">
                                          <p:val>
                                            <p:strVal val="ppt_h"/>
                                          </p:val>
                                        </p:tav>
                                        <p:tav tm="100000">
                                          <p:val>
                                            <p:fltVal val="0"/>
                                          </p:val>
                                        </p:tav>
                                      </p:tavLst>
                                    </p:anim>
                                    <p:animEffect transition="out" filter="fade">
                                      <p:cBhvr>
                                        <p:cTn id="66" dur="500"/>
                                        <p:tgtEl>
                                          <p:spTgt spid="15">
                                            <p:txEl>
                                              <p:pRg st="0" end="0"/>
                                            </p:txEl>
                                          </p:spTgt>
                                        </p:tgtEl>
                                      </p:cBhvr>
                                    </p:animEffect>
                                    <p:set>
                                      <p:cBhvr>
                                        <p:cTn id="67"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xit" presetSubtype="32" fill="hold" grpId="1" nodeType="clickEffect">
                                  <p:stCondLst>
                                    <p:cond delay="0"/>
                                  </p:stCondLst>
                                  <p:childTnLst>
                                    <p:anim calcmode="lin" valueType="num">
                                      <p:cBhvr>
                                        <p:cTn id="77" dur="500"/>
                                        <p:tgtEl>
                                          <p:spTgt spid="16"/>
                                        </p:tgtEl>
                                        <p:attrNameLst>
                                          <p:attrName>ppt_w</p:attrName>
                                        </p:attrNameLst>
                                      </p:cBhvr>
                                      <p:tavLst>
                                        <p:tav tm="0">
                                          <p:val>
                                            <p:strVal val="ppt_w"/>
                                          </p:val>
                                        </p:tav>
                                        <p:tav tm="100000">
                                          <p:val>
                                            <p:fltVal val="0"/>
                                          </p:val>
                                        </p:tav>
                                      </p:tavLst>
                                    </p:anim>
                                    <p:anim calcmode="lin" valueType="num">
                                      <p:cBhvr>
                                        <p:cTn id="78" dur="500"/>
                                        <p:tgtEl>
                                          <p:spTgt spid="16"/>
                                        </p:tgtEl>
                                        <p:attrNameLst>
                                          <p:attrName>ppt_h</p:attrName>
                                        </p:attrNameLst>
                                      </p:cBhvr>
                                      <p:tavLst>
                                        <p:tav tm="0">
                                          <p:val>
                                            <p:strVal val="ppt_h"/>
                                          </p:val>
                                        </p:tav>
                                        <p:tav tm="100000">
                                          <p:val>
                                            <p:fltVal val="0"/>
                                          </p:val>
                                        </p:tav>
                                      </p:tavLst>
                                    </p:anim>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2"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0-#ppt_w/2"/>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xit" presetSubtype="32" fill="hold" grpId="1"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6"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additive="base">
                                        <p:cTn id="98" dur="500" fill="hold"/>
                                        <p:tgtEl>
                                          <p:spTgt spid="5"/>
                                        </p:tgtEl>
                                        <p:attrNameLst>
                                          <p:attrName>ppt_x</p:attrName>
                                        </p:attrNameLst>
                                      </p:cBhvr>
                                      <p:tavLst>
                                        <p:tav tm="0">
                                          <p:val>
                                            <p:strVal val="1+#ppt_w/2"/>
                                          </p:val>
                                        </p:tav>
                                        <p:tav tm="100000">
                                          <p:val>
                                            <p:strVal val="#ppt_x"/>
                                          </p:val>
                                        </p:tav>
                                      </p:tavLst>
                                    </p:anim>
                                    <p:anim calcmode="lin" valueType="num">
                                      <p:cBhvr additive="base">
                                        <p:cTn id="9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3" presetClass="exit" presetSubtype="32" fill="hold" grpId="1" nodeType="clickEffect">
                                  <p:stCondLst>
                                    <p:cond delay="0"/>
                                  </p:stCondLst>
                                  <p:childTnLst>
                                    <p:anim calcmode="lin" valueType="num">
                                      <p:cBhvr>
                                        <p:cTn id="103" dur="500"/>
                                        <p:tgtEl>
                                          <p:spTgt spid="5"/>
                                        </p:tgtEl>
                                        <p:attrNameLst>
                                          <p:attrName>ppt_w</p:attrName>
                                        </p:attrNameLst>
                                      </p:cBhvr>
                                      <p:tavLst>
                                        <p:tav tm="0">
                                          <p:val>
                                            <p:strVal val="ppt_w"/>
                                          </p:val>
                                        </p:tav>
                                        <p:tav tm="100000">
                                          <p:val>
                                            <p:fltVal val="0"/>
                                          </p:val>
                                        </p:tav>
                                      </p:tavLst>
                                    </p:anim>
                                    <p:anim calcmode="lin" valueType="num">
                                      <p:cBhvr>
                                        <p:cTn id="104" dur="500"/>
                                        <p:tgtEl>
                                          <p:spTgt spid="5"/>
                                        </p:tgtEl>
                                        <p:attrNameLst>
                                          <p:attrName>ppt_h</p:attrName>
                                        </p:attrNameLst>
                                      </p:cBhvr>
                                      <p:tavLst>
                                        <p:tav tm="0">
                                          <p:val>
                                            <p:strVal val="ppt_h"/>
                                          </p:val>
                                        </p:tav>
                                        <p:tav tm="100000">
                                          <p:val>
                                            <p:fltVal val="0"/>
                                          </p:val>
                                        </p:tav>
                                      </p:tavLst>
                                    </p:anim>
                                    <p:animEffect transition="out" filter="fade">
                                      <p:cBhvr>
                                        <p:cTn id="105" dur="500"/>
                                        <p:tgtEl>
                                          <p:spTgt spid="5"/>
                                        </p:tgtEl>
                                      </p:cBhvr>
                                    </p:animEffect>
                                    <p:set>
                                      <p:cBhvr>
                                        <p:cTn id="106" dur="1" fill="hold">
                                          <p:stCondLst>
                                            <p:cond delay="499"/>
                                          </p:stCondLst>
                                        </p:cTn>
                                        <p:tgtEl>
                                          <p:spTgt spid="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6" fill="hold" grpId="0" nodeType="clickEffect">
                                  <p:stCondLst>
                                    <p:cond delay="0"/>
                                  </p:stCondLst>
                                  <p:childTnLst>
                                    <p:set>
                                      <p:cBhvr>
                                        <p:cTn id="110" dur="1" fill="hold">
                                          <p:stCondLst>
                                            <p:cond delay="0"/>
                                          </p:stCondLst>
                                        </p:cTn>
                                        <p:tgtEl>
                                          <p:spTgt spid="10247"/>
                                        </p:tgtEl>
                                        <p:attrNameLst>
                                          <p:attrName>style.visibility</p:attrName>
                                        </p:attrNameLst>
                                      </p:cBhvr>
                                      <p:to>
                                        <p:strVal val="visible"/>
                                      </p:to>
                                    </p:set>
                                    <p:anim calcmode="lin" valueType="num">
                                      <p:cBhvr additive="base">
                                        <p:cTn id="111" dur="500" fill="hold"/>
                                        <p:tgtEl>
                                          <p:spTgt spid="10247"/>
                                        </p:tgtEl>
                                        <p:attrNameLst>
                                          <p:attrName>ppt_x</p:attrName>
                                        </p:attrNameLst>
                                      </p:cBhvr>
                                      <p:tavLst>
                                        <p:tav tm="0">
                                          <p:val>
                                            <p:strVal val="1+#ppt_w/2"/>
                                          </p:val>
                                        </p:tav>
                                        <p:tav tm="100000">
                                          <p:val>
                                            <p:strVal val="#ppt_x"/>
                                          </p:val>
                                        </p:tav>
                                      </p:tavLst>
                                    </p:anim>
                                    <p:anim calcmode="lin" valueType="num">
                                      <p:cBhvr additive="base">
                                        <p:cTn id="112" dur="500" fill="hold"/>
                                        <p:tgtEl>
                                          <p:spTgt spid="10247"/>
                                        </p:tgtEl>
                                        <p:attrNameLst>
                                          <p:attrName>ppt_y</p:attrName>
                                        </p:attrNameLst>
                                      </p:cBhvr>
                                      <p:tavLst>
                                        <p:tav tm="0">
                                          <p:val>
                                            <p:strVal val="1+#ppt_h/2"/>
                                          </p:val>
                                        </p:tav>
                                        <p:tav tm="100000">
                                          <p:val>
                                            <p:strVal val="#ppt_y"/>
                                          </p:val>
                                        </p:tav>
                                      </p:tavLst>
                                    </p:anim>
                                  </p:childTnLst>
                                </p:cTn>
                              </p:par>
                              <p:par>
                                <p:cTn id="113" presetID="53" presetClass="entr" presetSubtype="16" fill="hold" nodeType="with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Effect transition="in" filter="fade">
                                      <p:cBhvr>
                                        <p:cTn id="1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P spid="10247" grpId="0"/>
      <p:bldP spid="6" grpId="0"/>
      <p:bldP spid="6" grpId="1"/>
      <p:bldP spid="13" grpId="0"/>
      <p:bldP spid="13" grpId="1"/>
      <p:bldP spid="14" grpId="0"/>
      <p:bldP spid="14" grpId="1"/>
      <p:bldP spid="15" grpId="0" build="allAtOnce"/>
      <p:bldP spid="16" grpId="0"/>
      <p:bldP spid="16"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371600"/>
            <a:ext cx="6172200" cy="667100"/>
          </a:xfrm>
        </p:spPr>
        <p:style>
          <a:lnRef idx="1">
            <a:schemeClr val="accent2"/>
          </a:lnRef>
          <a:fillRef idx="2">
            <a:schemeClr val="accent2"/>
          </a:fillRef>
          <a:effectRef idx="1">
            <a:schemeClr val="accent2"/>
          </a:effectRef>
          <a:fontRef idx="minor">
            <a:schemeClr val="dk1"/>
          </a:fontRef>
        </p:style>
        <p:txBody>
          <a:bodyPr/>
          <a:lstStyle/>
          <a:p>
            <a:r>
              <a:rPr lang="en-US" b="1" dirty="0" smtClean="0"/>
              <a:t> 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80</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89" y="2228850"/>
            <a:ext cx="4120973" cy="30861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5390801"/>
            <a:ext cx="7696200" cy="369332"/>
          </a:xfrm>
          <a:prstGeom prst="rect">
            <a:avLst/>
          </a:prstGeom>
        </p:spPr>
        <p:txBody>
          <a:bodyPr wrap="square">
            <a:spAutoFit/>
          </a:bodyPr>
          <a:lstStyle/>
          <a:p>
            <a:r>
              <a:rPr lang="en-US" altLang="en-US" dirty="0">
                <a:hlinkClick r:id="rId4"/>
              </a:rPr>
              <a:t>http://</a:t>
            </a:r>
            <a:r>
              <a:rPr lang="en-US" altLang="en-US" dirty="0" smtClean="0">
                <a:hlinkClick r:id="rId4"/>
              </a:rPr>
              <a:t>mikeschmoker.com/writemore.html</a:t>
            </a:r>
            <a:r>
              <a:rPr lang="en-US" altLang="en-US" dirty="0">
                <a:hlinkClick r:id="rId4"/>
              </a:rPr>
              <a:t>?_sm_au_=iVV4fSDNkr7GFkf6</a:t>
            </a:r>
            <a:r>
              <a:rPr lang="en-US" altLang="en-US" dirty="0"/>
              <a:t> </a:t>
            </a:r>
          </a:p>
        </p:txBody>
      </p:sp>
    </p:spTree>
    <p:extLst>
      <p:ext uri="{BB962C8B-B14F-4D97-AF65-F5344CB8AC3E}">
        <p14:creationId xmlns:p14="http://schemas.microsoft.com/office/powerpoint/2010/main" val="9557630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7610" y="228600"/>
            <a:ext cx="8229600" cy="838200"/>
          </a:xfrm>
        </p:spPr>
        <p:style>
          <a:lnRef idx="1">
            <a:schemeClr val="accent6"/>
          </a:lnRef>
          <a:fillRef idx="2">
            <a:schemeClr val="accent6"/>
          </a:fillRef>
          <a:effectRef idx="1">
            <a:schemeClr val="accent6"/>
          </a:effectRef>
          <a:fontRef idx="minor">
            <a:schemeClr val="dk1"/>
          </a:fontRef>
        </p:style>
        <p:txBody>
          <a:bodyPr/>
          <a:lstStyle/>
          <a:p>
            <a:r>
              <a:rPr lang="en-US" dirty="0" smtClean="0"/>
              <a:t>Infuse Technology</a:t>
            </a:r>
            <a:endParaRPr lang="en-US"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81</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6606" y="1339008"/>
            <a:ext cx="1524000" cy="147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0" y="2741082"/>
            <a:ext cx="973343" cy="461665"/>
          </a:xfrm>
          <a:prstGeom prst="rect">
            <a:avLst/>
          </a:prstGeom>
          <a:noFill/>
        </p:spPr>
        <p:txBody>
          <a:bodyPr wrap="none" rtlCol="0">
            <a:spAutoFit/>
          </a:bodyPr>
          <a:lstStyle/>
          <a:p>
            <a:r>
              <a:rPr lang="en-US" sz="2400" dirty="0" err="1" smtClean="0"/>
              <a:t>iDiary</a:t>
            </a:r>
            <a:endParaRPr lang="en-US" sz="2400" dirty="0"/>
          </a:p>
        </p:txBody>
      </p:sp>
      <p:grpSp>
        <p:nvGrpSpPr>
          <p:cNvPr id="11" name="Group 10"/>
          <p:cNvGrpSpPr/>
          <p:nvPr/>
        </p:nvGrpSpPr>
        <p:grpSpPr>
          <a:xfrm>
            <a:off x="2434811" y="1339008"/>
            <a:ext cx="1752600" cy="2233072"/>
            <a:chOff x="2209800" y="1339008"/>
            <a:chExt cx="1752600" cy="2233072"/>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339008"/>
              <a:ext cx="1415117" cy="140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09800" y="2741083"/>
              <a:ext cx="1752600" cy="830997"/>
            </a:xfrm>
            <a:prstGeom prst="rect">
              <a:avLst/>
            </a:prstGeom>
            <a:noFill/>
          </p:spPr>
          <p:txBody>
            <a:bodyPr wrap="square" rtlCol="0">
              <a:spAutoFit/>
            </a:bodyPr>
            <a:lstStyle/>
            <a:p>
              <a:r>
                <a:rPr lang="en-US" sz="2400" dirty="0" err="1" smtClean="0"/>
                <a:t>Lifecard</a:t>
              </a:r>
              <a:r>
                <a:rPr lang="en-US" sz="2400" dirty="0"/>
                <a:t> </a:t>
              </a:r>
              <a:endParaRPr lang="en-US" sz="2400" dirty="0" smtClean="0"/>
            </a:p>
            <a:p>
              <a:r>
                <a:rPr lang="en-US" sz="2400" dirty="0" smtClean="0"/>
                <a:t>Postcards*</a:t>
              </a:r>
              <a:endParaRPr lang="en-US" sz="2400" dirty="0"/>
            </a:p>
          </p:txBody>
        </p:sp>
      </p:grpSp>
      <p:grpSp>
        <p:nvGrpSpPr>
          <p:cNvPr id="12" name="Group 11"/>
          <p:cNvGrpSpPr/>
          <p:nvPr/>
        </p:nvGrpSpPr>
        <p:grpSpPr>
          <a:xfrm>
            <a:off x="4043385" y="1376958"/>
            <a:ext cx="1653073" cy="2174664"/>
            <a:chOff x="3833327" y="1397415"/>
            <a:chExt cx="1653073" cy="2174664"/>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327" y="1397415"/>
              <a:ext cx="1325006" cy="134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34468" y="2741082"/>
              <a:ext cx="1551932" cy="830997"/>
            </a:xfrm>
            <a:prstGeom prst="rect">
              <a:avLst/>
            </a:prstGeom>
            <a:noFill/>
          </p:spPr>
          <p:txBody>
            <a:bodyPr wrap="square" rtlCol="0">
              <a:spAutoFit/>
            </a:bodyPr>
            <a:lstStyle/>
            <a:p>
              <a:r>
                <a:rPr lang="en-US" sz="2400" dirty="0" smtClean="0"/>
                <a:t>Tools for Students*</a:t>
              </a:r>
              <a:endParaRPr lang="en-US" sz="2400" dirty="0"/>
            </a:p>
          </p:txBody>
        </p:sp>
      </p:grpSp>
      <p:grpSp>
        <p:nvGrpSpPr>
          <p:cNvPr id="13" name="Group 12"/>
          <p:cNvGrpSpPr/>
          <p:nvPr/>
        </p:nvGrpSpPr>
        <p:grpSpPr>
          <a:xfrm>
            <a:off x="5595317" y="1339009"/>
            <a:ext cx="1780531" cy="2191359"/>
            <a:chOff x="5382268" y="1288387"/>
            <a:chExt cx="1780531" cy="2191359"/>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7868" y="1288387"/>
              <a:ext cx="1381654" cy="137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382268" y="2648749"/>
              <a:ext cx="1780531" cy="830997"/>
            </a:xfrm>
            <a:prstGeom prst="rect">
              <a:avLst/>
            </a:prstGeom>
            <a:noFill/>
          </p:spPr>
          <p:txBody>
            <a:bodyPr wrap="square" rtlCol="0">
              <a:spAutoFit/>
            </a:bodyPr>
            <a:lstStyle/>
            <a:p>
              <a:r>
                <a:rPr lang="en-US" sz="2400" dirty="0" smtClean="0"/>
                <a:t>Teach Me Sentences</a:t>
              </a:r>
              <a:endParaRPr lang="en-US" sz="2400" dirty="0"/>
            </a:p>
          </p:txBody>
        </p:sp>
      </p:grpSp>
      <p:grpSp>
        <p:nvGrpSpPr>
          <p:cNvPr id="16" name="Group 15"/>
          <p:cNvGrpSpPr/>
          <p:nvPr/>
        </p:nvGrpSpPr>
        <p:grpSpPr>
          <a:xfrm>
            <a:off x="5623247" y="3991466"/>
            <a:ext cx="1752601" cy="2132952"/>
            <a:chOff x="7162798" y="1397415"/>
            <a:chExt cx="1752601" cy="2132952"/>
          </a:xfrm>
        </p:grpSpPr>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1929" y="1397415"/>
              <a:ext cx="1279552" cy="131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162798" y="2699370"/>
              <a:ext cx="1752601" cy="830997"/>
            </a:xfrm>
            <a:prstGeom prst="rect">
              <a:avLst/>
            </a:prstGeom>
            <a:noFill/>
          </p:spPr>
          <p:txBody>
            <a:bodyPr wrap="square" rtlCol="0">
              <a:spAutoFit/>
            </a:bodyPr>
            <a:lstStyle/>
            <a:p>
              <a:r>
                <a:rPr lang="en-US" sz="2400" dirty="0" smtClean="0"/>
                <a:t>Make Sentences</a:t>
              </a:r>
              <a:endParaRPr lang="en-US" sz="2400" dirty="0"/>
            </a:p>
          </p:txBody>
        </p:sp>
      </p:grpSp>
      <p:grpSp>
        <p:nvGrpSpPr>
          <p:cNvPr id="19" name="Group 18"/>
          <p:cNvGrpSpPr/>
          <p:nvPr/>
        </p:nvGrpSpPr>
        <p:grpSpPr>
          <a:xfrm>
            <a:off x="527239" y="3994576"/>
            <a:ext cx="1793093" cy="1899007"/>
            <a:chOff x="412161" y="3962400"/>
            <a:chExt cx="1793093" cy="1899007"/>
          </a:xfrm>
        </p:grpSpPr>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896" y="3962400"/>
              <a:ext cx="1377550" cy="142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12161" y="5399742"/>
              <a:ext cx="1793093" cy="461665"/>
            </a:xfrm>
            <a:prstGeom prst="rect">
              <a:avLst/>
            </a:prstGeom>
            <a:noFill/>
          </p:spPr>
          <p:txBody>
            <a:bodyPr wrap="square" rtlCol="0">
              <a:spAutoFit/>
            </a:bodyPr>
            <a:lstStyle/>
            <a:p>
              <a:r>
                <a:rPr lang="en-US" sz="2400" dirty="0" err="1" smtClean="0"/>
                <a:t>MaxJournal</a:t>
              </a:r>
              <a:endParaRPr lang="en-US" sz="2400" dirty="0"/>
            </a:p>
          </p:txBody>
        </p:sp>
      </p:grpSp>
      <p:grpSp>
        <p:nvGrpSpPr>
          <p:cNvPr id="26" name="Group 25"/>
          <p:cNvGrpSpPr/>
          <p:nvPr/>
        </p:nvGrpSpPr>
        <p:grpSpPr>
          <a:xfrm>
            <a:off x="7306098" y="1355703"/>
            <a:ext cx="1837902" cy="2467462"/>
            <a:chOff x="7306098" y="4029398"/>
            <a:chExt cx="1837902" cy="2467462"/>
          </a:xfrm>
        </p:grpSpPr>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5848" y="4029398"/>
              <a:ext cx="1288636" cy="1511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7306098" y="5296531"/>
              <a:ext cx="1837902" cy="1200329"/>
            </a:xfrm>
            <a:prstGeom prst="rect">
              <a:avLst/>
            </a:prstGeom>
            <a:noFill/>
          </p:spPr>
          <p:txBody>
            <a:bodyPr wrap="square" rtlCol="0">
              <a:spAutoFit/>
            </a:bodyPr>
            <a:lstStyle/>
            <a:p>
              <a:r>
                <a:rPr lang="en-US" sz="2400" dirty="0" smtClean="0"/>
                <a:t>Vocabulary Spelling City</a:t>
              </a:r>
              <a:endParaRPr lang="en-US" sz="2400" dirty="0"/>
            </a:p>
          </p:txBody>
        </p:sp>
      </p:grpSp>
      <p:grpSp>
        <p:nvGrpSpPr>
          <p:cNvPr id="25" name="Group 24"/>
          <p:cNvGrpSpPr/>
          <p:nvPr/>
        </p:nvGrpSpPr>
        <p:grpSpPr>
          <a:xfrm>
            <a:off x="2262186" y="3823165"/>
            <a:ext cx="1760365" cy="2102729"/>
            <a:chOff x="2114070" y="3823165"/>
            <a:chExt cx="1760365" cy="2102729"/>
          </a:xfrm>
        </p:grpSpPr>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4070" y="3823165"/>
              <a:ext cx="1706282" cy="183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2301569" y="5464229"/>
              <a:ext cx="1572866" cy="461665"/>
            </a:xfrm>
            <a:prstGeom prst="rect">
              <a:avLst/>
            </a:prstGeom>
            <a:noFill/>
          </p:spPr>
          <p:txBody>
            <a:bodyPr wrap="none" rtlCol="0">
              <a:spAutoFit/>
            </a:bodyPr>
            <a:lstStyle/>
            <a:p>
              <a:r>
                <a:rPr lang="en-US" sz="2400" dirty="0" smtClean="0"/>
                <a:t>Notability*</a:t>
              </a:r>
              <a:endParaRPr lang="en-US" sz="2400" dirty="0"/>
            </a:p>
          </p:txBody>
        </p:sp>
      </p:grpSp>
      <p:grpSp>
        <p:nvGrpSpPr>
          <p:cNvPr id="28" name="Group 27"/>
          <p:cNvGrpSpPr/>
          <p:nvPr/>
        </p:nvGrpSpPr>
        <p:grpSpPr>
          <a:xfrm>
            <a:off x="4095061" y="3933096"/>
            <a:ext cx="1756189" cy="1947055"/>
            <a:chOff x="4095061" y="3933096"/>
            <a:chExt cx="1756189" cy="1947055"/>
          </a:xfrm>
        </p:grpSpPr>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5061" y="3933096"/>
              <a:ext cx="1632648" cy="170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4095061" y="5418486"/>
              <a:ext cx="1756189" cy="461665"/>
            </a:xfrm>
            <a:prstGeom prst="rect">
              <a:avLst/>
            </a:prstGeom>
            <a:noFill/>
          </p:spPr>
          <p:txBody>
            <a:bodyPr wrap="square" rtlCol="0">
              <a:spAutoFit/>
            </a:bodyPr>
            <a:lstStyle/>
            <a:p>
              <a:r>
                <a:rPr lang="en-US" sz="2400" dirty="0" err="1" smtClean="0"/>
                <a:t>Corkulous</a:t>
              </a:r>
              <a:endParaRPr lang="en-US" sz="2400" dirty="0"/>
            </a:p>
          </p:txBody>
        </p:sp>
      </p:grpSp>
      <p:grpSp>
        <p:nvGrpSpPr>
          <p:cNvPr id="31" name="Group 30"/>
          <p:cNvGrpSpPr/>
          <p:nvPr/>
        </p:nvGrpSpPr>
        <p:grpSpPr>
          <a:xfrm>
            <a:off x="7287437" y="3912890"/>
            <a:ext cx="1628192" cy="1857062"/>
            <a:chOff x="7287437" y="3912890"/>
            <a:chExt cx="1628192" cy="1857062"/>
          </a:xfrm>
        </p:grpSpPr>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7437" y="3912890"/>
              <a:ext cx="1377048" cy="159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315429" y="5308287"/>
              <a:ext cx="1600200" cy="461665"/>
            </a:xfrm>
            <a:prstGeom prst="rect">
              <a:avLst/>
            </a:prstGeom>
            <a:noFill/>
          </p:spPr>
          <p:txBody>
            <a:bodyPr wrap="square" rtlCol="0">
              <a:spAutoFit/>
            </a:bodyPr>
            <a:lstStyle/>
            <a:p>
              <a:r>
                <a:rPr lang="en-US" sz="2400" dirty="0" err="1" smtClean="0"/>
                <a:t>Padlet</a:t>
              </a:r>
              <a:endParaRPr lang="en-US" sz="2400" dirty="0"/>
            </a:p>
          </p:txBody>
        </p:sp>
      </p:grpSp>
    </p:spTree>
    <p:extLst>
      <p:ext uri="{BB962C8B-B14F-4D97-AF65-F5344CB8AC3E}">
        <p14:creationId xmlns:p14="http://schemas.microsoft.com/office/powerpoint/2010/main" val="21923732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C:\Users\ctr_krhodus\Desktop\w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75"/>
            <a:ext cx="9159875" cy="6842125"/>
          </a:xfrm>
          <a:noFill/>
        </p:spPr>
      </p:pic>
      <p:sp>
        <p:nvSpPr>
          <p:cNvPr id="3" name="Donut 2"/>
          <p:cNvSpPr/>
          <p:nvPr/>
        </p:nvSpPr>
        <p:spPr>
          <a:xfrm>
            <a:off x="0" y="1054100"/>
            <a:ext cx="8915400" cy="749300"/>
          </a:xfrm>
          <a:prstGeom prst="donut">
            <a:avLst>
              <a:gd name="adj" fmla="val 117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56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2209800"/>
            <a:ext cx="74310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7394575" y="1692275"/>
            <a:ext cx="1749425" cy="1104900"/>
            <a:chOff x="7394575" y="1692275"/>
            <a:chExt cx="1749425" cy="1104900"/>
          </a:xfrm>
        </p:grpSpPr>
        <p:sp>
          <p:nvSpPr>
            <p:cNvPr id="8" name="Right Brace 7"/>
            <p:cNvSpPr/>
            <p:nvPr/>
          </p:nvSpPr>
          <p:spPr>
            <a:xfrm>
              <a:off x="7394575" y="1692275"/>
              <a:ext cx="609600" cy="1104900"/>
            </a:xfrm>
            <a:prstGeom prst="rightBrace">
              <a:avLst/>
            </a:prstGeom>
            <a:ln w="476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TextBox 8"/>
            <p:cNvSpPr txBox="1">
              <a:spLocks noChangeArrowheads="1"/>
            </p:cNvSpPr>
            <p:nvPr/>
          </p:nvSpPr>
          <p:spPr bwMode="auto">
            <a:xfrm>
              <a:off x="7967663" y="1885950"/>
              <a:ext cx="1176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2000" b="1" dirty="0">
                  <a:solidFill>
                    <a:srgbClr val="FF0000"/>
                  </a:solidFill>
                </a:rPr>
                <a:t>PARCC Tasks</a:t>
              </a:r>
            </a:p>
          </p:txBody>
        </p:sp>
      </p:grpSp>
      <p:sp>
        <p:nvSpPr>
          <p:cNvPr id="7" name="Slide Number Placeholder 6"/>
          <p:cNvSpPr>
            <a:spLocks noGrp="1"/>
          </p:cNvSpPr>
          <p:nvPr>
            <p:ph type="sldNum" sz="quarter" idx="12"/>
          </p:nvPr>
        </p:nvSpPr>
        <p:spPr/>
        <p:txBody>
          <a:bodyPr/>
          <a:lstStyle/>
          <a:p>
            <a:pPr>
              <a:defRPr/>
            </a:pPr>
            <a:fld id="{E63C40CA-C808-467A-AEB9-B3B6A50E16C0}" type="slidenum">
              <a:rPr lang="en-US" smtClean="0"/>
              <a:pPr>
                <a:defRPr/>
              </a:pPr>
              <a:t>82</a:t>
            </a:fld>
            <a:endParaRPr lang="en-US"/>
          </a:p>
        </p:txBody>
      </p:sp>
    </p:spTree>
    <p:extLst>
      <p:ext uri="{BB962C8B-B14F-4D97-AF65-F5344CB8AC3E}">
        <p14:creationId xmlns:p14="http://schemas.microsoft.com/office/powerpoint/2010/main" val="112855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6674"/>
                                        </p:tgtEl>
                                        <p:attrNameLst>
                                          <p:attrName>style.visibility</p:attrName>
                                        </p:attrNameLst>
                                      </p:cBhvr>
                                      <p:to>
                                        <p:strVal val="visible"/>
                                      </p:to>
                                    </p:set>
                                    <p:anim calcmode="lin" valueType="num">
                                      <p:cBhvr additive="base">
                                        <p:cTn id="11" dur="500" fill="hold"/>
                                        <p:tgtEl>
                                          <p:spTgt spid="156674"/>
                                        </p:tgtEl>
                                        <p:attrNameLst>
                                          <p:attrName>ppt_x</p:attrName>
                                        </p:attrNameLst>
                                      </p:cBhvr>
                                      <p:tavLst>
                                        <p:tav tm="0">
                                          <p:val>
                                            <p:strVal val="#ppt_x"/>
                                          </p:val>
                                        </p:tav>
                                        <p:tav tm="100000">
                                          <p:val>
                                            <p:strVal val="#ppt_x"/>
                                          </p:val>
                                        </p:tav>
                                      </p:tavLst>
                                    </p:anim>
                                    <p:anim calcmode="lin" valueType="num">
                                      <p:cBhvr additive="base">
                                        <p:cTn id="12" dur="500" fill="hold"/>
                                        <p:tgtEl>
                                          <p:spTgt spid="1566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lstStyle/>
          <a:p>
            <a:r>
              <a:rPr lang="en-US" dirty="0" smtClean="0"/>
              <a:t>PARCCs Multiple Texts</a:t>
            </a:r>
            <a:endParaRPr lang="en-US" dirty="0"/>
          </a:p>
        </p:txBody>
      </p:sp>
      <p:sp>
        <p:nvSpPr>
          <p:cNvPr id="5" name="Slide Number Placeholder 4"/>
          <p:cNvSpPr>
            <a:spLocks noGrp="1"/>
          </p:cNvSpPr>
          <p:nvPr>
            <p:ph type="sldNum" sz="quarter" idx="12"/>
          </p:nvPr>
        </p:nvSpPr>
        <p:spPr/>
        <p:txBody>
          <a:bodyPr/>
          <a:lstStyle/>
          <a:p>
            <a:pPr>
              <a:defRPr/>
            </a:pPr>
            <a:fld id="{6FE69D18-73AE-47A5-929C-C54E0E30B864}" type="slidenum">
              <a:rPr lang="en-US" smtClean="0"/>
              <a:pPr>
                <a:defRPr/>
              </a:pPr>
              <a:t>83</a:t>
            </a:fld>
            <a:endParaRPr lang="en-US"/>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4191000" cy="350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286000"/>
            <a:ext cx="4038600" cy="358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stretch>
            <a:fillRect/>
          </a:stretch>
        </p:blipFill>
        <p:spPr>
          <a:xfrm>
            <a:off x="3668246" y="4476750"/>
            <a:ext cx="1924050" cy="1924050"/>
          </a:xfrm>
          <a:prstGeom prst="rect">
            <a:avLst/>
          </a:prstGeom>
        </p:spPr>
      </p:pic>
    </p:spTree>
    <p:extLst>
      <p:ext uri="{BB962C8B-B14F-4D97-AF65-F5344CB8AC3E}">
        <p14:creationId xmlns:p14="http://schemas.microsoft.com/office/powerpoint/2010/main" val="9225149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95300" y="457200"/>
            <a:ext cx="8229600" cy="1143000"/>
          </a:xfrm>
        </p:spPr>
        <p:txBody>
          <a:bodyPr/>
          <a:lstStyle/>
          <a:p>
            <a:r>
              <a:rPr lang="en-US" altLang="en-US" sz="3200" smtClean="0"/>
              <a:t>Where does using multiple texts appear in the  Anchor Standards?</a:t>
            </a:r>
          </a:p>
        </p:txBody>
      </p:sp>
      <p:sp>
        <p:nvSpPr>
          <p:cNvPr id="33795" name="Rectangle 4"/>
          <p:cNvSpPr>
            <a:spLocks noGrp="1" noChangeArrowheads="1"/>
          </p:cNvSpPr>
          <p:nvPr>
            <p:ph sz="half" idx="1"/>
          </p:nvPr>
        </p:nvSpPr>
        <p:spPr>
          <a:xfrm>
            <a:off x="457200" y="1524000"/>
            <a:ext cx="4038600" cy="4302125"/>
          </a:xfrm>
        </p:spPr>
        <p:txBody>
          <a:bodyPr/>
          <a:lstStyle/>
          <a:p>
            <a:pPr eaLnBrk="1" hangingPunct="1">
              <a:buFont typeface="Wingdings" pitchFamily="2" charset="2"/>
              <a:buNone/>
            </a:pPr>
            <a:r>
              <a:rPr lang="en-US" altLang="en-US" sz="1400" smtClean="0"/>
              <a:t>ELA</a:t>
            </a:r>
          </a:p>
          <a:p>
            <a:pPr eaLnBrk="1" hangingPunct="1"/>
            <a:r>
              <a:rPr lang="en-US" altLang="en-US" sz="1400" smtClean="0"/>
              <a:t>R.CCR.7: </a:t>
            </a:r>
            <a:r>
              <a:rPr lang="en-US" altLang="en-US" sz="1400" smtClean="0">
                <a:hlinkClick r:id="rId3" tooltip="Common Core R.CCR.7 Explained"/>
              </a:rPr>
              <a:t>Integrate and evaluate content presented in diverse formats and media, including visually and quantitatively, as well as in words.</a:t>
            </a:r>
            <a:r>
              <a:rPr lang="en-US" altLang="en-US" sz="1400" smtClean="0"/>
              <a:t>* </a:t>
            </a:r>
          </a:p>
          <a:p>
            <a:pPr eaLnBrk="1" hangingPunct="1"/>
            <a:r>
              <a:rPr lang="en-US" altLang="en-US" sz="1400" smtClean="0"/>
              <a:t>R.CCR.9: </a:t>
            </a:r>
            <a:r>
              <a:rPr lang="en-US" altLang="en-US" sz="1400" smtClean="0">
                <a:hlinkClick r:id="rId4" tooltip="Common Core R.CCR.9 Explained"/>
              </a:rPr>
              <a:t>Analyze how two or more texts address similar themes or topics in order to build knowledge or to compare the approaches the authors take.</a:t>
            </a:r>
            <a:endParaRPr lang="en-US" altLang="en-US" sz="1400" smtClean="0"/>
          </a:p>
          <a:p>
            <a:pPr eaLnBrk="1" hangingPunct="1"/>
            <a:r>
              <a:rPr lang="en-US" altLang="en-US" sz="1400" smtClean="0"/>
              <a:t> </a:t>
            </a:r>
            <a:r>
              <a:rPr lang="en-US" altLang="en-US" sz="1200" smtClean="0"/>
              <a:t>R.CCR.10: </a:t>
            </a:r>
            <a:r>
              <a:rPr lang="en-US" altLang="en-US" sz="1200" smtClean="0">
                <a:hlinkClick r:id="rId5" tooltip="Common Core R.CCR.10 Explained"/>
              </a:rPr>
              <a:t>Read and comprehend complex literary and informational texts independently and proficiently</a:t>
            </a:r>
            <a:endParaRPr lang="en-US" altLang="en-US" sz="1200" smtClean="0"/>
          </a:p>
          <a:p>
            <a:pPr eaLnBrk="1" hangingPunct="1"/>
            <a:r>
              <a:rPr lang="en-US" altLang="en-US" sz="1200" smtClean="0"/>
              <a:t>W.CCR.8: </a:t>
            </a:r>
            <a:r>
              <a:rPr lang="en-US" altLang="en-US" sz="1200" smtClean="0">
                <a:hlinkClick r:id="rId6" tooltip="Common Core W.CCR.8 Explained"/>
              </a:rPr>
              <a:t>Gather relevant information from multiple print and digital sources, assess the credibility and accuracy of each source, and integrate the information while avoiding plagiarism.</a:t>
            </a:r>
            <a:endParaRPr lang="en-US" altLang="en-US" sz="1200" smtClean="0"/>
          </a:p>
          <a:p>
            <a:pPr eaLnBrk="1" hangingPunct="1"/>
            <a:r>
              <a:rPr lang="en-US" altLang="en-US" sz="1200" smtClean="0"/>
              <a:t>W.CCR.9: </a:t>
            </a:r>
            <a:r>
              <a:rPr lang="en-US" altLang="en-US" sz="1200" smtClean="0">
                <a:hlinkClick r:id="rId7" tooltip="Common Core W.CCR.9 Explained"/>
              </a:rPr>
              <a:t>Draw evidence from literary or informational texts to support analysis, reflection, and research.</a:t>
            </a:r>
            <a:endParaRPr lang="en-US" altLang="en-US" sz="1200" smtClean="0"/>
          </a:p>
          <a:p>
            <a:pPr eaLnBrk="1" hangingPunct="1"/>
            <a:endParaRPr lang="en-US" altLang="en-US" sz="1200" smtClean="0"/>
          </a:p>
        </p:txBody>
      </p:sp>
      <p:sp>
        <p:nvSpPr>
          <p:cNvPr id="33796" name="Rectangle 5"/>
          <p:cNvSpPr>
            <a:spLocks noGrp="1" noChangeArrowheads="1"/>
          </p:cNvSpPr>
          <p:nvPr>
            <p:ph sz="quarter" idx="2"/>
          </p:nvPr>
        </p:nvSpPr>
        <p:spPr>
          <a:xfrm>
            <a:off x="4495800" y="1676400"/>
            <a:ext cx="4038600" cy="2076450"/>
          </a:xfrm>
        </p:spPr>
        <p:txBody>
          <a:bodyPr/>
          <a:lstStyle/>
          <a:p>
            <a:pPr eaLnBrk="1" hangingPunct="1">
              <a:buFont typeface="Wingdings" pitchFamily="2" charset="2"/>
              <a:buNone/>
            </a:pPr>
            <a:r>
              <a:rPr lang="en-US" altLang="en-US" sz="1000" dirty="0" smtClean="0"/>
              <a:t>HISTORY</a:t>
            </a:r>
          </a:p>
          <a:p>
            <a:pPr eaLnBrk="1" hangingPunct="1"/>
            <a:r>
              <a:rPr lang="en-US" altLang="en-US" sz="1000" dirty="0" smtClean="0">
                <a:hlinkClick r:id="rId8"/>
              </a:rPr>
              <a:t>CCSS.ELA-LITERACY.RH.6-8.2</a:t>
            </a:r>
            <a:r>
              <a:rPr lang="en-US" altLang="en-US" sz="1000" dirty="0" smtClean="0"/>
              <a:t/>
            </a:r>
            <a:br>
              <a:rPr lang="en-US" altLang="en-US" sz="1000" dirty="0" smtClean="0"/>
            </a:br>
            <a:r>
              <a:rPr lang="en-US" altLang="en-US" sz="1000" dirty="0" smtClean="0"/>
              <a:t>Determine the central ideas or information of a primary or secondary source; provide an accurate summary of the source distinct from prior knowledge or opinions. </a:t>
            </a:r>
          </a:p>
          <a:p>
            <a:pPr eaLnBrk="1" hangingPunct="1"/>
            <a:r>
              <a:rPr lang="en-US" altLang="en-US" sz="1000" dirty="0" smtClean="0">
                <a:hlinkClick r:id="rId9"/>
              </a:rPr>
              <a:t>CCSS.ELA-LITERACY.RH.6-8.7</a:t>
            </a:r>
            <a:r>
              <a:rPr lang="en-US" altLang="en-US" sz="1000" dirty="0" smtClean="0"/>
              <a:t/>
            </a:r>
            <a:br>
              <a:rPr lang="en-US" altLang="en-US" sz="1000" dirty="0" smtClean="0"/>
            </a:br>
            <a:r>
              <a:rPr lang="en-US" altLang="en-US" sz="1000" dirty="0" smtClean="0"/>
              <a:t>integrate visual information (e.g., in charts, graphs, photographs, videos, or maps) with other information in print and digital texts.</a:t>
            </a:r>
          </a:p>
          <a:p>
            <a:pPr eaLnBrk="1" hangingPunct="1"/>
            <a:r>
              <a:rPr lang="en-US" altLang="en-US" sz="1000" dirty="0" smtClean="0"/>
              <a:t> </a:t>
            </a:r>
            <a:r>
              <a:rPr lang="en-US" altLang="en-US" sz="1000" dirty="0" smtClean="0">
                <a:hlinkClick r:id="rId10"/>
              </a:rPr>
              <a:t>CCSS.ELA-LITERACY.RH.6-8.9</a:t>
            </a:r>
            <a:r>
              <a:rPr lang="en-US" altLang="en-US" sz="1000" dirty="0" smtClean="0"/>
              <a:t/>
            </a:r>
            <a:br>
              <a:rPr lang="en-US" altLang="en-US" sz="1000" dirty="0" smtClean="0"/>
            </a:br>
            <a:r>
              <a:rPr lang="en-US" altLang="en-US" sz="1000" dirty="0" smtClean="0"/>
              <a:t>Analyze the relationship between a primary and secondary source on the same topic. </a:t>
            </a:r>
          </a:p>
        </p:txBody>
      </p:sp>
      <p:sp>
        <p:nvSpPr>
          <p:cNvPr id="33797" name="Rectangle 6"/>
          <p:cNvSpPr>
            <a:spLocks noGrp="1" noChangeArrowheads="1"/>
          </p:cNvSpPr>
          <p:nvPr>
            <p:ph sz="quarter" idx="3"/>
          </p:nvPr>
        </p:nvSpPr>
        <p:spPr>
          <a:xfrm>
            <a:off x="4610100" y="3733800"/>
            <a:ext cx="4038600" cy="2187575"/>
          </a:xfrm>
        </p:spPr>
        <p:txBody>
          <a:bodyPr/>
          <a:lstStyle/>
          <a:p>
            <a:pPr eaLnBrk="1" hangingPunct="1">
              <a:buFont typeface="Wingdings" pitchFamily="2" charset="2"/>
              <a:buNone/>
            </a:pPr>
            <a:r>
              <a:rPr lang="en-US" altLang="en-US" sz="1000" smtClean="0"/>
              <a:t>SCIENCE</a:t>
            </a:r>
          </a:p>
          <a:p>
            <a:pPr eaLnBrk="1" hangingPunct="1"/>
            <a:r>
              <a:rPr lang="en-US" altLang="en-US" sz="1000" smtClean="0">
                <a:hlinkClick r:id="rId11"/>
              </a:rPr>
              <a:t>CCSS.ELA-LITERACY.RST.6-8.7</a:t>
            </a:r>
            <a:r>
              <a:rPr lang="en-US" altLang="en-US" sz="1000" smtClean="0"/>
              <a:t/>
            </a:r>
            <a:br>
              <a:rPr lang="en-US" altLang="en-US" sz="1000" smtClean="0"/>
            </a:br>
            <a:r>
              <a:rPr lang="en-US" altLang="en-US" sz="1000" smtClean="0"/>
              <a:t>Integrate quantitative or technical information expressed in words in a text with a version of that information expressed visually (e.g., in a flowchart, diagram, model, graph, or table).</a:t>
            </a:r>
            <a:endParaRPr lang="en-US" altLang="en-US" sz="1000" smtClean="0">
              <a:hlinkClick r:id="rId5"/>
            </a:endParaRPr>
          </a:p>
          <a:p>
            <a:pPr eaLnBrk="1" hangingPunct="1"/>
            <a:r>
              <a:rPr lang="en-US" altLang="en-US" sz="1000" smtClean="0">
                <a:hlinkClick r:id="rId5"/>
              </a:rPr>
              <a:t>CCSS.ELA-LITERACY.RST.6-8.8</a:t>
            </a:r>
            <a:r>
              <a:rPr lang="en-US" altLang="en-US" sz="1000" smtClean="0"/>
              <a:t/>
            </a:r>
            <a:br>
              <a:rPr lang="en-US" altLang="en-US" sz="1000" smtClean="0"/>
            </a:br>
            <a:r>
              <a:rPr lang="en-US" altLang="en-US" sz="1000" smtClean="0"/>
              <a:t>Distinguish among facts, reasoned judgment based on research findings, and speculation in a text.</a:t>
            </a:r>
            <a:endParaRPr lang="en-US" altLang="en-US" sz="1000" smtClean="0">
              <a:hlinkClick r:id="rId12"/>
            </a:endParaRPr>
          </a:p>
          <a:p>
            <a:pPr eaLnBrk="1" hangingPunct="1"/>
            <a:r>
              <a:rPr lang="en-US" altLang="en-US" sz="1000" smtClean="0">
                <a:hlinkClick r:id="rId12"/>
              </a:rPr>
              <a:t>CCSS.ELA-LITERACY.RST.6-8.9</a:t>
            </a:r>
            <a:r>
              <a:rPr lang="en-US" altLang="en-US" sz="1000" smtClean="0"/>
              <a:t/>
            </a:r>
            <a:br>
              <a:rPr lang="en-US" altLang="en-US" sz="1000" smtClean="0"/>
            </a:br>
            <a:r>
              <a:rPr lang="en-US" altLang="en-US" sz="1000" smtClean="0"/>
              <a:t>Compare and contrast the information gained from experiments, simulations, video, or multimedia sources with that gained from reading a text on the same topic.</a:t>
            </a:r>
          </a:p>
        </p:txBody>
      </p:sp>
      <p:sp>
        <p:nvSpPr>
          <p:cNvPr id="33799" name="Text Box 8"/>
          <p:cNvSpPr txBox="1">
            <a:spLocks noChangeArrowheads="1"/>
          </p:cNvSpPr>
          <p:nvPr/>
        </p:nvSpPr>
        <p:spPr bwMode="auto">
          <a:xfrm>
            <a:off x="838200" y="5902325"/>
            <a:ext cx="7162800" cy="53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50000"/>
              </a:spcBef>
              <a:buFontTx/>
              <a:buNone/>
            </a:pPr>
            <a:r>
              <a:rPr lang="en-US" altLang="en-US" sz="1400" dirty="0"/>
              <a:t>SL.CCR.2 </a:t>
            </a:r>
            <a:r>
              <a:rPr lang="en-US" altLang="en-US" sz="1400" dirty="0">
                <a:solidFill>
                  <a:srgbClr val="000000"/>
                </a:solidFill>
              </a:rPr>
              <a:t>Integrate and evaluate information presented in diverse media and formats, including visually, quantitatively, and orally.</a:t>
            </a:r>
          </a:p>
        </p:txBody>
      </p:sp>
      <p:sp>
        <p:nvSpPr>
          <p:cNvPr id="2" name="Slide Number Placeholder 1"/>
          <p:cNvSpPr>
            <a:spLocks noGrp="1"/>
          </p:cNvSpPr>
          <p:nvPr>
            <p:ph type="sldNum" sz="quarter" idx="12"/>
          </p:nvPr>
        </p:nvSpPr>
        <p:spPr/>
        <p:txBody>
          <a:bodyPr/>
          <a:lstStyle/>
          <a:p>
            <a:pPr>
              <a:defRPr/>
            </a:pPr>
            <a:fld id="{3BD00FC9-F6CB-41DD-B36B-00BDB04D11D3}" type="slidenum">
              <a:rPr lang="en-US" smtClean="0"/>
              <a:pPr>
                <a:defRPr/>
              </a:pPr>
              <a:t>84</a:t>
            </a:fld>
            <a:endParaRPr lang="en-US"/>
          </a:p>
        </p:txBody>
      </p:sp>
    </p:spTree>
    <p:extLst>
      <p:ext uri="{BB962C8B-B14F-4D97-AF65-F5344CB8AC3E}">
        <p14:creationId xmlns:p14="http://schemas.microsoft.com/office/powerpoint/2010/main" val="19048302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51" name="Picture 3" descr="C:\Users\jbrown\Dropbox\pict-quotes-logo's\Elementary Student Photos\girl studying.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53" b="100000" l="1614" r="98125"/>
                    </a14:imgEffect>
                  </a14:imgLayer>
                </a14:imgProps>
              </a:ext>
              <a:ext uri="{28A0092B-C50C-407E-A947-70E740481C1C}">
                <a14:useLocalDpi xmlns:a14="http://schemas.microsoft.com/office/drawing/2010/main" val="0"/>
              </a:ext>
            </a:extLst>
          </a:blip>
          <a:srcRect l="32065"/>
          <a:stretch/>
        </p:blipFill>
        <p:spPr bwMode="auto">
          <a:xfrm>
            <a:off x="-228600" y="4252275"/>
            <a:ext cx="2663755" cy="260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Users\jbrown\Dropbox\pict-quotes-logo's\Elementary Student Photos\girl studying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818" b="99432" l="365" r="100000"/>
                    </a14:imgEffect>
                  </a14:imgLayer>
                </a14:imgProps>
              </a:ext>
              <a:ext uri="{28A0092B-C50C-407E-A947-70E740481C1C}">
                <a14:useLocalDpi xmlns:a14="http://schemas.microsoft.com/office/drawing/2010/main" val="0"/>
              </a:ext>
            </a:extLst>
          </a:blip>
          <a:srcRect/>
          <a:stretch>
            <a:fillRect/>
          </a:stretch>
        </p:blipFill>
        <p:spPr bwMode="auto">
          <a:xfrm>
            <a:off x="0" y="-59888"/>
            <a:ext cx="2902170" cy="3169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rot="5400000">
            <a:off x="118168" y="3079493"/>
            <a:ext cx="7078861" cy="762000"/>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algn="ctr"/>
            <a:endParaRPr lang="en-US" sz="2800" dirty="0" smtClean="0"/>
          </a:p>
          <a:p>
            <a:pPr algn="ctr"/>
            <a:r>
              <a:rPr lang="en-US" sz="2800" dirty="0" smtClean="0"/>
              <a:t>T</a:t>
            </a:r>
          </a:p>
          <a:p>
            <a:pPr algn="ctr"/>
            <a:r>
              <a:rPr lang="en-US" sz="2800" dirty="0" smtClean="0"/>
              <a:t>E</a:t>
            </a:r>
          </a:p>
          <a:p>
            <a:pPr algn="ctr"/>
            <a:r>
              <a:rPr lang="en-US" sz="2800" dirty="0" smtClean="0"/>
              <a:t>X</a:t>
            </a:r>
          </a:p>
          <a:p>
            <a:pPr algn="ctr"/>
            <a:r>
              <a:rPr lang="en-US" sz="2800" dirty="0" smtClean="0"/>
              <a:t>T</a:t>
            </a:r>
          </a:p>
          <a:p>
            <a:pPr algn="ctr"/>
            <a:r>
              <a:rPr lang="en-US" sz="2800" dirty="0" smtClean="0"/>
              <a:t> </a:t>
            </a:r>
          </a:p>
          <a:p>
            <a:pPr algn="ctr"/>
            <a:r>
              <a:rPr lang="en-US" sz="2800" dirty="0" smtClean="0"/>
              <a:t>S</a:t>
            </a:r>
          </a:p>
          <a:p>
            <a:pPr algn="ctr"/>
            <a:r>
              <a:rPr lang="en-US" sz="2800" dirty="0" smtClean="0"/>
              <a:t>Y</a:t>
            </a:r>
          </a:p>
          <a:p>
            <a:pPr algn="ctr"/>
            <a:r>
              <a:rPr lang="en-US" sz="2800" dirty="0" smtClean="0"/>
              <a:t>N</a:t>
            </a:r>
          </a:p>
          <a:p>
            <a:pPr algn="ctr"/>
            <a:r>
              <a:rPr lang="en-US" sz="2800" dirty="0" smtClean="0"/>
              <a:t>T</a:t>
            </a:r>
          </a:p>
          <a:p>
            <a:pPr algn="ctr"/>
            <a:r>
              <a:rPr lang="en-US" sz="2800" dirty="0" smtClean="0"/>
              <a:t>H</a:t>
            </a:r>
          </a:p>
          <a:p>
            <a:pPr algn="ctr"/>
            <a:r>
              <a:rPr lang="en-US" sz="2800" dirty="0" smtClean="0"/>
              <a:t>E</a:t>
            </a:r>
          </a:p>
          <a:p>
            <a:pPr algn="ctr"/>
            <a:r>
              <a:rPr lang="en-US" sz="2800" dirty="0" smtClean="0"/>
              <a:t>S</a:t>
            </a:r>
          </a:p>
          <a:p>
            <a:pPr algn="ctr"/>
            <a:r>
              <a:rPr lang="en-US" sz="2800" dirty="0" smtClean="0"/>
              <a:t>I</a:t>
            </a:r>
          </a:p>
          <a:p>
            <a:pPr algn="ctr"/>
            <a:r>
              <a:rPr lang="en-US" sz="2800" dirty="0" smtClean="0"/>
              <a:t>S</a:t>
            </a:r>
          </a:p>
          <a:p>
            <a:pPr algn="ctr"/>
            <a:endParaRPr lang="en-US" sz="2800" dirty="0"/>
          </a:p>
        </p:txBody>
      </p:sp>
      <p:sp>
        <p:nvSpPr>
          <p:cNvPr id="11" name="Content Placeholder 2"/>
          <p:cNvSpPr>
            <a:spLocks noGrp="1"/>
          </p:cNvSpPr>
          <p:nvPr>
            <p:ph idx="1"/>
          </p:nvPr>
        </p:nvSpPr>
        <p:spPr>
          <a:xfrm>
            <a:off x="4094127" y="1"/>
            <a:ext cx="4994346" cy="6857999"/>
          </a:xfrm>
          <a:gradFill>
            <a:gsLst>
              <a:gs pos="12000">
                <a:schemeClr val="accent4">
                  <a:lumMod val="75000"/>
                  <a:alpha val="62000"/>
                </a:schemeClr>
              </a:gs>
              <a:gs pos="50000">
                <a:schemeClr val="accent1">
                  <a:tint val="44500"/>
                  <a:satMod val="160000"/>
                </a:schemeClr>
              </a:gs>
              <a:gs pos="81000">
                <a:schemeClr val="accent1">
                  <a:tint val="23500"/>
                  <a:satMod val="160000"/>
                </a:schemeClr>
              </a:gs>
            </a:gsLst>
            <a:lin ang="5400000" scaled="0"/>
          </a:gradFill>
        </p:spPr>
        <p:txBody>
          <a:bodyPr/>
          <a:lstStyle/>
          <a:p>
            <a:pPr>
              <a:defRPr/>
            </a:pPr>
            <a:endParaRPr lang="en-US" altLang="en-US" sz="600" dirty="0">
              <a:ea typeface="ヒラギノ角ゴ Pro W3" pitchFamily="1" charset="-128"/>
            </a:endParaRPr>
          </a:p>
          <a:p>
            <a:pPr marL="0" indent="0">
              <a:buNone/>
              <a:defRPr/>
            </a:pPr>
            <a:endParaRPr lang="en-US" altLang="en-US" sz="2800" dirty="0">
              <a:ea typeface="ヒラギノ角ゴ Pro W3" pitchFamily="1" charset="-128"/>
            </a:endParaRPr>
          </a:p>
          <a:p>
            <a:pPr>
              <a:defRPr/>
            </a:pPr>
            <a:r>
              <a:rPr lang="en-US" altLang="en-US" sz="2800" dirty="0">
                <a:ea typeface="ヒラギノ角ゴ Pro W3" pitchFamily="1" charset="-128"/>
              </a:rPr>
              <a:t>C</a:t>
            </a:r>
            <a:r>
              <a:rPr lang="en-US" altLang="en-US" sz="2800" dirty="0" smtClean="0">
                <a:ea typeface="ヒラギノ角ゴ Pro W3" pitchFamily="1" charset="-128"/>
              </a:rPr>
              <a:t>ombining ideas and allowing an evolving understanding of text.</a:t>
            </a:r>
          </a:p>
          <a:p>
            <a:pPr>
              <a:defRPr/>
            </a:pPr>
            <a:endParaRPr lang="en-US" altLang="en-US" sz="2800" dirty="0">
              <a:ea typeface="ヒラギノ角ゴ Pro W3" pitchFamily="1" charset="-128"/>
            </a:endParaRPr>
          </a:p>
          <a:p>
            <a:pPr marL="0" indent="0">
              <a:buNone/>
              <a:defRPr/>
            </a:pPr>
            <a:endParaRPr lang="en-US" altLang="en-US" sz="2800" dirty="0">
              <a:ea typeface="ヒラギノ角ゴ Pro W3" pitchFamily="1" charset="-128"/>
            </a:endParaRPr>
          </a:p>
          <a:p>
            <a:pPr>
              <a:defRPr/>
            </a:pPr>
            <a:r>
              <a:rPr lang="en-US" altLang="en-US" sz="2800" dirty="0" smtClean="0">
                <a:ea typeface="ヒラギノ角ゴ Pro W3" pitchFamily="1" charset="-128"/>
              </a:rPr>
              <a:t>Creating original insights, perspectives, and understandings  by reflecting on text(s) and merging elements from text(s) and existing schema.</a:t>
            </a:r>
          </a:p>
          <a:p>
            <a:pPr>
              <a:defRPr/>
            </a:pPr>
            <a:endParaRPr lang="en-US" altLang="en-US" sz="600" dirty="0" smtClean="0">
              <a:ea typeface="ヒラギノ角ゴ Pro W3" pitchFamily="1" charset="-128"/>
            </a:endParaRP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85</a:t>
            </a:fld>
            <a:endParaRPr lang="en-US"/>
          </a:p>
        </p:txBody>
      </p:sp>
    </p:spTree>
    <p:extLst>
      <p:ext uri="{BB962C8B-B14F-4D97-AF65-F5344CB8AC3E}">
        <p14:creationId xmlns:p14="http://schemas.microsoft.com/office/powerpoint/2010/main" val="21881379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86</a:t>
            </a:fld>
            <a:endParaRPr lang="en-US"/>
          </a:p>
        </p:txBody>
      </p:sp>
      <p:pic>
        <p:nvPicPr>
          <p:cNvPr id="5" name="Picture 4" descr="Image result for images of note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69" y="1752600"/>
            <a:ext cx="7091331"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788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9828" y="470338"/>
            <a:ext cx="8229600" cy="1143000"/>
          </a:xfrm>
        </p:spPr>
        <p:txBody>
          <a:bodyPr/>
          <a:lstStyle/>
          <a:p>
            <a:r>
              <a:rPr lang="en-US" altLang="en-US" dirty="0" smtClean="0"/>
              <a:t>Skills Needed for Synthesis</a:t>
            </a:r>
          </a:p>
        </p:txBody>
      </p:sp>
      <p:sp>
        <p:nvSpPr>
          <p:cNvPr id="3" name="Content Placeholder 2"/>
          <p:cNvSpPr>
            <a:spLocks noGrp="1"/>
          </p:cNvSpPr>
          <p:nvPr>
            <p:ph idx="1"/>
          </p:nvPr>
        </p:nvSpPr>
        <p:spPr>
          <a:xfrm>
            <a:off x="685800" y="1592317"/>
            <a:ext cx="8229600" cy="4876800"/>
          </a:xfrm>
        </p:spPr>
        <p:txBody>
          <a:bodyPr>
            <a:normAutofit/>
          </a:bodyPr>
          <a:lstStyle/>
          <a:p>
            <a:pPr marL="0" indent="0">
              <a:lnSpc>
                <a:spcPct val="90000"/>
              </a:lnSpc>
              <a:buNone/>
            </a:pPr>
            <a:endParaRPr lang="en-US" altLang="en-US" dirty="0" smtClean="0"/>
          </a:p>
          <a:p>
            <a:pPr marL="0" indent="0">
              <a:lnSpc>
                <a:spcPct val="90000"/>
              </a:lnSpc>
              <a:buNone/>
            </a:pPr>
            <a:r>
              <a:rPr lang="en-US" altLang="en-US" i="1" dirty="0" smtClean="0"/>
              <a:t>The skills needed to synthesize reading materials are the ability to </a:t>
            </a:r>
            <a:r>
              <a:rPr lang="en-US" altLang="en-US" b="1" i="1" dirty="0" smtClean="0">
                <a:solidFill>
                  <a:srgbClr val="FF0000"/>
                </a:solidFill>
              </a:rPr>
              <a:t>summarize</a:t>
            </a:r>
            <a:r>
              <a:rPr lang="en-US" altLang="en-US" i="1" dirty="0" smtClean="0">
                <a:solidFill>
                  <a:srgbClr val="FF0000"/>
                </a:solidFill>
              </a:rPr>
              <a:t> </a:t>
            </a:r>
            <a:r>
              <a:rPr lang="en-US" altLang="en-US" i="1" dirty="0" smtClean="0"/>
              <a:t>information, </a:t>
            </a:r>
            <a:r>
              <a:rPr lang="en-US" altLang="en-US" b="1" i="1" dirty="0" smtClean="0">
                <a:solidFill>
                  <a:srgbClr val="FF0000"/>
                </a:solidFill>
              </a:rPr>
              <a:t>paraphrase</a:t>
            </a:r>
            <a:r>
              <a:rPr lang="en-US" altLang="en-US" i="1" dirty="0" smtClean="0"/>
              <a:t> it, and </a:t>
            </a:r>
            <a:r>
              <a:rPr lang="en-US" altLang="en-US" b="1" i="1" dirty="0" smtClean="0">
                <a:solidFill>
                  <a:srgbClr val="FF0000"/>
                </a:solidFill>
              </a:rPr>
              <a:t>compare and contrast </a:t>
            </a:r>
            <a:r>
              <a:rPr lang="en-US" altLang="en-US" i="1" dirty="0" smtClean="0"/>
              <a:t>it. Other necessary skills are the ability to </a:t>
            </a:r>
            <a:r>
              <a:rPr lang="en-US" altLang="en-US" b="1" i="1" dirty="0" smtClean="0">
                <a:solidFill>
                  <a:srgbClr val="FF0000"/>
                </a:solidFill>
              </a:rPr>
              <a:t>separate fact from opinion</a:t>
            </a:r>
            <a:r>
              <a:rPr lang="en-US" altLang="en-US" i="1" dirty="0" smtClean="0"/>
              <a:t>, </a:t>
            </a:r>
            <a:r>
              <a:rPr lang="en-US" altLang="en-US" b="1" i="1" dirty="0" smtClean="0">
                <a:solidFill>
                  <a:srgbClr val="FF0000"/>
                </a:solidFill>
              </a:rPr>
              <a:t>draw inferences </a:t>
            </a:r>
            <a:r>
              <a:rPr lang="en-US" altLang="en-US" i="1" dirty="0" smtClean="0"/>
              <a:t>based on the facts presented, and </a:t>
            </a:r>
            <a:r>
              <a:rPr lang="en-US" altLang="en-US" b="1" i="1" dirty="0" smtClean="0">
                <a:solidFill>
                  <a:srgbClr val="FF0000"/>
                </a:solidFill>
              </a:rPr>
              <a:t>evaluate</a:t>
            </a:r>
            <a:r>
              <a:rPr lang="en-US" altLang="en-US" i="1" dirty="0" smtClean="0"/>
              <a:t> that information to </a:t>
            </a:r>
            <a:r>
              <a:rPr lang="en-US" altLang="en-US" b="1" i="1" dirty="0" smtClean="0">
                <a:solidFill>
                  <a:srgbClr val="FF0000"/>
                </a:solidFill>
              </a:rPr>
              <a:t>form your own conclusions</a:t>
            </a:r>
            <a:r>
              <a:rPr lang="en-US" altLang="en-US" i="1" dirty="0" smtClean="0"/>
              <a:t>.</a:t>
            </a:r>
          </a:p>
        </p:txBody>
      </p:sp>
    </p:spTree>
    <p:extLst>
      <p:ext uri="{BB962C8B-B14F-4D97-AF65-F5344CB8AC3E}">
        <p14:creationId xmlns:p14="http://schemas.microsoft.com/office/powerpoint/2010/main" val="23535723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88</a:t>
            </a:fld>
            <a:endParaRPr lang="en-US"/>
          </a:p>
        </p:txBody>
      </p:sp>
      <p:pic>
        <p:nvPicPr>
          <p:cNvPr id="5" name="Picture 4" descr="Image result for images of note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684680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5175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762000"/>
            <a:ext cx="8229600" cy="1143000"/>
          </a:xfrm>
        </p:spPr>
        <p:txBody>
          <a:bodyPr/>
          <a:lstStyle/>
          <a:p>
            <a:pPr algn="l"/>
            <a:r>
              <a:rPr lang="en-US" altLang="en-US" sz="4000" dirty="0" smtClean="0"/>
              <a:t>Instructional Practice =</a:t>
            </a:r>
          </a:p>
        </p:txBody>
      </p:sp>
      <p:pic>
        <p:nvPicPr>
          <p:cNvPr id="3584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01" t="31250" r="6874"/>
          <a:stretch/>
        </p:blipFill>
        <p:spPr>
          <a:xfrm>
            <a:off x="5943600" y="762000"/>
            <a:ext cx="2686050" cy="1047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89</a:t>
            </a:fld>
            <a:endParaRPr lang="en-US"/>
          </a:p>
        </p:txBody>
      </p:sp>
      <p:sp>
        <p:nvSpPr>
          <p:cNvPr id="3" name="Rectangle 2"/>
          <p:cNvSpPr/>
          <p:nvPr/>
        </p:nvSpPr>
        <p:spPr>
          <a:xfrm>
            <a:off x="266700" y="5867400"/>
            <a:ext cx="8458200" cy="646331"/>
          </a:xfrm>
          <a:prstGeom prst="rect">
            <a:avLst/>
          </a:prstGeom>
        </p:spPr>
        <p:txBody>
          <a:bodyPr wrap="square">
            <a:spAutoFit/>
          </a:bodyPr>
          <a:lstStyle/>
          <a:p>
            <a:r>
              <a:rPr lang="en-US" dirty="0">
                <a:hlinkClick r:id="rId4"/>
              </a:rPr>
              <a:t>https://</a:t>
            </a:r>
            <a:r>
              <a:rPr lang="en-US" dirty="0" smtClean="0">
                <a:hlinkClick r:id="rId4"/>
              </a:rPr>
              <a:t>www.teachingchannel.org/videos/design-ela-instruction-to-meet-standards-parcc</a:t>
            </a:r>
            <a:r>
              <a:rPr lang="en-US" dirty="0" smtClean="0"/>
              <a:t> </a:t>
            </a:r>
            <a:endParaRPr lang="en-US"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905000"/>
            <a:ext cx="6726387" cy="3632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803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Because of these staggering statistics, it was necessary for Illinois to…</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62215816"/>
              </p:ext>
            </p:extLst>
          </p:nvPr>
        </p:nvGraphicFramePr>
        <p:xfrm>
          <a:off x="457200" y="22098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9</a:t>
            </a:fld>
            <a:endParaRPr lang="en-US"/>
          </a:p>
        </p:txBody>
      </p:sp>
    </p:spTree>
    <p:extLst>
      <p:ext uri="{BB962C8B-B14F-4D97-AF65-F5344CB8AC3E}">
        <p14:creationId xmlns:p14="http://schemas.microsoft.com/office/powerpoint/2010/main" val="64812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D4C4E0D2-4240-4F03-A0F6-CBB2EC2DB71F}"/>
                                            </p:graphicEl>
                                          </p:spTgt>
                                        </p:tgtEl>
                                        <p:attrNameLst>
                                          <p:attrName>style.visibility</p:attrName>
                                        </p:attrNameLst>
                                      </p:cBhvr>
                                      <p:to>
                                        <p:strVal val="visible"/>
                                      </p:to>
                                    </p:set>
                                    <p:animEffect transition="in" filter="fade">
                                      <p:cBhvr>
                                        <p:cTn id="7" dur="1000"/>
                                        <p:tgtEl>
                                          <p:spTgt spid="6">
                                            <p:graphicEl>
                                              <a:dgm id="{D4C4E0D2-4240-4F03-A0F6-CBB2EC2DB71F}"/>
                                            </p:graphicEl>
                                          </p:spTgt>
                                        </p:tgtEl>
                                      </p:cBhvr>
                                    </p:animEffect>
                                    <p:anim calcmode="lin" valueType="num">
                                      <p:cBhvr>
                                        <p:cTn id="8" dur="1000" fill="hold"/>
                                        <p:tgtEl>
                                          <p:spTgt spid="6">
                                            <p:graphicEl>
                                              <a:dgm id="{D4C4E0D2-4240-4F03-A0F6-CBB2EC2DB71F}"/>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D4C4E0D2-4240-4F03-A0F6-CBB2EC2DB71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5807DC24-7D04-4BBD-9884-AA5AE6693420}"/>
                                            </p:graphicEl>
                                          </p:spTgt>
                                        </p:tgtEl>
                                        <p:attrNameLst>
                                          <p:attrName>style.visibility</p:attrName>
                                        </p:attrNameLst>
                                      </p:cBhvr>
                                      <p:to>
                                        <p:strVal val="visible"/>
                                      </p:to>
                                    </p:set>
                                    <p:animEffect transition="in" filter="fade">
                                      <p:cBhvr>
                                        <p:cTn id="12" dur="1000"/>
                                        <p:tgtEl>
                                          <p:spTgt spid="6">
                                            <p:graphicEl>
                                              <a:dgm id="{5807DC24-7D04-4BBD-9884-AA5AE6693420}"/>
                                            </p:graphicEl>
                                          </p:spTgt>
                                        </p:tgtEl>
                                      </p:cBhvr>
                                    </p:animEffect>
                                    <p:anim calcmode="lin" valueType="num">
                                      <p:cBhvr>
                                        <p:cTn id="13" dur="1000" fill="hold"/>
                                        <p:tgtEl>
                                          <p:spTgt spid="6">
                                            <p:graphicEl>
                                              <a:dgm id="{5807DC24-7D04-4BBD-9884-AA5AE6693420}"/>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5807DC24-7D04-4BBD-9884-AA5AE6693420}"/>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49683349-837B-4B95-899F-551032834126}"/>
                                            </p:graphicEl>
                                          </p:spTgt>
                                        </p:tgtEl>
                                        <p:attrNameLst>
                                          <p:attrName>style.visibility</p:attrName>
                                        </p:attrNameLst>
                                      </p:cBhvr>
                                      <p:to>
                                        <p:strVal val="visible"/>
                                      </p:to>
                                    </p:set>
                                    <p:animEffect transition="in" filter="fade">
                                      <p:cBhvr>
                                        <p:cTn id="19" dur="1000"/>
                                        <p:tgtEl>
                                          <p:spTgt spid="6">
                                            <p:graphicEl>
                                              <a:dgm id="{49683349-837B-4B95-899F-551032834126}"/>
                                            </p:graphicEl>
                                          </p:spTgt>
                                        </p:tgtEl>
                                      </p:cBhvr>
                                    </p:animEffect>
                                    <p:anim calcmode="lin" valueType="num">
                                      <p:cBhvr>
                                        <p:cTn id="20" dur="1000" fill="hold"/>
                                        <p:tgtEl>
                                          <p:spTgt spid="6">
                                            <p:graphicEl>
                                              <a:dgm id="{49683349-837B-4B95-899F-551032834126}"/>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49683349-837B-4B95-899F-55103283412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graphicEl>
                                              <a:dgm id="{FC112BB7-6FBA-4128-AD4C-319F3EA12AB2}"/>
                                            </p:graphicEl>
                                          </p:spTgt>
                                        </p:tgtEl>
                                        <p:attrNameLst>
                                          <p:attrName>style.visibility</p:attrName>
                                        </p:attrNameLst>
                                      </p:cBhvr>
                                      <p:to>
                                        <p:strVal val="visible"/>
                                      </p:to>
                                    </p:set>
                                    <p:animEffect transition="in" filter="fade">
                                      <p:cBhvr>
                                        <p:cTn id="24" dur="1000"/>
                                        <p:tgtEl>
                                          <p:spTgt spid="6">
                                            <p:graphicEl>
                                              <a:dgm id="{FC112BB7-6FBA-4128-AD4C-319F3EA12AB2}"/>
                                            </p:graphicEl>
                                          </p:spTgt>
                                        </p:tgtEl>
                                      </p:cBhvr>
                                    </p:animEffect>
                                    <p:anim calcmode="lin" valueType="num">
                                      <p:cBhvr>
                                        <p:cTn id="25" dur="1000" fill="hold"/>
                                        <p:tgtEl>
                                          <p:spTgt spid="6">
                                            <p:graphicEl>
                                              <a:dgm id="{FC112BB7-6FBA-4128-AD4C-319F3EA12AB2}"/>
                                            </p:graphicEl>
                                          </p:spTgt>
                                        </p:tgtEl>
                                        <p:attrNameLst>
                                          <p:attrName>ppt_x</p:attrName>
                                        </p:attrNameLst>
                                      </p:cBhvr>
                                      <p:tavLst>
                                        <p:tav tm="0">
                                          <p:val>
                                            <p:strVal val="#ppt_x"/>
                                          </p:val>
                                        </p:tav>
                                        <p:tav tm="100000">
                                          <p:val>
                                            <p:strVal val="#ppt_x"/>
                                          </p:val>
                                        </p:tav>
                                      </p:tavLst>
                                    </p:anim>
                                    <p:anim calcmode="lin" valueType="num">
                                      <p:cBhvr>
                                        <p:cTn id="26" dur="1000" fill="hold"/>
                                        <p:tgtEl>
                                          <p:spTgt spid="6">
                                            <p:graphicEl>
                                              <a:dgm id="{FC112BB7-6FBA-4128-AD4C-319F3EA12AB2}"/>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graphicEl>
                                              <a:dgm id="{B18A40F5-79EA-418A-A553-7E8A821E1158}"/>
                                            </p:graphicEl>
                                          </p:spTgt>
                                        </p:tgtEl>
                                        <p:attrNameLst>
                                          <p:attrName>style.visibility</p:attrName>
                                        </p:attrNameLst>
                                      </p:cBhvr>
                                      <p:to>
                                        <p:strVal val="visible"/>
                                      </p:to>
                                    </p:set>
                                    <p:animEffect transition="in" filter="fade">
                                      <p:cBhvr>
                                        <p:cTn id="31" dur="1000"/>
                                        <p:tgtEl>
                                          <p:spTgt spid="6">
                                            <p:graphicEl>
                                              <a:dgm id="{B18A40F5-79EA-418A-A553-7E8A821E1158}"/>
                                            </p:graphicEl>
                                          </p:spTgt>
                                        </p:tgtEl>
                                      </p:cBhvr>
                                    </p:animEffect>
                                    <p:anim calcmode="lin" valueType="num">
                                      <p:cBhvr>
                                        <p:cTn id="32" dur="1000" fill="hold"/>
                                        <p:tgtEl>
                                          <p:spTgt spid="6">
                                            <p:graphicEl>
                                              <a:dgm id="{B18A40F5-79EA-418A-A553-7E8A821E1158}"/>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B18A40F5-79EA-418A-A553-7E8A821E115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graphicEl>
                                              <a:dgm id="{7E639059-BFDB-4297-9165-E9D05DD34FF3}"/>
                                            </p:graphicEl>
                                          </p:spTgt>
                                        </p:tgtEl>
                                        <p:attrNameLst>
                                          <p:attrName>style.visibility</p:attrName>
                                        </p:attrNameLst>
                                      </p:cBhvr>
                                      <p:to>
                                        <p:strVal val="visible"/>
                                      </p:to>
                                    </p:set>
                                    <p:animEffect transition="in" filter="fade">
                                      <p:cBhvr>
                                        <p:cTn id="36" dur="1000"/>
                                        <p:tgtEl>
                                          <p:spTgt spid="6">
                                            <p:graphicEl>
                                              <a:dgm id="{7E639059-BFDB-4297-9165-E9D05DD34FF3}"/>
                                            </p:graphicEl>
                                          </p:spTgt>
                                        </p:tgtEl>
                                      </p:cBhvr>
                                    </p:animEffect>
                                    <p:anim calcmode="lin" valueType="num">
                                      <p:cBhvr>
                                        <p:cTn id="37" dur="1000" fill="hold"/>
                                        <p:tgtEl>
                                          <p:spTgt spid="6">
                                            <p:graphicEl>
                                              <a:dgm id="{7E639059-BFDB-4297-9165-E9D05DD34FF3}"/>
                                            </p:graphicEl>
                                          </p:spTgt>
                                        </p:tgtEl>
                                        <p:attrNameLst>
                                          <p:attrName>ppt_x</p:attrName>
                                        </p:attrNameLst>
                                      </p:cBhvr>
                                      <p:tavLst>
                                        <p:tav tm="0">
                                          <p:val>
                                            <p:strVal val="#ppt_x"/>
                                          </p:val>
                                        </p:tav>
                                        <p:tav tm="100000">
                                          <p:val>
                                            <p:strVal val="#ppt_x"/>
                                          </p:val>
                                        </p:tav>
                                      </p:tavLst>
                                    </p:anim>
                                    <p:anim calcmode="lin" valueType="num">
                                      <p:cBhvr>
                                        <p:cTn id="38" dur="1000" fill="hold"/>
                                        <p:tgtEl>
                                          <p:spTgt spid="6">
                                            <p:graphicEl>
                                              <a:dgm id="{7E639059-BFDB-4297-9165-E9D05DD34FF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style>
          <a:lnRef idx="1">
            <a:schemeClr val="accent4"/>
          </a:lnRef>
          <a:fillRef idx="2">
            <a:schemeClr val="accent4"/>
          </a:fillRef>
          <a:effectRef idx="1">
            <a:schemeClr val="accent4"/>
          </a:effectRef>
          <a:fontRef idx="minor">
            <a:schemeClr val="dk1"/>
          </a:fontRef>
        </p:style>
        <p:txBody>
          <a:bodyPr/>
          <a:lstStyle/>
          <a:p>
            <a:r>
              <a:rPr lang="en-US" dirty="0" smtClean="0"/>
              <a:t>5</a:t>
            </a:r>
            <a:r>
              <a:rPr lang="en-US" baseline="30000" dirty="0" smtClean="0"/>
              <a:t>th</a:t>
            </a:r>
            <a:r>
              <a:rPr lang="en-US" dirty="0" smtClean="0"/>
              <a:t> Grade Sample</a:t>
            </a:r>
            <a:endParaRPr lang="en-US"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90</a:t>
            </a:fld>
            <a:endParaRPr lang="en-US"/>
          </a:p>
        </p:txBody>
      </p:sp>
      <p:sp>
        <p:nvSpPr>
          <p:cNvPr id="5" name="TextBox 4"/>
          <p:cNvSpPr txBox="1"/>
          <p:nvPr/>
        </p:nvSpPr>
        <p:spPr>
          <a:xfrm>
            <a:off x="533400" y="2514600"/>
            <a:ext cx="8229600" cy="3539430"/>
          </a:xfrm>
          <a:prstGeom prst="rect">
            <a:avLst/>
          </a:prstGeom>
          <a:noFill/>
        </p:spPr>
        <p:txBody>
          <a:bodyPr wrap="square" rtlCol="0">
            <a:spAutoFit/>
          </a:bodyPr>
          <a:lstStyle/>
          <a:p>
            <a:r>
              <a:rPr lang="en-US" sz="2800" i="1" dirty="0" smtClean="0"/>
              <a:t>Where the Red Fern Grows </a:t>
            </a:r>
            <a:r>
              <a:rPr lang="en-US" sz="2800" dirty="0" smtClean="0"/>
              <a:t>and “The Lighthouse Lamp” are written from different points of view.  Write an essay analyzing the impact of point of view on events in the passage from </a:t>
            </a:r>
            <a:r>
              <a:rPr lang="en-US" sz="2800" i="1" dirty="0" smtClean="0"/>
              <a:t>Where the Red Fern Grows </a:t>
            </a:r>
            <a:r>
              <a:rPr lang="en-US" sz="2800" dirty="0" smtClean="0"/>
              <a:t>and the impact of point of view on events in the poem, “The Lighthouse Lamp.”  Use specific examples from </a:t>
            </a:r>
            <a:r>
              <a:rPr lang="en-US" sz="2800" b="1" dirty="0" smtClean="0"/>
              <a:t>both </a:t>
            </a:r>
            <a:r>
              <a:rPr lang="en-US" sz="2800" dirty="0" smtClean="0"/>
              <a:t>texts to support your answer. </a:t>
            </a:r>
            <a:endParaRPr lang="en-US" sz="2800" dirty="0"/>
          </a:p>
        </p:txBody>
      </p:sp>
      <p:sp>
        <p:nvSpPr>
          <p:cNvPr id="7" name="Right Arrow 6"/>
          <p:cNvSpPr/>
          <p:nvPr/>
        </p:nvSpPr>
        <p:spPr>
          <a:xfrm rot="1074716">
            <a:off x="626416" y="1775025"/>
            <a:ext cx="1729106" cy="774857"/>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Texts(s)</a:t>
            </a:r>
            <a:endParaRPr lang="en-US" sz="2800" dirty="0">
              <a:solidFill>
                <a:schemeClr val="tx1"/>
              </a:solidFill>
            </a:endParaRPr>
          </a:p>
        </p:txBody>
      </p:sp>
      <p:sp>
        <p:nvSpPr>
          <p:cNvPr id="9" name="Right Arrow Callout 8"/>
          <p:cNvSpPr/>
          <p:nvPr/>
        </p:nvSpPr>
        <p:spPr>
          <a:xfrm rot="16200000">
            <a:off x="625562" y="4414995"/>
            <a:ext cx="1949275" cy="739285"/>
          </a:xfrm>
          <a:prstGeom prst="rightArrow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Task</a:t>
            </a:r>
            <a:endParaRPr lang="en-US" sz="2800" dirty="0">
              <a:solidFill>
                <a:schemeClr val="tx1"/>
              </a:solidFill>
            </a:endParaRPr>
          </a:p>
        </p:txBody>
      </p:sp>
      <p:sp>
        <p:nvSpPr>
          <p:cNvPr id="11" name="Right Arrow Callout 10"/>
          <p:cNvSpPr/>
          <p:nvPr/>
        </p:nvSpPr>
        <p:spPr>
          <a:xfrm rot="16200000">
            <a:off x="4438341" y="4743758"/>
            <a:ext cx="2629515" cy="762000"/>
          </a:xfrm>
          <a:prstGeom prst="rightArrowCallou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Questions</a:t>
            </a:r>
            <a:endParaRPr lang="en-US" sz="2400" dirty="0">
              <a:solidFill>
                <a:schemeClr val="tx1"/>
              </a:solidFill>
            </a:endParaRPr>
          </a:p>
        </p:txBody>
      </p:sp>
      <p:sp>
        <p:nvSpPr>
          <p:cNvPr id="6" name="Rectangle 5"/>
          <p:cNvSpPr/>
          <p:nvPr/>
        </p:nvSpPr>
        <p:spPr>
          <a:xfrm>
            <a:off x="2362200" y="2514600"/>
            <a:ext cx="6019800" cy="4572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2971800"/>
            <a:ext cx="1066800" cy="381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3400" y="3352800"/>
            <a:ext cx="2438400" cy="457200"/>
          </a:xfrm>
          <a:prstGeom prst="rect">
            <a:avLst/>
          </a:pr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24200" y="3352800"/>
            <a:ext cx="5029200" cy="457200"/>
          </a:xfrm>
          <a:prstGeom prst="rect">
            <a:avLst/>
          </a:prstGeom>
          <a:solidFill>
            <a:srgbClr val="0099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3400" y="3810000"/>
            <a:ext cx="2438400" cy="474315"/>
          </a:xfrm>
          <a:prstGeom prst="rect">
            <a:avLst/>
          </a:prstGeom>
          <a:solidFill>
            <a:srgbClr val="0099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3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6" grpId="0" animBg="1"/>
      <p:bldP spid="8" grpId="0" animBg="1"/>
      <p:bldP spid="13" grpId="0" animBg="1"/>
      <p:bldP spid="14"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Optional Activity</a:t>
            </a:r>
            <a:endParaRPr lang="en-US" b="1"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91</a:t>
            </a:fld>
            <a:endParaRPr lang="en-US"/>
          </a:p>
        </p:txBody>
      </p:sp>
      <p:pic>
        <p:nvPicPr>
          <p:cNvPr id="1026" name="Picture 2" descr="C:\Users\jbrown\Dropbox\pict-quotes-logo's\school work-symbol  photos\woman with post it stuck to her fore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752600"/>
            <a:ext cx="600339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2379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838200"/>
            <a:ext cx="8229600" cy="849362"/>
          </a:xfrm>
        </p:spPr>
        <p:style>
          <a:lnRef idx="0">
            <a:schemeClr val="accent5"/>
          </a:lnRef>
          <a:fillRef idx="3">
            <a:schemeClr val="accent5"/>
          </a:fillRef>
          <a:effectRef idx="3">
            <a:schemeClr val="accent5"/>
          </a:effectRef>
          <a:fontRef idx="minor">
            <a:schemeClr val="lt1"/>
          </a:fontRef>
        </p:style>
        <p:txBody>
          <a:bodyPr/>
          <a:lstStyle/>
          <a:p>
            <a:r>
              <a:rPr lang="en-US" altLang="en-US" dirty="0" smtClean="0"/>
              <a:t>Must Haves for Lessons/Units</a:t>
            </a:r>
          </a:p>
        </p:txBody>
      </p:sp>
      <p:sp>
        <p:nvSpPr>
          <p:cNvPr id="3" name="Content Placeholder 2"/>
          <p:cNvSpPr>
            <a:spLocks noGrp="1"/>
          </p:cNvSpPr>
          <p:nvPr>
            <p:ph idx="1"/>
          </p:nvPr>
        </p:nvSpPr>
        <p:spPr>
          <a:xfrm>
            <a:off x="3878684" y="1986781"/>
            <a:ext cx="5253648" cy="4114800"/>
          </a:xfrm>
        </p:spPr>
        <p:txBody>
          <a:bodyPr/>
          <a:lstStyle/>
          <a:p>
            <a:pPr marL="514350" indent="-514350">
              <a:buFont typeface="Arial" pitchFamily="34" charset="0"/>
              <a:buAutoNum type="arabicPeriod"/>
              <a:defRPr/>
            </a:pPr>
            <a:r>
              <a:rPr lang="en-US" b="1" dirty="0" smtClean="0"/>
              <a:t>Choose Text(s) </a:t>
            </a:r>
          </a:p>
          <a:p>
            <a:pPr marL="514350" indent="-514350">
              <a:buFont typeface="Arial" pitchFamily="34" charset="0"/>
              <a:buAutoNum type="arabicPeriod"/>
              <a:defRPr/>
            </a:pPr>
            <a:endParaRPr lang="en-US" sz="900" dirty="0" smtClean="0"/>
          </a:p>
          <a:p>
            <a:pPr marL="514350" indent="-514350">
              <a:buFont typeface="Arial" pitchFamily="34" charset="0"/>
              <a:buAutoNum type="arabicPeriod"/>
              <a:defRPr/>
            </a:pPr>
            <a:r>
              <a:rPr lang="en-US" b="1" dirty="0" smtClean="0"/>
              <a:t>Develop Questions </a:t>
            </a:r>
            <a:r>
              <a:rPr lang="en-US" sz="2800" dirty="0" smtClean="0"/>
              <a:t>(use grade specific reading standards) </a:t>
            </a:r>
          </a:p>
          <a:p>
            <a:pPr marL="514350" indent="-514350">
              <a:buFont typeface="Arial" pitchFamily="34" charset="0"/>
              <a:buAutoNum type="arabicPeriod"/>
              <a:defRPr/>
            </a:pPr>
            <a:endParaRPr lang="en-US" sz="900" dirty="0" smtClean="0"/>
          </a:p>
          <a:p>
            <a:pPr marL="514350" indent="-514350">
              <a:buFont typeface="Arial" pitchFamily="34" charset="0"/>
              <a:buAutoNum type="arabicPeriod"/>
              <a:defRPr/>
            </a:pPr>
            <a:r>
              <a:rPr lang="en-US" b="1" dirty="0" smtClean="0"/>
              <a:t>Provide Opportunities for Engagement </a:t>
            </a:r>
            <a:r>
              <a:rPr lang="en-US" sz="2800" dirty="0" smtClean="0"/>
              <a:t>(incorporate a variety of writing practices)</a:t>
            </a:r>
            <a:endParaRPr lang="en-US" sz="2800" dirty="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92</a:t>
            </a:fld>
            <a:endParaRPr lang="en-US" dirty="0"/>
          </a:p>
        </p:txBody>
      </p:sp>
      <p:pic>
        <p:nvPicPr>
          <p:cNvPr id="5123" name="Picture 3" descr="C:\Users\jbrown\Dropbox\pict-quotes-logo's\stock-photo-21923687-happy-high-school-teacher-posing-in-hallway-after-c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3661752" cy="2430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764344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125" y="838200"/>
            <a:ext cx="8229600" cy="914400"/>
          </a:xfrm>
        </p:spPr>
        <p:txBody>
          <a:bodyPr/>
          <a:lstStyle/>
          <a:p>
            <a:r>
              <a:rPr lang="en-US" sz="4000" dirty="0" smtClean="0"/>
              <a:t>A Peek at Our Culminating Activity</a:t>
            </a:r>
            <a:endParaRPr lang="en-US" sz="4000"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93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828800"/>
            <a:ext cx="6529806" cy="4495800"/>
          </a:xfrm>
          <a:prstGeom prst="rect">
            <a:avLst/>
          </a:prstGeom>
        </p:spPr>
      </p:pic>
    </p:spTree>
    <p:extLst>
      <p:ext uri="{BB962C8B-B14F-4D97-AF65-F5344CB8AC3E}">
        <p14:creationId xmlns:p14="http://schemas.microsoft.com/office/powerpoint/2010/main" val="20230727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675216"/>
            <a:ext cx="8229600" cy="664168"/>
          </a:xfrm>
        </p:spPr>
        <p:style>
          <a:lnRef idx="1">
            <a:schemeClr val="accent5"/>
          </a:lnRef>
          <a:fillRef idx="2">
            <a:schemeClr val="accent5"/>
          </a:fillRef>
          <a:effectRef idx="1">
            <a:schemeClr val="accent5"/>
          </a:effectRef>
          <a:fontRef idx="minor">
            <a:schemeClr val="dk1"/>
          </a:fontRef>
        </p:style>
        <p:txBody>
          <a:bodyPr/>
          <a:lstStyle/>
          <a:p>
            <a:r>
              <a:rPr lang="en-US" altLang="en-US" dirty="0" smtClean="0"/>
              <a:t>Activity</a:t>
            </a:r>
          </a:p>
        </p:txBody>
      </p:sp>
      <p:sp>
        <p:nvSpPr>
          <p:cNvPr id="3" name="Content Placeholder 2"/>
          <p:cNvSpPr>
            <a:spLocks noGrp="1"/>
          </p:cNvSpPr>
          <p:nvPr>
            <p:ph idx="1"/>
          </p:nvPr>
        </p:nvSpPr>
        <p:spPr>
          <a:xfrm>
            <a:off x="457200" y="1482849"/>
            <a:ext cx="8382000" cy="4917951"/>
          </a:xfrm>
        </p:spPr>
        <p:txBody>
          <a:bodyPr/>
          <a:lstStyle/>
          <a:p>
            <a:pPr marL="0" indent="0">
              <a:buFont typeface="Arial" pitchFamily="34" charset="0"/>
              <a:buNone/>
              <a:defRPr/>
            </a:pPr>
            <a:r>
              <a:rPr lang="en-US" sz="3000" dirty="0" smtClean="0"/>
              <a:t>1.  </a:t>
            </a:r>
            <a:r>
              <a:rPr lang="en-US" sz="2800" dirty="0" smtClean="0"/>
              <a:t>Divide into Grade Level/Content Groups.</a:t>
            </a:r>
          </a:p>
          <a:p>
            <a:pPr marL="0" indent="0">
              <a:buFont typeface="Arial" pitchFamily="34" charset="0"/>
              <a:buNone/>
              <a:defRPr/>
            </a:pPr>
            <a:r>
              <a:rPr lang="en-US" sz="2800" dirty="0" smtClean="0"/>
              <a:t>2.  Read text(s) and determine focus of texts.</a:t>
            </a:r>
          </a:p>
          <a:p>
            <a:pPr marL="514350" indent="-514350">
              <a:buFont typeface="Arial" pitchFamily="34" charset="0"/>
              <a:buAutoNum type="arabicPeriod" startAt="3"/>
              <a:defRPr/>
            </a:pPr>
            <a:r>
              <a:rPr lang="en-US" sz="2800" dirty="0" smtClean="0"/>
              <a:t>Develop questions aligned to grade level  standards</a:t>
            </a:r>
            <a:r>
              <a:rPr lang="en-US" sz="2800" dirty="0"/>
              <a:t> </a:t>
            </a:r>
            <a:r>
              <a:rPr lang="en-US" sz="2800" dirty="0" smtClean="0"/>
              <a:t>to get at the focus.  </a:t>
            </a:r>
          </a:p>
          <a:p>
            <a:pPr marL="514350" indent="-514350">
              <a:buFont typeface="Arial" pitchFamily="34" charset="0"/>
              <a:buAutoNum type="arabicPeriod" startAt="3"/>
              <a:defRPr/>
            </a:pPr>
            <a:r>
              <a:rPr lang="en-US" sz="2800" dirty="0" smtClean="0"/>
              <a:t>Consider the writing opportunities from the “Writing to Read” recommendations/instructional practices when developing the task.</a:t>
            </a:r>
          </a:p>
          <a:p>
            <a:pPr marL="514350" indent="-514350">
              <a:buFont typeface="Arial" pitchFamily="34" charset="0"/>
              <a:buAutoNum type="arabicPeriod" startAt="3"/>
              <a:defRPr/>
            </a:pPr>
            <a:r>
              <a:rPr lang="en-US" sz="2800" dirty="0" smtClean="0"/>
              <a:t>Develop a writing prompt.</a:t>
            </a:r>
          </a:p>
          <a:p>
            <a:pPr marL="514350" indent="-514350">
              <a:buFont typeface="Arial" pitchFamily="34" charset="0"/>
              <a:buAutoNum type="arabicPeriod" startAt="3"/>
              <a:defRPr/>
            </a:pPr>
            <a:r>
              <a:rPr lang="en-US" sz="2800" dirty="0" smtClean="0"/>
              <a:t>Be prepared to share.</a:t>
            </a:r>
            <a:endParaRPr lang="en-US" sz="2800" i="1" dirty="0" smtClean="0"/>
          </a:p>
          <a:p>
            <a:pPr marL="514350" indent="-514350">
              <a:buFont typeface="Arial" pitchFamily="34" charset="0"/>
              <a:buAutoNum type="arabicPeriod" startAt="3"/>
              <a:defRPr/>
            </a:pPr>
            <a:endParaRPr lang="en-US" dirty="0" smtClean="0"/>
          </a:p>
          <a:p>
            <a:pPr marL="514350" indent="-514350">
              <a:buFont typeface="Arial" pitchFamily="34" charset="0"/>
              <a:buAutoNum type="arabicPeriod" startAt="3"/>
              <a:defRPr/>
            </a:pPr>
            <a:endParaRPr lang="en-US" dirty="0" smtClean="0"/>
          </a:p>
          <a:p>
            <a:pPr marL="0" indent="0">
              <a:buFont typeface="Arial" pitchFamily="34" charset="0"/>
              <a:buNone/>
              <a:defRPr/>
            </a:pPr>
            <a:endParaRPr lang="en-US" dirty="0" smtClean="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22868" b="16411"/>
          <a:stretch/>
        </p:blipFill>
        <p:spPr bwMode="auto">
          <a:xfrm>
            <a:off x="-58701" y="1447800"/>
            <a:ext cx="9202701"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1870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838200"/>
            <a:ext cx="8229600" cy="990600"/>
          </a:xfrm>
        </p:spPr>
        <p:style>
          <a:lnRef idx="0">
            <a:schemeClr val="accent4"/>
          </a:lnRef>
          <a:fillRef idx="3">
            <a:schemeClr val="accent4"/>
          </a:fillRef>
          <a:effectRef idx="3">
            <a:schemeClr val="accent4"/>
          </a:effectRef>
          <a:fontRef idx="minor">
            <a:schemeClr val="lt1"/>
          </a:fontRef>
        </p:style>
        <p:txBody>
          <a:bodyPr/>
          <a:lstStyle/>
          <a:p>
            <a:r>
              <a:rPr lang="en-US" altLang="en-US" dirty="0" smtClean="0"/>
              <a:t>PARCC Resource Center (PRC)</a:t>
            </a:r>
          </a:p>
        </p:txBody>
      </p:sp>
      <p:sp>
        <p:nvSpPr>
          <p:cNvPr id="36867" name="Content Placeholder 2"/>
          <p:cNvSpPr>
            <a:spLocks noGrp="1"/>
          </p:cNvSpPr>
          <p:nvPr>
            <p:ph idx="1"/>
          </p:nvPr>
        </p:nvSpPr>
        <p:spPr>
          <a:xfrm>
            <a:off x="457200" y="2209800"/>
            <a:ext cx="8382000" cy="4038600"/>
          </a:xfrm>
        </p:spPr>
        <p:txBody>
          <a:bodyPr/>
          <a:lstStyle/>
          <a:p>
            <a:r>
              <a:rPr lang="en-US" altLang="en-US" dirty="0" smtClean="0"/>
              <a:t>How to access the PRC (Handout)</a:t>
            </a:r>
          </a:p>
          <a:p>
            <a:r>
              <a:rPr lang="en-US" altLang="en-US" dirty="0" smtClean="0"/>
              <a:t>Important information/differences </a:t>
            </a:r>
          </a:p>
          <a:p>
            <a:pPr lvl="1"/>
            <a:r>
              <a:rPr lang="en-US" altLang="en-US" dirty="0" smtClean="0"/>
              <a:t>Rubrics</a:t>
            </a:r>
          </a:p>
          <a:p>
            <a:pPr lvl="1"/>
            <a:r>
              <a:rPr lang="en-US" altLang="en-US" dirty="0" smtClean="0"/>
              <a:t>Anchor Papers and Annotations</a:t>
            </a:r>
          </a:p>
          <a:p>
            <a:pPr marL="457200" lvl="1" indent="0">
              <a:buNone/>
            </a:pPr>
            <a:endParaRPr lang="en-US" altLang="en-US" sz="1800" dirty="0"/>
          </a:p>
          <a:p>
            <a:pPr marL="457200" lvl="1" indent="0">
              <a:buNone/>
            </a:pPr>
            <a:r>
              <a:rPr lang="en-US" altLang="en-US" sz="1800" dirty="0" smtClean="0">
                <a:hlinkClick r:id="rId3"/>
              </a:rPr>
              <a:t>https</a:t>
            </a:r>
            <a:r>
              <a:rPr lang="en-US" altLang="en-US" sz="1800" dirty="0">
                <a:hlinkClick r:id="rId3"/>
              </a:rPr>
              <a:t>://prc.parcconline.org/assessments/parcc-released-items?title=&amp;field_subject_tid=&amp;</a:t>
            </a:r>
            <a:r>
              <a:rPr lang="en-US" altLang="en-US" sz="1800" dirty="0" smtClean="0">
                <a:hlinkClick r:id="rId3"/>
              </a:rPr>
              <a:t>field_grade_level_unlimited_tid=All&amp;page=2</a:t>
            </a:r>
            <a:r>
              <a:rPr lang="en-US" altLang="en-US" sz="1800" dirty="0" smtClean="0"/>
              <a:t> </a:t>
            </a:r>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96</a:t>
            </a:fld>
            <a:endParaRPr lang="en-US" dirty="0"/>
          </a:p>
        </p:txBody>
      </p:sp>
    </p:spTree>
    <p:extLst>
      <p:ext uri="{BB962C8B-B14F-4D97-AF65-F5344CB8AC3E}">
        <p14:creationId xmlns:p14="http://schemas.microsoft.com/office/powerpoint/2010/main" val="7550032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71550"/>
            <a:ext cx="6172200" cy="628650"/>
          </a:xfrm>
        </p:spPr>
        <p:style>
          <a:lnRef idx="0">
            <a:schemeClr val="accent4"/>
          </a:lnRef>
          <a:fillRef idx="3">
            <a:schemeClr val="accent4"/>
          </a:fillRef>
          <a:effectRef idx="3">
            <a:schemeClr val="accent4"/>
          </a:effectRef>
          <a:fontRef idx="minor">
            <a:schemeClr val="lt1"/>
          </a:fontRef>
        </p:style>
        <p:txBody>
          <a:bodyPr/>
          <a:lstStyle/>
          <a:p>
            <a:r>
              <a:rPr lang="en-US" dirty="0" smtClean="0"/>
              <a:t>How to Access the PRC</a:t>
            </a:r>
            <a:endParaRPr lang="en-US" dirty="0"/>
          </a:p>
        </p:txBody>
      </p:sp>
      <p:sp>
        <p:nvSpPr>
          <p:cNvPr id="3" name="Content Placeholder 2"/>
          <p:cNvSpPr>
            <a:spLocks noGrp="1"/>
          </p:cNvSpPr>
          <p:nvPr>
            <p:ph idx="1"/>
          </p:nvPr>
        </p:nvSpPr>
        <p:spPr>
          <a:xfrm>
            <a:off x="685800" y="1657350"/>
            <a:ext cx="8001000" cy="3943350"/>
          </a:xfrm>
        </p:spPr>
        <p:txBody>
          <a:bodyPr/>
          <a:lstStyle/>
          <a:p>
            <a:pPr marL="0" indent="0">
              <a:buNone/>
            </a:pPr>
            <a:r>
              <a:rPr lang="en-US" sz="1800" dirty="0"/>
              <a:t>1) Click on the “Human” icon in the upper right of the PRC</a:t>
            </a:r>
          </a:p>
          <a:p>
            <a:pPr marL="0" indent="0">
              <a:buNone/>
            </a:pPr>
            <a:r>
              <a:rPr lang="en-US" sz="1800" dirty="0"/>
              <a:t>2) Click “Create account”</a:t>
            </a:r>
          </a:p>
          <a:p>
            <a:pPr marL="0" indent="0">
              <a:buNone/>
            </a:pPr>
            <a:r>
              <a:rPr lang="en-US" sz="1800" dirty="0"/>
              <a:t>3) Fill in the information required, marked with a “*” red </a:t>
            </a:r>
            <a:r>
              <a:rPr lang="en-US" sz="1800" dirty="0" smtClean="0"/>
              <a:t>asterisk</a:t>
            </a:r>
            <a:r>
              <a:rPr lang="en-US" sz="1800" dirty="0"/>
              <a:t>.</a:t>
            </a:r>
          </a:p>
          <a:p>
            <a:pPr marL="0" indent="0">
              <a:buNone/>
            </a:pPr>
            <a:r>
              <a:rPr lang="en-US" sz="1800" dirty="0"/>
              <a:t>4</a:t>
            </a:r>
            <a:r>
              <a:rPr lang="en-US" sz="1800" dirty="0" smtClean="0"/>
              <a:t>) Educators </a:t>
            </a:r>
            <a:r>
              <a:rPr lang="en-US" sz="1800" dirty="0"/>
              <a:t>from PARCC Member organizations will see </a:t>
            </a:r>
            <a:r>
              <a:rPr lang="en-US" sz="1800" dirty="0" smtClean="0"/>
              <a:t>an optional </a:t>
            </a:r>
            <a:r>
              <a:rPr lang="en-US" sz="1800" dirty="0"/>
              <a:t>new </a:t>
            </a:r>
            <a:r>
              <a:rPr lang="en-US" sz="1800" dirty="0"/>
              <a:t> </a:t>
            </a:r>
            <a:r>
              <a:rPr lang="en-US" sz="1800" dirty="0" smtClean="0"/>
              <a:t>     </a:t>
            </a:r>
          </a:p>
          <a:p>
            <a:pPr marL="0" indent="0">
              <a:buNone/>
            </a:pPr>
            <a:r>
              <a:rPr lang="en-US" sz="1800" dirty="0"/>
              <a:t> </a:t>
            </a:r>
            <a:r>
              <a:rPr lang="en-US" sz="1800" dirty="0" smtClean="0"/>
              <a:t>   field </a:t>
            </a:r>
            <a:r>
              <a:rPr lang="en-US" sz="1800" dirty="0"/>
              <a:t>open to enter a “PARCC </a:t>
            </a:r>
            <a:r>
              <a:rPr lang="en-US" sz="1800" dirty="0" smtClean="0"/>
              <a:t>Member Code</a:t>
            </a:r>
            <a:r>
              <a:rPr lang="en-US" sz="1800" dirty="0"/>
              <a:t>.”    </a:t>
            </a:r>
          </a:p>
          <a:p>
            <a:pPr marL="0" indent="0">
              <a:buNone/>
            </a:pPr>
            <a:r>
              <a:rPr lang="en-US" sz="1800" dirty="0"/>
              <a:t>   </a:t>
            </a:r>
            <a:r>
              <a:rPr lang="en-US" sz="1800" dirty="0" smtClean="0"/>
              <a:t>	Illinois</a:t>
            </a:r>
            <a:r>
              <a:rPr lang="en-US" sz="1800" dirty="0"/>
              <a:t>’ code is </a:t>
            </a:r>
            <a:r>
              <a:rPr lang="en-US" sz="1800" b="1" dirty="0"/>
              <a:t>IL1818</a:t>
            </a:r>
          </a:p>
          <a:p>
            <a:pPr marL="0" indent="0">
              <a:buNone/>
            </a:pPr>
            <a:r>
              <a:rPr lang="en-US" sz="1800" dirty="0"/>
              <a:t>5) Check the box after  reading the “Terms of Use” and “User  </a:t>
            </a:r>
          </a:p>
          <a:p>
            <a:pPr marL="0" indent="0">
              <a:buNone/>
            </a:pPr>
            <a:r>
              <a:rPr lang="en-US" sz="1800" dirty="0"/>
              <a:t>     Generated Content Disclaimer”</a:t>
            </a:r>
          </a:p>
          <a:p>
            <a:pPr marL="0" indent="0">
              <a:buNone/>
            </a:pPr>
            <a:r>
              <a:rPr lang="en-US" sz="1800" dirty="0"/>
              <a:t>6) Click “Create new Account</a:t>
            </a:r>
            <a:r>
              <a:rPr lang="en-US" sz="1800" dirty="0" smtClean="0"/>
              <a:t>”</a:t>
            </a:r>
          </a:p>
          <a:p>
            <a:pPr marL="0" indent="0">
              <a:buNone/>
            </a:pPr>
            <a:endParaRPr lang="en-US" sz="1800" dirty="0"/>
          </a:p>
          <a:p>
            <a:pPr marL="0" indent="0">
              <a:buNone/>
            </a:pPr>
            <a:r>
              <a:rPr lang="en-US" sz="1800" dirty="0"/>
              <a:t>You will be automatically logged into the PRC and an email will be sent to the address provided confirming registration.</a:t>
            </a:r>
          </a:p>
          <a:p>
            <a:endParaRPr lang="en-US" dirty="0"/>
          </a:p>
        </p:txBody>
      </p:sp>
      <p:sp>
        <p:nvSpPr>
          <p:cNvPr id="4" name="Slide Number Placeholder 3"/>
          <p:cNvSpPr>
            <a:spLocks noGrp="1"/>
          </p:cNvSpPr>
          <p:nvPr>
            <p:ph type="sldNum" sz="quarter" idx="12"/>
          </p:nvPr>
        </p:nvSpPr>
        <p:spPr/>
        <p:txBody>
          <a:bodyPr/>
          <a:lstStyle/>
          <a:p>
            <a:pPr>
              <a:defRPr/>
            </a:pPr>
            <a:fld id="{E63C40CA-C808-467A-AEB9-B3B6A50E16C0}" type="slidenum">
              <a:rPr lang="en-US" smtClean="0"/>
              <a:pPr>
                <a:defRPr/>
              </a:pPr>
              <a:t>97</a:t>
            </a:fld>
            <a:endParaRPr lang="en-US"/>
          </a:p>
        </p:txBody>
      </p:sp>
      <p:sp>
        <p:nvSpPr>
          <p:cNvPr id="5" name="TextBox 4"/>
          <p:cNvSpPr txBox="1"/>
          <p:nvPr/>
        </p:nvSpPr>
        <p:spPr>
          <a:xfrm>
            <a:off x="1371600" y="5550464"/>
            <a:ext cx="6705600" cy="461665"/>
          </a:xfrm>
          <a:prstGeom prst="rect">
            <a:avLst/>
          </a:prstGeom>
          <a:noFill/>
        </p:spPr>
        <p:txBody>
          <a:bodyPr wrap="square" rtlCol="0">
            <a:spAutoFit/>
          </a:bodyPr>
          <a:lstStyle/>
          <a:p>
            <a:pPr algn="ctr"/>
            <a:r>
              <a:rPr lang="en-US" sz="2400" smtClean="0">
                <a:hlinkClick r:id="rId3"/>
              </a:rPr>
              <a:t>https://prc.parcconline.org</a:t>
            </a:r>
            <a:r>
              <a:rPr lang="en-US" sz="2400" smtClean="0"/>
              <a:t> </a:t>
            </a:r>
            <a:endParaRPr lang="en-US" sz="2400" dirty="0"/>
          </a:p>
        </p:txBody>
      </p:sp>
      <p:pic>
        <p:nvPicPr>
          <p:cNvPr id="6" name="Picture 2" descr="http://www.clipartbest.com/cliparts/eiM/ARK/eiMARKE6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221" y="5422834"/>
            <a:ext cx="420885" cy="44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618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style>
          <a:lnRef idx="0">
            <a:schemeClr val="accent4"/>
          </a:lnRef>
          <a:fillRef idx="3">
            <a:schemeClr val="accent4"/>
          </a:fillRef>
          <a:effectRef idx="3">
            <a:schemeClr val="accent4"/>
          </a:effectRef>
          <a:fontRef idx="minor">
            <a:schemeClr val="lt1"/>
          </a:fontRef>
        </p:style>
        <p:txBody>
          <a:bodyPr/>
          <a:lstStyle/>
          <a:p>
            <a:r>
              <a:rPr lang="en-US" sz="3200" dirty="0" smtClean="0"/>
              <a:t>How to Use PARCC Annotated Student Samples In the Classroom</a:t>
            </a:r>
            <a:endParaRPr lang="en-US" sz="3200" dirty="0"/>
          </a:p>
        </p:txBody>
      </p:sp>
      <p:sp>
        <p:nvSpPr>
          <p:cNvPr id="3" name="Content Placeholder 2"/>
          <p:cNvSpPr>
            <a:spLocks noGrp="1"/>
          </p:cNvSpPr>
          <p:nvPr>
            <p:ph idx="1"/>
          </p:nvPr>
        </p:nvSpPr>
        <p:spPr>
          <a:xfrm>
            <a:off x="457200" y="1524000"/>
            <a:ext cx="8229600" cy="5029200"/>
          </a:xfrm>
        </p:spPr>
        <p:txBody>
          <a:bodyPr/>
          <a:lstStyle/>
          <a:p>
            <a:r>
              <a:rPr lang="en-US" dirty="0" smtClean="0"/>
              <a:t>Practice scoring student responses against Anchor Papers, Annotations, and Rubrics.</a:t>
            </a:r>
          </a:p>
          <a:p>
            <a:r>
              <a:rPr lang="en-US" dirty="0" smtClean="0"/>
              <a:t>Annotate a sample to share with students: show areas for improvement/strengths</a:t>
            </a:r>
          </a:p>
          <a:p>
            <a:r>
              <a:rPr lang="en-US" dirty="0" smtClean="0"/>
              <a:t>Select a specific area to model, such as clarity or coherence; showcase strong and weak attributes from samples.</a:t>
            </a:r>
          </a:p>
          <a:p>
            <a:r>
              <a:rPr lang="en-US" dirty="0" smtClean="0">
                <a:solidFill>
                  <a:srgbClr val="FF0000"/>
                </a:solidFill>
              </a:rPr>
              <a:t>Create PARCC-like tasks throughout year</a:t>
            </a:r>
          </a:p>
        </p:txBody>
      </p:sp>
      <p:sp>
        <p:nvSpPr>
          <p:cNvPr id="5" name="Slide Number Placeholder 4"/>
          <p:cNvSpPr>
            <a:spLocks noGrp="1"/>
          </p:cNvSpPr>
          <p:nvPr>
            <p:ph type="sldNum" sz="quarter" idx="12"/>
          </p:nvPr>
        </p:nvSpPr>
        <p:spPr/>
        <p:txBody>
          <a:bodyPr/>
          <a:lstStyle/>
          <a:p>
            <a:pPr>
              <a:defRPr/>
            </a:pPr>
            <a:fld id="{E63C40CA-C808-467A-AEB9-B3B6A50E16C0}" type="slidenum">
              <a:rPr lang="en-US" smtClean="0"/>
              <a:pPr>
                <a:defRPr/>
              </a:pPr>
              <a:t>98</a:t>
            </a:fld>
            <a:endParaRPr lang="en-US" dirty="0"/>
          </a:p>
        </p:txBody>
      </p:sp>
    </p:spTree>
    <p:extLst>
      <p:ext uri="{BB962C8B-B14F-4D97-AF65-F5344CB8AC3E}">
        <p14:creationId xmlns:p14="http://schemas.microsoft.com/office/powerpoint/2010/main" val="36887271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brown\Dropbox\pict-quotes-logo's\Elementary Student Photos\Reading\Ethnic Students\Asian Girl writing in Boo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06"/>
          <a:stretch/>
        </p:blipFill>
        <p:spPr bwMode="auto">
          <a:xfrm>
            <a:off x="0" y="952499"/>
            <a:ext cx="3810000" cy="55245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10000" y="685800"/>
            <a:ext cx="5334000" cy="5808189"/>
          </a:xfrm>
        </p:spPr>
        <p:txBody>
          <a:bodyPr/>
          <a:lstStyle/>
          <a:p>
            <a:pPr marL="0" indent="0">
              <a:buFont typeface="Arial" charset="0"/>
              <a:buNone/>
              <a:defRPr/>
            </a:pPr>
            <a:r>
              <a:rPr lang="en-US" sz="3100" dirty="0" smtClean="0"/>
              <a:t>If students are to make knowledge their own, they must struggle with the details, wrestle with the facts, and rework raw information and dimly understood concepts into language they can communicate to someone else.  </a:t>
            </a:r>
            <a:r>
              <a:rPr lang="en-US" sz="3100" b="1" dirty="0" smtClean="0">
                <a:solidFill>
                  <a:schemeClr val="accent6">
                    <a:lumMod val="75000"/>
                  </a:schemeClr>
                </a:solidFill>
              </a:rPr>
              <a:t>In short, if students are to learn, they must write.</a:t>
            </a:r>
            <a:r>
              <a:rPr lang="en-US" dirty="0" smtClean="0"/>
              <a:t>	</a:t>
            </a:r>
          </a:p>
          <a:p>
            <a:pPr marL="0" indent="0">
              <a:buFont typeface="Arial" charset="0"/>
              <a:buNone/>
              <a:defRPr/>
            </a:pPr>
            <a:r>
              <a:rPr lang="en-US" sz="1600" dirty="0"/>
              <a:t> </a:t>
            </a:r>
            <a:r>
              <a:rPr lang="en-US" sz="1600" dirty="0" smtClean="0"/>
              <a:t>                                      National Commission on Writing</a:t>
            </a:r>
            <a:endParaRPr lang="en-US" sz="1600" dirty="0"/>
          </a:p>
          <a:p>
            <a:pPr>
              <a:buFont typeface="Arial" charset="0"/>
              <a:buChar char="•"/>
              <a:defRPr/>
            </a:pPr>
            <a:endParaRPr lang="en-US" dirty="0" smtClean="0"/>
          </a:p>
          <a:p>
            <a:pPr>
              <a:buFont typeface="Arial" charset="0"/>
              <a:buChar char="•"/>
              <a:defRPr/>
            </a:pPr>
            <a:endParaRPr lang="en-US" dirty="0"/>
          </a:p>
          <a:p>
            <a:pPr>
              <a:buFont typeface="Arial" charset="0"/>
              <a:buChar char="•"/>
              <a:defRPr/>
            </a:pPr>
            <a:endParaRPr lang="en-US" dirty="0" smtClean="0"/>
          </a:p>
          <a:p>
            <a:pPr>
              <a:buFont typeface="Arial" charset="0"/>
              <a:buChar char="•"/>
              <a:defRPr/>
            </a:pPr>
            <a:endParaRPr lang="en-US" dirty="0"/>
          </a:p>
          <a:p>
            <a:pPr marL="0" indent="0">
              <a:buFont typeface="Arial" charset="0"/>
              <a:buNone/>
              <a:defRPr/>
            </a:pPr>
            <a:endParaRPr lang="en-US" sz="2000" dirty="0" smtClean="0"/>
          </a:p>
          <a:p>
            <a:pPr marL="0" indent="0">
              <a:buFont typeface="Arial" charset="0"/>
              <a:buNone/>
              <a:defRPr/>
            </a:pPr>
            <a:r>
              <a:rPr lang="en-US" sz="2000" dirty="0"/>
              <a:t>	</a:t>
            </a:r>
            <a:r>
              <a:rPr lang="en-US" sz="2000" dirty="0" smtClean="0"/>
              <a:t>			</a:t>
            </a:r>
            <a:endParaRPr lang="en-US" sz="2000" dirty="0"/>
          </a:p>
        </p:txBody>
      </p:sp>
      <p:sp>
        <p:nvSpPr>
          <p:cNvPr id="2" name="Slide Number Placeholder 1"/>
          <p:cNvSpPr>
            <a:spLocks noGrp="1"/>
          </p:cNvSpPr>
          <p:nvPr>
            <p:ph type="sldNum" sz="quarter" idx="12"/>
          </p:nvPr>
        </p:nvSpPr>
        <p:spPr/>
        <p:txBody>
          <a:bodyPr/>
          <a:lstStyle/>
          <a:p>
            <a:pPr>
              <a:defRPr/>
            </a:pPr>
            <a:fld id="{E63C40CA-C808-467A-AEB9-B3B6A50E16C0}" type="slidenum">
              <a:rPr lang="en-US" smtClean="0"/>
              <a:pPr>
                <a:defRPr/>
              </a:pPr>
              <a:t>99</a:t>
            </a:fld>
            <a:endParaRPr lang="en-US"/>
          </a:p>
        </p:txBody>
      </p:sp>
    </p:spTree>
    <p:extLst>
      <p:ext uri="{BB962C8B-B14F-4D97-AF65-F5344CB8AC3E}">
        <p14:creationId xmlns:p14="http://schemas.microsoft.com/office/powerpoint/2010/main" val="3885222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ISBEtemplate</Template>
  <TotalTime>18112</TotalTime>
  <Words>12403</Words>
  <Application>Microsoft Office PowerPoint</Application>
  <PresentationFormat>On-screen Show (4:3)</PresentationFormat>
  <Paragraphs>1375</Paragraphs>
  <Slides>103</Slides>
  <Notes>102</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103</vt:i4>
      </vt:variant>
    </vt:vector>
  </HeadingPairs>
  <TitlesOfParts>
    <vt:vector size="113" baseType="lpstr">
      <vt:lpstr>MS PGothic</vt:lpstr>
      <vt:lpstr>MS PGothic</vt:lpstr>
      <vt:lpstr>Arial</vt:lpstr>
      <vt:lpstr>Arial Bold</vt:lpstr>
      <vt:lpstr>Calibri</vt:lpstr>
      <vt:lpstr>Courier New</vt:lpstr>
      <vt:lpstr>Verdana</vt:lpstr>
      <vt:lpstr>Wingdings</vt:lpstr>
      <vt:lpstr>ヒラギノ角ゴ Pro W3</vt:lpstr>
      <vt:lpstr>ISBEtemplate</vt:lpstr>
      <vt:lpstr>AC Materials for reference</vt:lpstr>
      <vt:lpstr>Materials for presentation</vt:lpstr>
      <vt:lpstr>Writing to Read</vt:lpstr>
      <vt:lpstr>Agenda</vt:lpstr>
      <vt:lpstr>Outcomes (Pre)</vt:lpstr>
      <vt:lpstr>Learning Forward Standards</vt:lpstr>
      <vt:lpstr>ELA Work &amp; Foundation Services</vt:lpstr>
      <vt:lpstr>PowerPoint Presentation</vt:lpstr>
      <vt:lpstr>Because of these staggering statistics, it was necessary for Illinois to…</vt:lpstr>
      <vt:lpstr>Writing to Read</vt:lpstr>
      <vt:lpstr>Optional Activity</vt:lpstr>
      <vt:lpstr>Meta-analysis</vt:lpstr>
      <vt:lpstr>PowerPoint Presentation</vt:lpstr>
      <vt:lpstr>The Evidence is Clear</vt:lpstr>
      <vt:lpstr>Scientific Studies</vt:lpstr>
      <vt:lpstr>Translation</vt:lpstr>
      <vt:lpstr>3 Core Writing Recommendations That Will Enhance Students’ Reading</vt:lpstr>
      <vt:lpstr>PowerPoint Presentation</vt:lpstr>
      <vt:lpstr>Activity</vt:lpstr>
      <vt:lpstr>PowerPoint Presentation</vt:lpstr>
      <vt:lpstr>PowerPoint Presentation</vt:lpstr>
      <vt:lpstr>Recommendation #1</vt:lpstr>
      <vt:lpstr>PowerPoint Presentation</vt:lpstr>
      <vt:lpstr>Writing About Text Proved to Be Better Than Just…</vt:lpstr>
      <vt:lpstr>Writing about a text…</vt:lpstr>
      <vt:lpstr>PowerPoint Presentation</vt:lpstr>
      <vt:lpstr>Optional Activity</vt:lpstr>
      <vt:lpstr>PowerPoint Presentation</vt:lpstr>
      <vt:lpstr>Summarizing Text Proved to Be Better Than Just…</vt:lpstr>
      <vt:lpstr>PowerPoint Presentation</vt:lpstr>
      <vt:lpstr>Optional Activity</vt:lpstr>
      <vt:lpstr>    Summaries</vt:lpstr>
      <vt:lpstr>Optional Activity</vt:lpstr>
      <vt:lpstr>Summarization of Shorter Text</vt:lpstr>
      <vt:lpstr>Summarization of Longer Text </vt:lpstr>
      <vt:lpstr>Summarizing a Longer Text</vt:lpstr>
      <vt:lpstr>PowerPoint Presentation</vt:lpstr>
      <vt:lpstr>Writing Notes About Text Proved to Be Better Than Just…</vt:lpstr>
      <vt:lpstr>PowerPoint Presentation</vt:lpstr>
      <vt:lpstr>Optional Activity</vt:lpstr>
      <vt:lpstr>Note Taking</vt:lpstr>
      <vt:lpstr>Note Taking</vt:lpstr>
      <vt:lpstr>Annotating Text</vt:lpstr>
      <vt:lpstr>Optional Activity</vt:lpstr>
      <vt:lpstr>PowerPoint Presentation</vt:lpstr>
      <vt:lpstr>PowerPoint Presentation</vt:lpstr>
      <vt:lpstr>What Should Guide Question Development?</vt:lpstr>
      <vt:lpstr>Questioning</vt:lpstr>
      <vt:lpstr>Optional Activity</vt:lpstr>
      <vt:lpstr>PowerPoint Presentation</vt:lpstr>
      <vt:lpstr>Recommendation #2</vt:lpstr>
      <vt:lpstr>PowerPoint Presentation</vt:lpstr>
      <vt:lpstr>PowerPoint Presentation</vt:lpstr>
      <vt:lpstr>The Writing Process</vt:lpstr>
      <vt:lpstr>Text Structures for Writing</vt:lpstr>
      <vt:lpstr>Activity</vt:lpstr>
      <vt:lpstr>Paragraph or Sentence Construction Skills</vt:lpstr>
      <vt:lpstr>Sentence Combining</vt:lpstr>
      <vt:lpstr>Optional Activity</vt:lpstr>
      <vt:lpstr>   Sentence Combining</vt:lpstr>
      <vt:lpstr> Activity</vt:lpstr>
      <vt:lpstr>K-5 Partner Activity</vt:lpstr>
      <vt:lpstr>6-12 Partner Activity</vt:lpstr>
      <vt:lpstr>Teaching Sentence Combining</vt:lpstr>
      <vt:lpstr> Sentence Combining Resources</vt:lpstr>
      <vt:lpstr>PowerPoint Presentation</vt:lpstr>
      <vt:lpstr>PowerPoint Presentation</vt:lpstr>
      <vt:lpstr>   Teach Spelling and Sentence Construction Skills (Improves fluency)  </vt:lpstr>
      <vt:lpstr>PowerPoint Presentation</vt:lpstr>
      <vt:lpstr>PowerPoint Presentation</vt:lpstr>
      <vt:lpstr> Teach Spelling Skills  (Improves word reading) </vt:lpstr>
      <vt:lpstr>Spelling Resources</vt:lpstr>
      <vt:lpstr> Optional Activity</vt:lpstr>
      <vt:lpstr>PowerPoint Presentation</vt:lpstr>
      <vt:lpstr>Recommendation #3</vt:lpstr>
      <vt:lpstr>Increasing the Amount of Writing</vt:lpstr>
      <vt:lpstr> Optional Activity</vt:lpstr>
      <vt:lpstr>Increasing Students’ Writing</vt:lpstr>
      <vt:lpstr>Biggest Enemy </vt:lpstr>
      <vt:lpstr> Optional Activity</vt:lpstr>
      <vt:lpstr>Infuse Technology</vt:lpstr>
      <vt:lpstr>PowerPoint Presentation</vt:lpstr>
      <vt:lpstr>PARCCs Multiple Texts</vt:lpstr>
      <vt:lpstr>Where does using multiple texts appear in the  Anchor Standards?</vt:lpstr>
      <vt:lpstr>PowerPoint Presentation</vt:lpstr>
      <vt:lpstr>Activity</vt:lpstr>
      <vt:lpstr>Skills Needed for Synthesis</vt:lpstr>
      <vt:lpstr>Activity</vt:lpstr>
      <vt:lpstr>Instructional Practice =</vt:lpstr>
      <vt:lpstr>5th Grade Sample</vt:lpstr>
      <vt:lpstr>Optional Activity</vt:lpstr>
      <vt:lpstr>Must Haves for Lessons/Units</vt:lpstr>
      <vt:lpstr>A Peek at Our Culminating Activity</vt:lpstr>
      <vt:lpstr>Activity</vt:lpstr>
      <vt:lpstr>PowerPoint Presentation</vt:lpstr>
      <vt:lpstr>PARCC Resource Center (PRC)</vt:lpstr>
      <vt:lpstr>How to Access the PRC</vt:lpstr>
      <vt:lpstr>How to Use PARCC Annotated Student Samples In the Classroom</vt:lpstr>
      <vt:lpstr>PowerPoint Presentation</vt:lpstr>
      <vt:lpstr>Outcomes (Post)</vt:lpstr>
      <vt:lpstr>PowerPoint Presentation</vt:lpstr>
      <vt:lpstr>Additional Resource Links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ISBE PowerPoints</dc:title>
  <dc:creator>user</dc:creator>
  <cp:lastModifiedBy>Suzy Dees</cp:lastModifiedBy>
  <cp:revision>1101</cp:revision>
  <dcterms:created xsi:type="dcterms:W3CDTF">2012-06-06T16:08:20Z</dcterms:created>
  <dcterms:modified xsi:type="dcterms:W3CDTF">2016-01-06T21:22:14Z</dcterms:modified>
</cp:coreProperties>
</file>