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9" r:id="rId2"/>
    <p:sldMasterId id="2147483685" r:id="rId3"/>
  </p:sldMasterIdLst>
  <p:notesMasterIdLst>
    <p:notesMasterId r:id="rId34"/>
  </p:notesMasterIdLst>
  <p:handoutMasterIdLst>
    <p:handoutMasterId r:id="rId35"/>
  </p:handoutMasterIdLst>
  <p:sldIdLst>
    <p:sldId id="477" r:id="rId4"/>
    <p:sldId id="476" r:id="rId5"/>
    <p:sldId id="420" r:id="rId6"/>
    <p:sldId id="465" r:id="rId7"/>
    <p:sldId id="467" r:id="rId8"/>
    <p:sldId id="447" r:id="rId9"/>
    <p:sldId id="453" r:id="rId10"/>
    <p:sldId id="466" r:id="rId11"/>
    <p:sldId id="468" r:id="rId12"/>
    <p:sldId id="458" r:id="rId13"/>
    <p:sldId id="450" r:id="rId14"/>
    <p:sldId id="469" r:id="rId15"/>
    <p:sldId id="470" r:id="rId16"/>
    <p:sldId id="457" r:id="rId17"/>
    <p:sldId id="455" r:id="rId18"/>
    <p:sldId id="459" r:id="rId19"/>
    <p:sldId id="454" r:id="rId20"/>
    <p:sldId id="448" r:id="rId21"/>
    <p:sldId id="460" r:id="rId22"/>
    <p:sldId id="461" r:id="rId23"/>
    <p:sldId id="464" r:id="rId24"/>
    <p:sldId id="423" r:id="rId25"/>
    <p:sldId id="472" r:id="rId26"/>
    <p:sldId id="419" r:id="rId27"/>
    <p:sldId id="424" r:id="rId28"/>
    <p:sldId id="425" r:id="rId29"/>
    <p:sldId id="426" r:id="rId30"/>
    <p:sldId id="444" r:id="rId31"/>
    <p:sldId id="471" r:id="rId32"/>
    <p:sldId id="475"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4">
          <p15:clr>
            <a:srgbClr val="A4A3A4"/>
          </p15:clr>
        </p15:guide>
        <p15:guide id="2" pos="277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i Loving" initials="LL"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453" autoAdjust="0"/>
  </p:normalViewPr>
  <p:slideViewPr>
    <p:cSldViewPr snapToGrid="0" snapToObjects="1" showGuides="1">
      <p:cViewPr varScale="1">
        <p:scale>
          <a:sx n="52" d="100"/>
          <a:sy n="52" d="100"/>
        </p:scale>
        <p:origin x="192" y="78"/>
      </p:cViewPr>
      <p:guideLst>
        <p:guide orient="horz" pos="2134"/>
        <p:guide pos="277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7200"/>
          </a:xfrm>
          <a:prstGeom prst="rect">
            <a:avLst/>
          </a:prstGeom>
        </p:spPr>
        <p:txBody>
          <a:bodyPr vert="horz" lIns="91429" tIns="45715" rIns="91429" bIns="45715"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29" tIns="45715" rIns="91429" bIns="45715" rtlCol="0"/>
          <a:lstStyle>
            <a:lvl1pPr algn="r">
              <a:defRPr sz="1200"/>
            </a:lvl1pPr>
          </a:lstStyle>
          <a:p>
            <a:fld id="{74868935-0933-EE4A-A7EC-D2D4E31ABF0B}" type="datetimeFigureOut">
              <a:rPr lang="en-US" smtClean="0"/>
              <a:pPr/>
              <a:t>9/11/2015</a:t>
            </a:fld>
            <a:endParaRPr lang="en-US"/>
          </a:p>
        </p:txBody>
      </p:sp>
      <p:sp>
        <p:nvSpPr>
          <p:cNvPr id="4" name="Footer Placeholder 3"/>
          <p:cNvSpPr>
            <a:spLocks noGrp="1"/>
          </p:cNvSpPr>
          <p:nvPr>
            <p:ph type="ftr" sz="quarter" idx="2"/>
          </p:nvPr>
        </p:nvSpPr>
        <p:spPr>
          <a:xfrm>
            <a:off x="1" y="8685213"/>
            <a:ext cx="2971800" cy="457200"/>
          </a:xfrm>
          <a:prstGeom prst="rect">
            <a:avLst/>
          </a:prstGeom>
        </p:spPr>
        <p:txBody>
          <a:bodyPr vert="horz" lIns="91429" tIns="45715" rIns="91429"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29" tIns="45715" rIns="91429" bIns="45715" rtlCol="0" anchor="b"/>
          <a:lstStyle>
            <a:lvl1pPr algn="r">
              <a:defRPr sz="1200"/>
            </a:lvl1pPr>
          </a:lstStyle>
          <a:p>
            <a:fld id="{17849397-AF8F-4342-AC77-5711B80E7249}" type="slidenum">
              <a:rPr lang="en-US" smtClean="0"/>
              <a:pPr/>
              <a:t>‹#›</a:t>
            </a:fld>
            <a:endParaRPr lang="en-US"/>
          </a:p>
        </p:txBody>
      </p:sp>
    </p:spTree>
    <p:extLst>
      <p:ext uri="{BB962C8B-B14F-4D97-AF65-F5344CB8AC3E}">
        <p14:creationId xmlns:p14="http://schemas.microsoft.com/office/powerpoint/2010/main" val="21520202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7200"/>
          </a:xfrm>
          <a:prstGeom prst="rect">
            <a:avLst/>
          </a:prstGeom>
        </p:spPr>
        <p:txBody>
          <a:bodyPr vert="horz" lIns="91429" tIns="45715" rIns="91429" bIns="45715"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29" tIns="45715" rIns="91429" bIns="45715" rtlCol="0"/>
          <a:lstStyle>
            <a:lvl1pPr algn="r">
              <a:defRPr sz="1200"/>
            </a:lvl1pPr>
          </a:lstStyle>
          <a:p>
            <a:fld id="{634E4F8C-7025-B745-AFD3-90A5ECB001CA}" type="datetimeFigureOut">
              <a:rPr lang="en-US" smtClean="0"/>
              <a:pPr/>
              <a:t>9/11/2015</a:t>
            </a:fld>
            <a:endParaRPr lang="en-US"/>
          </a:p>
        </p:txBody>
      </p:sp>
      <p:sp>
        <p:nvSpPr>
          <p:cNvPr id="4" name="Slide Image Placeholder 3"/>
          <p:cNvSpPr>
            <a:spLocks noGrp="1" noRot="1" noChangeAspect="1"/>
          </p:cNvSpPr>
          <p:nvPr>
            <p:ph type="sldImg" idx="2"/>
          </p:nvPr>
        </p:nvSpPr>
        <p:spPr>
          <a:xfrm>
            <a:off x="1143000" y="687388"/>
            <a:ext cx="4572000" cy="3429000"/>
          </a:xfrm>
          <a:prstGeom prst="rect">
            <a:avLst/>
          </a:prstGeom>
          <a:noFill/>
          <a:ln w="12700">
            <a:solidFill>
              <a:prstClr val="black"/>
            </a:solidFill>
          </a:ln>
        </p:spPr>
        <p:txBody>
          <a:bodyPr vert="horz" lIns="91429" tIns="45715" rIns="91429" bIns="45715"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29" tIns="45715" rIns="91429"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685213"/>
            <a:ext cx="2971800" cy="457200"/>
          </a:xfrm>
          <a:prstGeom prst="rect">
            <a:avLst/>
          </a:prstGeom>
        </p:spPr>
        <p:txBody>
          <a:bodyPr vert="horz" lIns="91429" tIns="45715" rIns="91429"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29" tIns="45715" rIns="91429" bIns="45715" rtlCol="0" anchor="b"/>
          <a:lstStyle>
            <a:lvl1pPr algn="r">
              <a:defRPr sz="1200"/>
            </a:lvl1pPr>
          </a:lstStyle>
          <a:p>
            <a:fld id="{DA851F77-0047-7B49-B9FE-1503C2F27D69}" type="slidenum">
              <a:rPr lang="en-US" smtClean="0"/>
              <a:pPr/>
              <a:t>‹#›</a:t>
            </a:fld>
            <a:endParaRPr lang="en-US"/>
          </a:p>
        </p:txBody>
      </p:sp>
    </p:spTree>
    <p:extLst>
      <p:ext uri="{BB962C8B-B14F-4D97-AF65-F5344CB8AC3E}">
        <p14:creationId xmlns:p14="http://schemas.microsoft.com/office/powerpoint/2010/main" val="18215148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r>
              <a:rPr lang="en-US" baseline="0" dirty="0" smtClean="0"/>
              <a:t> </a:t>
            </a:r>
            <a:r>
              <a:rPr lang="en-US" baseline="0" dirty="0" smtClean="0"/>
              <a:t>9-10-15 </a:t>
            </a:r>
            <a:r>
              <a:rPr lang="en-US" baseline="0" dirty="0" err="1" smtClean="0"/>
              <a:t>sfd</a:t>
            </a:r>
            <a:endParaRPr lang="en-US" dirty="0"/>
          </a:p>
        </p:txBody>
      </p:sp>
      <p:sp>
        <p:nvSpPr>
          <p:cNvPr id="4" name="Slide Number Placeholder 3"/>
          <p:cNvSpPr>
            <a:spLocks noGrp="1"/>
          </p:cNvSpPr>
          <p:nvPr>
            <p:ph type="sldNum" sz="quarter" idx="10"/>
          </p:nvPr>
        </p:nvSpPr>
        <p:spPr/>
        <p:txBody>
          <a:bodyPr/>
          <a:lstStyle/>
          <a:p>
            <a:fld id="{BA5AEBFA-A29E-4DC1-AE38-D3FA8B08AD85}" type="slidenum">
              <a:rPr lang="en-US" smtClean="0"/>
              <a:pPr/>
              <a:t>1</a:t>
            </a:fld>
            <a:endParaRPr lang="en-US"/>
          </a:p>
        </p:txBody>
      </p:sp>
    </p:spTree>
    <p:extLst>
      <p:ext uri="{BB962C8B-B14F-4D97-AF65-F5344CB8AC3E}">
        <p14:creationId xmlns:p14="http://schemas.microsoft.com/office/powerpoint/2010/main" val="4139454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participants talk at their</a:t>
            </a:r>
            <a:r>
              <a:rPr lang="en-US" baseline="0" dirty="0" smtClean="0"/>
              <a:t> tables about how slides 37 and 38 might be addressed. </a:t>
            </a:r>
            <a:endParaRPr lang="en-US" dirty="0"/>
          </a:p>
        </p:txBody>
      </p:sp>
      <p:sp>
        <p:nvSpPr>
          <p:cNvPr id="4" name="Slide Number Placeholder 3"/>
          <p:cNvSpPr>
            <a:spLocks noGrp="1"/>
          </p:cNvSpPr>
          <p:nvPr>
            <p:ph type="sldNum" sz="quarter" idx="10"/>
          </p:nvPr>
        </p:nvSpPr>
        <p:spPr/>
        <p:txBody>
          <a:bodyPr/>
          <a:lstStyle/>
          <a:p>
            <a:fld id="{DA851F77-0047-7B49-B9FE-1503C2F27D69}" type="slidenum">
              <a:rPr lang="en-US" smtClean="0"/>
              <a:pPr/>
              <a:t>10</a:t>
            </a:fld>
            <a:endParaRPr lang="en-US"/>
          </a:p>
        </p:txBody>
      </p:sp>
    </p:spTree>
    <p:extLst>
      <p:ext uri="{BB962C8B-B14F-4D97-AF65-F5344CB8AC3E}">
        <p14:creationId xmlns:p14="http://schemas.microsoft.com/office/powerpoint/2010/main" val="589374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none" dirty="0" smtClean="0"/>
              <a:t>In</a:t>
            </a:r>
            <a:r>
              <a:rPr lang="en-US" u="none" baseline="0" dirty="0" smtClean="0"/>
              <a:t> addition, have we identified a type I or II and a type 3 for each category of teacher?</a:t>
            </a:r>
          </a:p>
          <a:p>
            <a:endParaRPr lang="en-US" u="none" baseline="0" dirty="0" smtClean="0"/>
          </a:p>
          <a:p>
            <a:r>
              <a:rPr lang="en-US" u="none" baseline="0" dirty="0" smtClean="0"/>
              <a:t>Remember that Special Ed teachers and ELL teachers should be considered in the categories of teachers.</a:t>
            </a:r>
            <a:endParaRPr lang="en-US" u="none" dirty="0"/>
          </a:p>
        </p:txBody>
      </p:sp>
      <p:sp>
        <p:nvSpPr>
          <p:cNvPr id="4" name="Slide Number Placeholder 3"/>
          <p:cNvSpPr>
            <a:spLocks noGrp="1"/>
          </p:cNvSpPr>
          <p:nvPr>
            <p:ph type="sldNum" sz="quarter" idx="10"/>
          </p:nvPr>
        </p:nvSpPr>
        <p:spPr/>
        <p:txBody>
          <a:bodyPr/>
          <a:lstStyle/>
          <a:p>
            <a:fld id="{DA851F77-0047-7B49-B9FE-1503C2F27D69}" type="slidenum">
              <a:rPr lang="en-US" smtClean="0"/>
              <a:pPr/>
              <a:t>11</a:t>
            </a:fld>
            <a:endParaRPr lang="en-US"/>
          </a:p>
        </p:txBody>
      </p:sp>
    </p:spTree>
    <p:extLst>
      <p:ext uri="{BB962C8B-B14F-4D97-AF65-F5344CB8AC3E}">
        <p14:creationId xmlns:p14="http://schemas.microsoft.com/office/powerpoint/2010/main" val="2304830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additional step</a:t>
            </a:r>
            <a:r>
              <a:rPr lang="en-US" baseline="0" dirty="0" smtClean="0"/>
              <a:t> in helping determine assessments to be used is to conduct an assessment inventory.</a:t>
            </a:r>
          </a:p>
          <a:p>
            <a:r>
              <a:rPr lang="en-US" baseline="0" dirty="0" smtClean="0"/>
              <a:t>There are a variety of assessment inventories depending on the data you wish to collect. Conducting an assessment inventory will assist the joint committee in identifying the assessment needs.</a:t>
            </a:r>
          </a:p>
          <a:p>
            <a:r>
              <a:rPr lang="en-US" baseline="0" dirty="0" smtClean="0"/>
              <a:t>What assessments are currently in place that can be used for the purpose of measuring growth in the teacher evaluation? What assessments will need to be put into place?</a:t>
            </a:r>
          </a:p>
          <a:p>
            <a:r>
              <a:rPr lang="en-US" baseline="0" dirty="0" smtClean="0"/>
              <a:t>Handout 2.1.  Please remember that t</a:t>
            </a:r>
            <a:r>
              <a:rPr lang="en-US" dirty="0" smtClean="0"/>
              <a:t>his could include</a:t>
            </a:r>
            <a:r>
              <a:rPr lang="en-US" baseline="0" dirty="0" smtClean="0"/>
              <a:t> </a:t>
            </a:r>
            <a:r>
              <a:rPr lang="en-US" baseline="0" dirty="0" err="1" smtClean="0"/>
              <a:t>IEPs</a:t>
            </a:r>
            <a:r>
              <a:rPr lang="en-US" baseline="0" dirty="0" smtClean="0"/>
              <a:t> as an assessment category.</a:t>
            </a:r>
          </a:p>
        </p:txBody>
      </p:sp>
      <p:sp>
        <p:nvSpPr>
          <p:cNvPr id="4" name="Slide Number Placeholder 3"/>
          <p:cNvSpPr>
            <a:spLocks noGrp="1"/>
          </p:cNvSpPr>
          <p:nvPr>
            <p:ph type="sldNum" sz="quarter" idx="10"/>
          </p:nvPr>
        </p:nvSpPr>
        <p:spPr/>
        <p:txBody>
          <a:bodyPr/>
          <a:lstStyle/>
          <a:p>
            <a:fld id="{DA851F77-0047-7B49-B9FE-1503C2F27D69}" type="slidenum">
              <a:rPr lang="en-US" smtClean="0"/>
              <a:pPr/>
              <a:t>12</a:t>
            </a:fld>
            <a:endParaRPr lang="en-US"/>
          </a:p>
        </p:txBody>
      </p:sp>
    </p:spTree>
    <p:extLst>
      <p:ext uri="{BB962C8B-B14F-4D97-AF65-F5344CB8AC3E}">
        <p14:creationId xmlns:p14="http://schemas.microsoft.com/office/powerpoint/2010/main" val="3139486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 assessment inventory districts will:</a:t>
            </a:r>
          </a:p>
          <a:p>
            <a:pPr lvl="1"/>
            <a:r>
              <a:rPr lang="en-US" dirty="0" smtClean="0"/>
              <a:t> identify assessments for use in the teacher evaluation system.</a:t>
            </a:r>
          </a:p>
          <a:p>
            <a:pPr lvl="1"/>
            <a:r>
              <a:rPr lang="en-US" dirty="0" smtClean="0"/>
              <a:t>Identify gaps in available assessments</a:t>
            </a:r>
          </a:p>
          <a:p>
            <a:pPr lvl="1"/>
            <a:r>
              <a:rPr lang="en-US" dirty="0" smtClean="0"/>
              <a:t>Create, adapt or purchase needed assessments</a:t>
            </a:r>
          </a:p>
          <a:p>
            <a:endParaRPr lang="en-US" dirty="0"/>
          </a:p>
        </p:txBody>
      </p:sp>
      <p:sp>
        <p:nvSpPr>
          <p:cNvPr id="4" name="Slide Number Placeholder 3"/>
          <p:cNvSpPr>
            <a:spLocks noGrp="1"/>
          </p:cNvSpPr>
          <p:nvPr>
            <p:ph type="sldNum" sz="quarter" idx="10"/>
          </p:nvPr>
        </p:nvSpPr>
        <p:spPr/>
        <p:txBody>
          <a:bodyPr/>
          <a:lstStyle/>
          <a:p>
            <a:fld id="{DA851F77-0047-7B49-B9FE-1503C2F27D69}" type="slidenum">
              <a:rPr lang="en-US" smtClean="0"/>
              <a:pPr/>
              <a:t>13</a:t>
            </a:fld>
            <a:endParaRPr lang="en-US"/>
          </a:p>
        </p:txBody>
      </p:sp>
    </p:spTree>
    <p:extLst>
      <p:ext uri="{BB962C8B-B14F-4D97-AF65-F5344CB8AC3E}">
        <p14:creationId xmlns:p14="http://schemas.microsoft.com/office/powerpoint/2010/main" val="3396116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teacher</a:t>
            </a:r>
            <a:r>
              <a:rPr lang="en-US" baseline="0" dirty="0" smtClean="0"/>
              <a:t> must have a Type 1 OR Type 2 assessment and a Type 3. Unless the joint committee identifies that a Type 1 or 2 assessment is not available for any category of teacher and then that teacher may use 2 type 3 assessments. </a:t>
            </a:r>
          </a:p>
          <a:p>
            <a:endParaRPr lang="en-US" baseline="0" dirty="0" smtClean="0"/>
          </a:p>
          <a:p>
            <a:r>
              <a:rPr lang="en-US" dirty="0" smtClean="0"/>
              <a:t>The</a:t>
            </a:r>
            <a:r>
              <a:rPr lang="en-US" baseline="0" dirty="0" smtClean="0"/>
              <a:t> team may want to create a chart that would help identify what assessments are currently in place for each category of teacher. This information may be gathered through the assessment inventory.</a:t>
            </a:r>
            <a:endParaRPr lang="en-US" dirty="0"/>
          </a:p>
        </p:txBody>
      </p:sp>
      <p:sp>
        <p:nvSpPr>
          <p:cNvPr id="4" name="Slide Number Placeholder 3"/>
          <p:cNvSpPr>
            <a:spLocks noGrp="1"/>
          </p:cNvSpPr>
          <p:nvPr>
            <p:ph type="sldNum" sz="quarter" idx="10"/>
          </p:nvPr>
        </p:nvSpPr>
        <p:spPr/>
        <p:txBody>
          <a:bodyPr/>
          <a:lstStyle/>
          <a:p>
            <a:fld id="{DA851F77-0047-7B49-B9FE-1503C2F27D69}" type="slidenum">
              <a:rPr lang="en-US" smtClean="0"/>
              <a:pPr/>
              <a:t>14</a:t>
            </a:fld>
            <a:endParaRPr lang="en-US"/>
          </a:p>
        </p:txBody>
      </p:sp>
    </p:spTree>
    <p:extLst>
      <p:ext uri="{BB962C8B-B14F-4D97-AF65-F5344CB8AC3E}">
        <p14:creationId xmlns:p14="http://schemas.microsoft.com/office/powerpoint/2010/main" val="2407888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Arial" pitchFamily="34" charset="0"/>
              <a:buChar char="•"/>
            </a:pPr>
            <a:r>
              <a:rPr lang="en-US" dirty="0" smtClean="0"/>
              <a:t>One way to do this is create a Type 3 Assessment Approval Rubric</a:t>
            </a:r>
          </a:p>
          <a:p>
            <a:pPr lvl="1">
              <a:buFont typeface="Arial" pitchFamily="34" charset="0"/>
              <a:buChar char="•"/>
            </a:pPr>
            <a:r>
              <a:rPr lang="en-US" dirty="0" smtClean="0"/>
              <a:t>What other ideas do you have? </a:t>
            </a:r>
          </a:p>
          <a:p>
            <a:pPr lvl="1">
              <a:buFont typeface="Arial" pitchFamily="34" charset="0"/>
              <a:buChar char="•"/>
            </a:pPr>
            <a:r>
              <a:rPr lang="en-US" dirty="0" smtClean="0"/>
              <a:t>The Joint Committee may wish to consider how IEP assessments would be considered as a</a:t>
            </a:r>
            <a:r>
              <a:rPr lang="en-US" baseline="0" dirty="0" smtClean="0"/>
              <a:t> type 3 assessment</a:t>
            </a:r>
            <a:endParaRPr lang="en-US" dirty="0" smtClean="0"/>
          </a:p>
          <a:p>
            <a:pPr lvl="1">
              <a:buFont typeface="Arial" pitchFamily="34" charset="0"/>
              <a:buChar char="•"/>
            </a:pPr>
            <a:endParaRPr lang="en-US" dirty="0" smtClean="0"/>
          </a:p>
          <a:p>
            <a:pPr lvl="1">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DA851F77-0047-7B49-B9FE-1503C2F27D69}" type="slidenum">
              <a:rPr lang="en-US" smtClean="0"/>
              <a:pPr/>
              <a:t>15</a:t>
            </a:fld>
            <a:endParaRPr lang="en-US"/>
          </a:p>
        </p:txBody>
      </p:sp>
    </p:spTree>
    <p:extLst>
      <p:ext uri="{BB962C8B-B14F-4D97-AF65-F5344CB8AC3E}">
        <p14:creationId xmlns:p14="http://schemas.microsoft.com/office/powerpoint/2010/main" val="3312403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Discuss possible options</a:t>
            </a:r>
          </a:p>
        </p:txBody>
      </p:sp>
      <p:sp>
        <p:nvSpPr>
          <p:cNvPr id="4" name="Slide Number Placeholder 3"/>
          <p:cNvSpPr>
            <a:spLocks noGrp="1"/>
          </p:cNvSpPr>
          <p:nvPr>
            <p:ph type="sldNum" sz="quarter" idx="10"/>
          </p:nvPr>
        </p:nvSpPr>
        <p:spPr/>
        <p:txBody>
          <a:bodyPr/>
          <a:lstStyle/>
          <a:p>
            <a:fld id="{DA851F77-0047-7B49-B9FE-1503C2F27D69}" type="slidenum">
              <a:rPr lang="en-US" smtClean="0"/>
              <a:pPr/>
              <a:t>16</a:t>
            </a:fld>
            <a:endParaRPr lang="en-US"/>
          </a:p>
        </p:txBody>
      </p:sp>
    </p:spTree>
    <p:extLst>
      <p:ext uri="{BB962C8B-B14F-4D97-AF65-F5344CB8AC3E}">
        <p14:creationId xmlns:p14="http://schemas.microsoft.com/office/powerpoint/2010/main" val="4048958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Remember Part 50 Rules state that the Joint Committee </a:t>
            </a:r>
            <a:r>
              <a:rPr lang="en-US" b="1" i="1" dirty="0" smtClean="0"/>
              <a:t>shall consider </a:t>
            </a:r>
            <a:r>
              <a:rPr lang="en-US" i="1" dirty="0" smtClean="0"/>
              <a:t>how certain student characteristics shall be used for each measurement model chosen to ensure that they</a:t>
            </a:r>
            <a:r>
              <a:rPr lang="en-US" dirty="0" smtClean="0"/>
              <a:t> </a:t>
            </a:r>
            <a:r>
              <a:rPr lang="en-US" i="1" dirty="0" smtClean="0"/>
              <a:t>best measure the impact that a teacher, school and school district have on students’ academic achievement. [105 ILCS 5/24A-7] </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smtClean="0"/>
          </a:p>
          <a:p>
            <a:endParaRPr lang="en-US" dirty="0"/>
          </a:p>
        </p:txBody>
      </p:sp>
      <p:sp>
        <p:nvSpPr>
          <p:cNvPr id="4" name="Slide Number Placeholder 3"/>
          <p:cNvSpPr>
            <a:spLocks noGrp="1"/>
          </p:cNvSpPr>
          <p:nvPr>
            <p:ph type="sldNum" sz="quarter" idx="10"/>
          </p:nvPr>
        </p:nvSpPr>
        <p:spPr/>
        <p:txBody>
          <a:bodyPr/>
          <a:lstStyle/>
          <a:p>
            <a:fld id="{DA851F77-0047-7B49-B9FE-1503C2F27D69}" type="slidenum">
              <a:rPr lang="en-US" smtClean="0"/>
              <a:pPr/>
              <a:t>17</a:t>
            </a:fld>
            <a:endParaRPr lang="en-US"/>
          </a:p>
        </p:txBody>
      </p:sp>
    </p:spTree>
    <p:extLst>
      <p:ext uri="{BB962C8B-B14F-4D97-AF65-F5344CB8AC3E}">
        <p14:creationId xmlns:p14="http://schemas.microsoft.com/office/powerpoint/2010/main" val="2017022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none" dirty="0" smtClean="0"/>
              <a:t>Additional</a:t>
            </a:r>
            <a:r>
              <a:rPr lang="en-US" u="none" baseline="0" dirty="0" smtClean="0"/>
              <a:t> training will be provided on measurement models through foundational services. </a:t>
            </a:r>
            <a:endParaRPr lang="en-US" u="none" dirty="0"/>
          </a:p>
        </p:txBody>
      </p:sp>
      <p:sp>
        <p:nvSpPr>
          <p:cNvPr id="4" name="Slide Number Placeholder 3"/>
          <p:cNvSpPr>
            <a:spLocks noGrp="1"/>
          </p:cNvSpPr>
          <p:nvPr>
            <p:ph type="sldNum" sz="quarter" idx="10"/>
          </p:nvPr>
        </p:nvSpPr>
        <p:spPr/>
        <p:txBody>
          <a:bodyPr/>
          <a:lstStyle/>
          <a:p>
            <a:fld id="{DA851F77-0047-7B49-B9FE-1503C2F27D69}" type="slidenum">
              <a:rPr lang="en-US" smtClean="0"/>
              <a:pPr/>
              <a:t>18</a:t>
            </a:fld>
            <a:endParaRPr lang="en-US"/>
          </a:p>
        </p:txBody>
      </p:sp>
    </p:spTree>
    <p:extLst>
      <p:ext uri="{BB962C8B-B14F-4D97-AF65-F5344CB8AC3E}">
        <p14:creationId xmlns:p14="http://schemas.microsoft.com/office/powerpoint/2010/main" val="542883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none" dirty="0" smtClean="0"/>
              <a:t>The law does not dictate the</a:t>
            </a:r>
            <a:r>
              <a:rPr lang="en-US" u="none" baseline="0" dirty="0" smtClean="0"/>
              <a:t> growth target, and that it should be determined based on historical data.  </a:t>
            </a:r>
            <a:endParaRPr lang="en-US" u="none" dirty="0"/>
          </a:p>
        </p:txBody>
      </p:sp>
      <p:sp>
        <p:nvSpPr>
          <p:cNvPr id="4" name="Slide Number Placeholder 3"/>
          <p:cNvSpPr>
            <a:spLocks noGrp="1"/>
          </p:cNvSpPr>
          <p:nvPr>
            <p:ph type="sldNum" sz="quarter" idx="10"/>
          </p:nvPr>
        </p:nvSpPr>
        <p:spPr/>
        <p:txBody>
          <a:bodyPr/>
          <a:lstStyle/>
          <a:p>
            <a:fld id="{DA851F77-0047-7B49-B9FE-1503C2F27D69}" type="slidenum">
              <a:rPr lang="en-US" smtClean="0"/>
              <a:pPr/>
              <a:t>19</a:t>
            </a:fld>
            <a:endParaRPr lang="en-US"/>
          </a:p>
        </p:txBody>
      </p:sp>
    </p:spTree>
    <p:extLst>
      <p:ext uri="{BB962C8B-B14F-4D97-AF65-F5344CB8AC3E}">
        <p14:creationId xmlns:p14="http://schemas.microsoft.com/office/powerpoint/2010/main" val="355671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purpose of this module is to have</a:t>
            </a:r>
            <a:r>
              <a:rPr lang="en-US" sz="1200" baseline="0" dirty="0" smtClean="0"/>
              <a:t> </a:t>
            </a:r>
            <a:r>
              <a:rPr lang="en-US" sz="1200" dirty="0" smtClean="0"/>
              <a:t>discussions around the work of the joint committee established in the Performance Evaluation Reform Act.</a:t>
            </a:r>
          </a:p>
          <a:p>
            <a:endParaRPr lang="en-US" sz="1200" dirty="0" smtClean="0"/>
          </a:p>
          <a:p>
            <a:endParaRPr lang="en-US" sz="1200" dirty="0" smtClean="0"/>
          </a:p>
          <a:p>
            <a:r>
              <a:rPr lang="en-US" sz="1200" dirty="0" smtClean="0"/>
              <a:t>Part 50 establishes</a:t>
            </a:r>
            <a:r>
              <a:rPr lang="en-US" sz="1200" baseline="0" dirty="0" smtClean="0"/>
              <a:t> the minimum requirements for carrying out PERA, as well as, the minimum requirements for the teacher evaluation plan.</a:t>
            </a:r>
          </a:p>
          <a:p>
            <a:r>
              <a:rPr lang="en-US" sz="1200" baseline="0" dirty="0" smtClean="0"/>
              <a:t>This is only minimum requirements. </a:t>
            </a:r>
          </a:p>
          <a:p>
            <a:endParaRPr lang="en-US" sz="1200" dirty="0" smtClean="0"/>
          </a:p>
          <a:p>
            <a:r>
              <a:rPr lang="en-US" baseline="0" dirty="0" smtClean="0"/>
              <a:t>Ask participants to take a moment to self-assess on the targets listed on the pre-post for Module One.  This is a formative assessment that, if utilized, will be invaluable to you as a presenter (you can see where your participants rank themselves prior to starting the training and adjust, as needed based on that information).  It also:</a:t>
            </a:r>
          </a:p>
          <a:p>
            <a:pPr marL="171450" indent="-171450">
              <a:buFont typeface="Arial" panose="020B0604020202020204" pitchFamily="34" charset="0"/>
              <a:buChar char="•"/>
            </a:pPr>
            <a:r>
              <a:rPr lang="en-US" dirty="0" smtClean="0"/>
              <a:t>Models best practice</a:t>
            </a:r>
            <a:r>
              <a:rPr lang="en-US" baseline="0" dirty="0" smtClean="0"/>
              <a:t> for teachers and administrators of gathering and utilizing formative assessments</a:t>
            </a:r>
          </a:p>
          <a:p>
            <a:pPr marL="171450" indent="-171450">
              <a:buFont typeface="Arial" panose="020B0604020202020204" pitchFamily="34" charset="0"/>
              <a:buChar char="•"/>
            </a:pPr>
            <a:r>
              <a:rPr lang="en-US" baseline="0" dirty="0" smtClean="0"/>
              <a:t>Allows participants to see the targets for the session and self-assess where they are in their learning of these targets</a:t>
            </a:r>
          </a:p>
          <a:p>
            <a:pPr marL="171450" indent="-171450">
              <a:buFont typeface="Arial" panose="020B0604020202020204" pitchFamily="34" charset="0"/>
              <a:buChar char="•"/>
            </a:pPr>
            <a:r>
              <a:rPr lang="en-US" baseline="0" dirty="0" smtClean="0"/>
              <a:t>Gives participants something tangible with which to leave the training</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The targets for this training (as illustrated in the pre-post for Module 2):</a:t>
            </a:r>
          </a:p>
          <a:p>
            <a:pPr marL="0" indent="0">
              <a:buFont typeface="Arial" panose="020B0604020202020204" pitchFamily="34" charset="0"/>
              <a:buNone/>
            </a:pPr>
            <a:r>
              <a:rPr lang="en-US" dirty="0" smtClean="0"/>
              <a:t>	 identify steps the PERA joint committee has to consider as part of the implementation of PERA.</a:t>
            </a:r>
          </a:p>
          <a:p>
            <a:pPr marL="0" indent="0">
              <a:buFont typeface="Arial" panose="020B0604020202020204" pitchFamily="34" charset="0"/>
              <a:buNone/>
            </a:pPr>
            <a:r>
              <a:rPr lang="en-US" dirty="0" smtClean="0"/>
              <a:t>	 identify questions the PERA joint committee has to consider as part of implementation of PERA.</a:t>
            </a:r>
          </a:p>
          <a:p>
            <a:pPr marL="0" indent="0">
              <a:buFont typeface="Arial" panose="020B0604020202020204" pitchFamily="34" charset="0"/>
              <a:buNone/>
            </a:pPr>
            <a:r>
              <a:rPr lang="en-US" dirty="0" smtClean="0"/>
              <a:t>	 identify tools and resources that have been developed by PEAC to guide districts in the work of the joint committee.</a:t>
            </a:r>
          </a:p>
          <a:p>
            <a:pPr marL="0" indent="0">
              <a:buFont typeface="Arial" panose="020B0604020202020204" pitchFamily="34" charset="0"/>
              <a:buNone/>
            </a:pPr>
            <a:r>
              <a:rPr lang="en-US" dirty="0" smtClean="0"/>
              <a:t>	 identify steps for the joint committee to consider when determining the process for measuring student growth in the teacher evaluation system.</a:t>
            </a:r>
          </a:p>
          <a:p>
            <a:pPr marL="0" indent="0">
              <a:buFont typeface="Arial" panose="020B0604020202020204" pitchFamily="34" charset="0"/>
              <a:buNone/>
            </a:pPr>
            <a:r>
              <a:rPr lang="en-US" dirty="0" smtClean="0"/>
              <a:t>	</a:t>
            </a:r>
            <a:r>
              <a:rPr lang="en-US" baseline="0" dirty="0" smtClean="0"/>
              <a:t> </a:t>
            </a:r>
            <a:r>
              <a:rPr lang="en-US" dirty="0" smtClean="0"/>
              <a:t>describe communication strategies to be used by the joint committee.</a:t>
            </a:r>
          </a:p>
          <a:p>
            <a:pPr marL="0" indent="0">
              <a:buFont typeface="Arial" panose="020B0604020202020204" pitchFamily="34" charset="0"/>
              <a:buNone/>
            </a:pPr>
            <a:r>
              <a:rPr lang="en-US" dirty="0" smtClean="0"/>
              <a:t> </a:t>
            </a:r>
          </a:p>
          <a:p>
            <a:pPr marL="0" indent="0">
              <a:buFont typeface="Arial" panose="020B0604020202020204" pitchFamily="34" charset="0"/>
              <a:buNone/>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A851F77-0047-7B49-B9FE-1503C2F27D69}" type="slidenum">
              <a:rPr lang="en-US" smtClean="0"/>
              <a:pPr/>
              <a:t>2</a:t>
            </a:fld>
            <a:endParaRPr lang="en-US"/>
          </a:p>
        </p:txBody>
      </p:sp>
    </p:spTree>
    <p:extLst>
      <p:ext uri="{BB962C8B-B14F-4D97-AF65-F5344CB8AC3E}">
        <p14:creationId xmlns:p14="http://schemas.microsoft.com/office/powerpoint/2010/main" val="773790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none" dirty="0" smtClean="0"/>
              <a:t>There</a:t>
            </a:r>
            <a:r>
              <a:rPr lang="en-US" u="none" baseline="0" dirty="0" smtClean="0"/>
              <a:t> is a guidance document to assist with this process.</a:t>
            </a:r>
            <a:endParaRPr lang="en-US" u="none" dirty="0"/>
          </a:p>
        </p:txBody>
      </p:sp>
      <p:sp>
        <p:nvSpPr>
          <p:cNvPr id="4" name="Slide Number Placeholder 3"/>
          <p:cNvSpPr>
            <a:spLocks noGrp="1"/>
          </p:cNvSpPr>
          <p:nvPr>
            <p:ph type="sldNum" sz="quarter" idx="10"/>
          </p:nvPr>
        </p:nvSpPr>
        <p:spPr/>
        <p:txBody>
          <a:bodyPr/>
          <a:lstStyle/>
          <a:p>
            <a:fld id="{DA851F77-0047-7B49-B9FE-1503C2F27D69}" type="slidenum">
              <a:rPr lang="en-US" smtClean="0"/>
              <a:pPr/>
              <a:t>20</a:t>
            </a:fld>
            <a:endParaRPr lang="en-US"/>
          </a:p>
        </p:txBody>
      </p:sp>
    </p:spTree>
    <p:extLst>
      <p:ext uri="{BB962C8B-B14F-4D97-AF65-F5344CB8AC3E}">
        <p14:creationId xmlns:p14="http://schemas.microsoft.com/office/powerpoint/2010/main" val="2600570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851F77-0047-7B49-B9FE-1503C2F27D69}" type="slidenum">
              <a:rPr lang="en-US" smtClean="0"/>
              <a:pPr/>
              <a:t>21</a:t>
            </a:fld>
            <a:endParaRPr lang="en-US"/>
          </a:p>
        </p:txBody>
      </p:sp>
    </p:spTree>
    <p:extLst>
      <p:ext uri="{BB962C8B-B14F-4D97-AF65-F5344CB8AC3E}">
        <p14:creationId xmlns:p14="http://schemas.microsoft.com/office/powerpoint/2010/main" val="1555511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PEAC has created guidance on multiple topics,</a:t>
            </a:r>
            <a:r>
              <a:rPr lang="en-US" baseline="0" dirty="0" smtClean="0"/>
              <a:t> including the work of the joint committee. Two documents we will share include Guidance on District Decision Making and Guidance on Implementing the Student Growth Component in Teacher and Principal Evaluation Systems.</a:t>
            </a:r>
          </a:p>
          <a:p>
            <a:pPr lvl="0"/>
            <a:r>
              <a:rPr lang="en-US" baseline="0" dirty="0" smtClean="0"/>
              <a:t>Guidance on district decision making lays out a process for districts to walk through when thinking about communication and the overall structure of the Evaluation system </a:t>
            </a:r>
          </a:p>
          <a:p>
            <a:pPr lvl="0"/>
            <a:r>
              <a:rPr lang="en-US" baseline="0" dirty="0" smtClean="0"/>
              <a:t>Guidance on Implementing the Student Growth Component in Teacher and Principal Evaluation Systems will help with the backwards map portion of joint committee work, as well as, helping address the issue of communication.</a:t>
            </a:r>
          </a:p>
        </p:txBody>
      </p:sp>
      <p:sp>
        <p:nvSpPr>
          <p:cNvPr id="4" name="Slide Number Placeholder 3"/>
          <p:cNvSpPr>
            <a:spLocks noGrp="1"/>
          </p:cNvSpPr>
          <p:nvPr>
            <p:ph type="sldNum" sz="quarter" idx="10"/>
          </p:nvPr>
        </p:nvSpPr>
        <p:spPr/>
        <p:txBody>
          <a:bodyPr/>
          <a:lstStyle/>
          <a:p>
            <a:fld id="{DA851F77-0047-7B49-B9FE-1503C2F27D69}" type="slidenum">
              <a:rPr lang="en-US" smtClean="0"/>
              <a:pPr/>
              <a:t>22</a:t>
            </a:fld>
            <a:endParaRPr lang="en-US"/>
          </a:p>
        </p:txBody>
      </p:sp>
    </p:spTree>
    <p:extLst>
      <p:ext uri="{BB962C8B-B14F-4D97-AF65-F5344CB8AC3E}">
        <p14:creationId xmlns:p14="http://schemas.microsoft.com/office/powerpoint/2010/main" val="3137717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Ask participants to review the </a:t>
            </a:r>
            <a:r>
              <a:rPr lang="en-US" sz="1200" cap="none" dirty="0" smtClean="0"/>
              <a:t>Guidance on District Decision Making and</a:t>
            </a:r>
            <a:br>
              <a:rPr lang="en-US" sz="1200" cap="none" dirty="0" smtClean="0"/>
            </a:br>
            <a:r>
              <a:rPr lang="en-US" sz="1200" cap="none" dirty="0" smtClean="0"/>
              <a:t>Guidance on Implementing the Student Growth Component in Teacher and Principal Evaluation Systems</a:t>
            </a:r>
            <a:r>
              <a:rPr lang="en-US" dirty="0" smtClean="0"/>
              <a:t> </a:t>
            </a:r>
            <a:r>
              <a:rPr lang="en-US" dirty="0"/>
              <a:t>and use the following three symbols to annotate the text:</a:t>
            </a:r>
          </a:p>
          <a:p>
            <a:r>
              <a:rPr lang="en-US" dirty="0"/>
              <a:t> </a:t>
            </a:r>
            <a:r>
              <a:rPr lang="en-US" dirty="0" smtClean="0"/>
              <a:t>Jigsaw the two documents and have group</a:t>
            </a:r>
            <a:r>
              <a:rPr lang="en-US" baseline="0" dirty="0" smtClean="0"/>
              <a:t>s report out</a:t>
            </a:r>
            <a:endParaRPr lang="en-US" dirty="0"/>
          </a:p>
          <a:p>
            <a:pPr marL="171431" indent="-171431">
              <a:buFont typeface="Arial" panose="020B0604020202020204" pitchFamily="34" charset="0"/>
              <a:buChar char="•"/>
            </a:pPr>
            <a:r>
              <a:rPr lang="en-US" dirty="0"/>
              <a:t>Affirms my prior understanding</a:t>
            </a:r>
          </a:p>
          <a:p>
            <a:pPr marL="171431" indent="-171431">
              <a:buFont typeface="Arial" panose="020B0604020202020204" pitchFamily="34" charset="0"/>
              <a:buChar char="•"/>
            </a:pPr>
            <a:r>
              <a:rPr lang="en-US" dirty="0"/>
              <a:t>Surprises me</a:t>
            </a:r>
          </a:p>
          <a:p>
            <a:pPr marL="171431" indent="-171431">
              <a:buFont typeface="Arial" panose="020B0604020202020204" pitchFamily="34" charset="0"/>
              <a:buChar char="•"/>
            </a:pPr>
            <a:r>
              <a:rPr lang="en-US" dirty="0"/>
              <a:t>Raises a question </a:t>
            </a:r>
          </a:p>
          <a:p>
            <a:r>
              <a:rPr lang="en-US" dirty="0"/>
              <a:t> </a:t>
            </a:r>
          </a:p>
          <a:p>
            <a:r>
              <a:rPr lang="en-US" u="sng" dirty="0"/>
              <a:t>Small Group Direction</a:t>
            </a:r>
            <a:r>
              <a:rPr lang="en-US" dirty="0"/>
              <a:t>: Small groups may assign a different section to each person in the group to read and report out.</a:t>
            </a:r>
          </a:p>
          <a:p>
            <a:r>
              <a:rPr lang="en-US" dirty="0"/>
              <a:t> </a:t>
            </a:r>
          </a:p>
          <a:p>
            <a:r>
              <a:rPr lang="en-US" dirty="0"/>
              <a:t>Ask small groups to discuss what in the document affirmed participants prior understanding, surprised them, and raised questions. Encourage groups to use the chart paper and other materials to organize their ideas. Each participant should share one item at a time with their small group, allowing all members of the group/team to participate equally in the time allotted.</a:t>
            </a:r>
          </a:p>
          <a:p>
            <a:r>
              <a:rPr lang="en-US" dirty="0"/>
              <a:t> </a:t>
            </a:r>
          </a:p>
          <a:p>
            <a:pPr lvl="0"/>
            <a:r>
              <a:rPr lang="en-US" dirty="0"/>
              <a:t>Ask each individual or small group to share what affirmed their prior understanding, surprised them, and raised questions with the large group.</a:t>
            </a:r>
          </a:p>
          <a:p>
            <a:r>
              <a:rPr lang="en-US" dirty="0"/>
              <a:t> </a:t>
            </a:r>
          </a:p>
          <a:p>
            <a:pPr lvl="0"/>
            <a:r>
              <a:rPr lang="en-US" dirty="0"/>
              <a:t>Help connect group experiences by pointing out trends or common questions using chart paper or a blank PowerPoint slide. </a:t>
            </a:r>
          </a:p>
          <a:p>
            <a:r>
              <a:rPr lang="en-US" dirty="0"/>
              <a:t> </a:t>
            </a:r>
          </a:p>
          <a:p>
            <a:pPr lvl="0"/>
            <a:r>
              <a:rPr lang="en-US" dirty="0"/>
              <a:t>Note other supporting materials that may help to answer questions. If there are questions that you are unsure of please contact the appropriate organization to ensure that correct information is shared.</a:t>
            </a:r>
          </a:p>
          <a:p>
            <a:endParaRPr lang="en-US" dirty="0"/>
          </a:p>
        </p:txBody>
      </p:sp>
      <p:sp>
        <p:nvSpPr>
          <p:cNvPr id="4" name="Slide Number Placeholder 3"/>
          <p:cNvSpPr>
            <a:spLocks noGrp="1"/>
          </p:cNvSpPr>
          <p:nvPr>
            <p:ph type="sldNum" sz="quarter" idx="10"/>
          </p:nvPr>
        </p:nvSpPr>
        <p:spPr/>
        <p:txBody>
          <a:bodyPr/>
          <a:lstStyle/>
          <a:p>
            <a:fld id="{DA851F77-0047-7B49-B9FE-1503C2F27D69}" type="slidenum">
              <a:rPr lang="en-US" smtClean="0"/>
              <a:pPr/>
              <a:t>23</a:t>
            </a:fld>
            <a:endParaRPr lang="en-US"/>
          </a:p>
        </p:txBody>
      </p:sp>
    </p:spTree>
    <p:extLst>
      <p:ext uri="{BB962C8B-B14F-4D97-AF65-F5344CB8AC3E}">
        <p14:creationId xmlns:p14="http://schemas.microsoft.com/office/powerpoint/2010/main" val="3715336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Communication is a vital</a:t>
            </a:r>
            <a:r>
              <a:rPr lang="en-US" baseline="0" dirty="0" smtClean="0"/>
              <a:t> part of  the work of the joint committee. Take time at your table to talk about each one of the communication questions.</a:t>
            </a:r>
          </a:p>
          <a:p>
            <a:pPr lvl="0"/>
            <a:endParaRPr lang="en-US" baseline="0" dirty="0" smtClean="0"/>
          </a:p>
          <a:p>
            <a:pPr lvl="0"/>
            <a:r>
              <a:rPr lang="en-US" dirty="0" smtClean="0"/>
              <a:t>The </a:t>
            </a:r>
            <a:r>
              <a:rPr lang="en-US" dirty="0"/>
              <a:t>district and teachers union should consider the following communication questions in relationship to all of the questions included in this guiding document.</a:t>
            </a:r>
          </a:p>
          <a:p>
            <a:r>
              <a:rPr lang="en-US" dirty="0"/>
              <a:t> </a:t>
            </a:r>
          </a:p>
          <a:p>
            <a:pPr lvl="0"/>
            <a:r>
              <a:rPr lang="en-US" dirty="0" smtClean="0"/>
              <a:t>Is the joint</a:t>
            </a:r>
            <a:r>
              <a:rPr lang="en-US" baseline="0" dirty="0" smtClean="0"/>
              <a:t> committee </a:t>
            </a:r>
            <a:r>
              <a:rPr lang="en-US" dirty="0" smtClean="0"/>
              <a:t>providing </a:t>
            </a:r>
            <a:r>
              <a:rPr lang="en-US" dirty="0"/>
              <a:t>regular updates to stakeholders about the design and decision-making process?</a:t>
            </a:r>
          </a:p>
          <a:p>
            <a:endParaRPr lang="en-US" dirty="0"/>
          </a:p>
        </p:txBody>
      </p:sp>
      <p:sp>
        <p:nvSpPr>
          <p:cNvPr id="4" name="Slide Number Placeholder 3"/>
          <p:cNvSpPr>
            <a:spLocks noGrp="1"/>
          </p:cNvSpPr>
          <p:nvPr>
            <p:ph type="sldNum" sz="quarter" idx="10"/>
          </p:nvPr>
        </p:nvSpPr>
        <p:spPr/>
        <p:txBody>
          <a:bodyPr/>
          <a:lstStyle/>
          <a:p>
            <a:fld id="{DA851F77-0047-7B49-B9FE-1503C2F27D69}" type="slidenum">
              <a:rPr lang="en-US" smtClean="0"/>
              <a:pPr/>
              <a:t>24</a:t>
            </a:fld>
            <a:endParaRPr lang="en-US"/>
          </a:p>
        </p:txBody>
      </p:sp>
    </p:spTree>
    <p:extLst>
      <p:ext uri="{BB962C8B-B14F-4D97-AF65-F5344CB8AC3E}">
        <p14:creationId xmlns:p14="http://schemas.microsoft.com/office/powerpoint/2010/main" val="28281964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Is the joint committee asking </a:t>
            </a:r>
            <a:r>
              <a:rPr lang="en-US" dirty="0"/>
              <a:t>stakeholders for feedback?</a:t>
            </a:r>
          </a:p>
          <a:p>
            <a:r>
              <a:rPr lang="en-US" dirty="0"/>
              <a:t> </a:t>
            </a:r>
          </a:p>
          <a:p>
            <a:pPr lvl="0"/>
            <a:r>
              <a:rPr lang="en-US" dirty="0" smtClean="0"/>
              <a:t>Is the joint committee providing </a:t>
            </a:r>
            <a:r>
              <a:rPr lang="en-US" dirty="0"/>
              <a:t>the updates and feedback opportunities in several ways and through different channels?</a:t>
            </a:r>
          </a:p>
          <a:p>
            <a:endParaRPr lang="en-US" dirty="0"/>
          </a:p>
        </p:txBody>
      </p:sp>
      <p:sp>
        <p:nvSpPr>
          <p:cNvPr id="4" name="Slide Number Placeholder 3"/>
          <p:cNvSpPr>
            <a:spLocks noGrp="1"/>
          </p:cNvSpPr>
          <p:nvPr>
            <p:ph type="sldNum" sz="quarter" idx="10"/>
          </p:nvPr>
        </p:nvSpPr>
        <p:spPr/>
        <p:txBody>
          <a:bodyPr/>
          <a:lstStyle/>
          <a:p>
            <a:fld id="{DA851F77-0047-7B49-B9FE-1503C2F27D69}" type="slidenum">
              <a:rPr lang="en-US" smtClean="0"/>
              <a:pPr/>
              <a:t>25</a:t>
            </a:fld>
            <a:endParaRPr lang="en-US"/>
          </a:p>
        </p:txBody>
      </p:sp>
    </p:spTree>
    <p:extLst>
      <p:ext uri="{BB962C8B-B14F-4D97-AF65-F5344CB8AC3E}">
        <p14:creationId xmlns:p14="http://schemas.microsoft.com/office/powerpoint/2010/main" val="26383329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48">
              <a:defRPr/>
            </a:pPr>
            <a:r>
              <a:rPr lang="en-US" dirty="0" smtClean="0"/>
              <a:t>Is the joint committee using </a:t>
            </a:r>
            <a:r>
              <a:rPr lang="en-US" dirty="0"/>
              <a:t>a representative stakeholder group in the design and decision-making process? Do those committee members or task force members have a specific communication charge to share information regularly with the people they represent?</a:t>
            </a:r>
          </a:p>
          <a:p>
            <a:endParaRPr lang="en-US" dirty="0"/>
          </a:p>
        </p:txBody>
      </p:sp>
      <p:sp>
        <p:nvSpPr>
          <p:cNvPr id="4" name="Slide Number Placeholder 3"/>
          <p:cNvSpPr>
            <a:spLocks noGrp="1"/>
          </p:cNvSpPr>
          <p:nvPr>
            <p:ph type="sldNum" sz="quarter" idx="10"/>
          </p:nvPr>
        </p:nvSpPr>
        <p:spPr/>
        <p:txBody>
          <a:bodyPr/>
          <a:lstStyle/>
          <a:p>
            <a:fld id="{DA851F77-0047-7B49-B9FE-1503C2F27D69}" type="slidenum">
              <a:rPr lang="en-US" smtClean="0"/>
              <a:pPr/>
              <a:t>26</a:t>
            </a:fld>
            <a:endParaRPr lang="en-US"/>
          </a:p>
        </p:txBody>
      </p:sp>
    </p:spTree>
    <p:extLst>
      <p:ext uri="{BB962C8B-B14F-4D97-AF65-F5344CB8AC3E}">
        <p14:creationId xmlns:p14="http://schemas.microsoft.com/office/powerpoint/2010/main" val="2417585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48">
              <a:defRPr/>
            </a:pPr>
            <a:r>
              <a:rPr lang="en-US" dirty="0"/>
              <a:t>By consciously making decisions about communication, district and union leaders can prevent the spreading of misinformation and can ensure that stakeholders throughout the district are on the same page.</a:t>
            </a:r>
          </a:p>
          <a:p>
            <a:endParaRPr lang="en-US" dirty="0"/>
          </a:p>
        </p:txBody>
      </p:sp>
      <p:sp>
        <p:nvSpPr>
          <p:cNvPr id="4" name="Slide Number Placeholder 3"/>
          <p:cNvSpPr>
            <a:spLocks noGrp="1"/>
          </p:cNvSpPr>
          <p:nvPr>
            <p:ph type="sldNum" sz="quarter" idx="10"/>
          </p:nvPr>
        </p:nvSpPr>
        <p:spPr/>
        <p:txBody>
          <a:bodyPr/>
          <a:lstStyle/>
          <a:p>
            <a:fld id="{DA851F77-0047-7B49-B9FE-1503C2F27D69}" type="slidenum">
              <a:rPr lang="en-US" smtClean="0"/>
              <a:pPr/>
              <a:t>27</a:t>
            </a:fld>
            <a:endParaRPr lang="en-US"/>
          </a:p>
        </p:txBody>
      </p:sp>
    </p:spTree>
    <p:extLst>
      <p:ext uri="{BB962C8B-B14F-4D97-AF65-F5344CB8AC3E}">
        <p14:creationId xmlns:p14="http://schemas.microsoft.com/office/powerpoint/2010/main" val="3304677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Refer participants to</a:t>
            </a:r>
            <a:r>
              <a:rPr lang="en-US" i="1" dirty="0"/>
              <a:t> </a:t>
            </a:r>
            <a:r>
              <a:rPr lang="en-US" dirty="0"/>
              <a:t>Handout 2: Supports and Barriers</a:t>
            </a:r>
            <a:r>
              <a:rPr lang="en-US" dirty="0" smtClean="0"/>
              <a:t>. </a:t>
            </a:r>
            <a:endParaRPr lang="en-US" dirty="0"/>
          </a:p>
          <a:p>
            <a:r>
              <a:rPr lang="en-US" b="1" dirty="0"/>
              <a:t> </a:t>
            </a:r>
            <a:endParaRPr lang="en-US" dirty="0"/>
          </a:p>
          <a:p>
            <a:pPr lvl="0"/>
            <a:r>
              <a:rPr lang="en-US" dirty="0"/>
              <a:t>Ask individuals or small groups to think about the questions listed on Handout 2 in regard to the conversations posed for the joint committee in the module. Encourage individual or small groups to use the chart paper and other materials to organize their ideas.</a:t>
            </a:r>
          </a:p>
          <a:p>
            <a:r>
              <a:rPr lang="en-US" dirty="0"/>
              <a:t> </a:t>
            </a:r>
          </a:p>
          <a:p>
            <a:pPr lvl="0"/>
            <a:r>
              <a:rPr lang="en-US" dirty="0"/>
              <a:t>Once groups have completed Handout 2, or the time allotted for the activity has expired, ask them to share their answers with the large group.</a:t>
            </a:r>
          </a:p>
          <a:p>
            <a:r>
              <a:rPr lang="en-US" dirty="0"/>
              <a:t> </a:t>
            </a:r>
          </a:p>
          <a:p>
            <a:r>
              <a:rPr lang="en-US" u="sng" dirty="0"/>
              <a:t>Another Option</a:t>
            </a:r>
            <a:r>
              <a:rPr lang="en-US" dirty="0"/>
              <a:t>: Ask groups/teams to list their answers to Handout 2 on a piece of chart paper. Post each individuals or small groups chart paper around the room and ask participants to engage in a “gallery walk” where each group walks around and reflects on the posted material.</a:t>
            </a:r>
          </a:p>
          <a:p>
            <a:r>
              <a:rPr lang="en-US" dirty="0"/>
              <a:t> </a:t>
            </a:r>
          </a:p>
          <a:p>
            <a:r>
              <a:rPr lang="en-US" dirty="0"/>
              <a:t>When all participants have had a chance to engage in the gallery walk, ask them to return to their seats to reflect on the answers presented by others. </a:t>
            </a:r>
          </a:p>
          <a:p>
            <a:r>
              <a:rPr lang="en-US" dirty="0"/>
              <a:t> </a:t>
            </a:r>
          </a:p>
          <a:p>
            <a:pPr lvl="0"/>
            <a:r>
              <a:rPr lang="en-US" dirty="0"/>
              <a:t>Help participants connect identified barriers to possible supports and resources that are available.</a:t>
            </a:r>
          </a:p>
          <a:p>
            <a:r>
              <a:rPr lang="en-US" dirty="0"/>
              <a:t> </a:t>
            </a:r>
          </a:p>
          <a:p>
            <a:pPr lvl="0"/>
            <a:r>
              <a:rPr lang="en-US" dirty="0"/>
              <a:t>If needed supports are identified but not available, contact the appropriate organization to let them know that a specific support is still needed.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A851F77-0047-7B49-B9FE-1503C2F27D69}" type="slidenum">
              <a:rPr lang="en-US" smtClean="0"/>
              <a:pPr/>
              <a:t>28</a:t>
            </a:fld>
            <a:endParaRPr lang="en-US"/>
          </a:p>
        </p:txBody>
      </p:sp>
    </p:spTree>
    <p:extLst>
      <p:ext uri="{BB962C8B-B14F-4D97-AF65-F5344CB8AC3E}">
        <p14:creationId xmlns:p14="http://schemas.microsoft.com/office/powerpoint/2010/main" val="36587018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51F77-0047-7B49-B9FE-1503C2F27D69}" type="slidenum">
              <a:rPr lang="en-US" smtClean="0"/>
              <a:pPr/>
              <a:t>29</a:t>
            </a:fld>
            <a:endParaRPr lang="en-US"/>
          </a:p>
        </p:txBody>
      </p:sp>
    </p:spTree>
    <p:extLst>
      <p:ext uri="{BB962C8B-B14F-4D97-AF65-F5344CB8AC3E}">
        <p14:creationId xmlns:p14="http://schemas.microsoft.com/office/powerpoint/2010/main" val="2094702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50 establishes</a:t>
            </a:r>
            <a:r>
              <a:rPr lang="en-US" baseline="0" dirty="0" smtClean="0"/>
              <a:t> a Joint Committee for the purpose of determining the details around measuring student growth through a collaborative process with equal representation for the purpose of teacher evaluation.</a:t>
            </a:r>
          </a:p>
          <a:p>
            <a:endParaRPr lang="en-US" baseline="0" dirty="0" smtClean="0"/>
          </a:p>
          <a:p>
            <a:r>
              <a:rPr lang="en-US" baseline="0" dirty="0" smtClean="0"/>
              <a:t>If you have participants that have not read through part 50 start the workshop with slide 7 and choose an activity that will get the audience familiar with part 50 rules.</a:t>
            </a:r>
          </a:p>
          <a:p>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“Joint Committee” means a committee composed of equal representation selected by the district and its teachers or, when applicable, the exclusive bargaining representative of its teachers, which shall have the duties set forth in this Part regarding the establishment of a performance evaluation plan that incorporates data and indicators of student growth as a significant factor in rating teacher performance.</a:t>
            </a:r>
          </a:p>
          <a:p>
            <a:endParaRPr lang="en-US" dirty="0"/>
          </a:p>
        </p:txBody>
      </p:sp>
      <p:sp>
        <p:nvSpPr>
          <p:cNvPr id="4" name="Slide Number Placeholder 3"/>
          <p:cNvSpPr>
            <a:spLocks noGrp="1"/>
          </p:cNvSpPr>
          <p:nvPr>
            <p:ph type="sldNum" sz="quarter" idx="10"/>
          </p:nvPr>
        </p:nvSpPr>
        <p:spPr/>
        <p:txBody>
          <a:bodyPr/>
          <a:lstStyle/>
          <a:p>
            <a:fld id="{DA851F77-0047-7B49-B9FE-1503C2F27D69}" type="slidenum">
              <a:rPr lang="en-US" smtClean="0"/>
              <a:pPr/>
              <a:t>3</a:t>
            </a:fld>
            <a:endParaRPr lang="en-US"/>
          </a:p>
        </p:txBody>
      </p:sp>
    </p:spTree>
    <p:extLst>
      <p:ext uri="{BB962C8B-B14F-4D97-AF65-F5344CB8AC3E}">
        <p14:creationId xmlns:p14="http://schemas.microsoft.com/office/powerpoint/2010/main" val="12409153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participants get out their</a:t>
            </a:r>
            <a:r>
              <a:rPr lang="en-US" baseline="0" dirty="0" smtClean="0"/>
              <a:t> paper copy of the pre-post and complete the Post section along with the reflection questions.  Participants should leave the training with this document.  It can be used to help them and their team identify next steps, plan for the next training, be used as evidence of learning in the PD during evaluation, etc.</a:t>
            </a:r>
          </a:p>
          <a:p>
            <a:endParaRPr lang="en-US" baseline="0" dirty="0" smtClean="0"/>
          </a:p>
          <a:p>
            <a:r>
              <a:rPr lang="en-US" baseline="0" dirty="0" smtClean="0"/>
              <a:t>Some trainers choose to copy these pre-posts for their own use prior to </a:t>
            </a:r>
            <a:r>
              <a:rPr lang="en-US" baseline="0" smtClean="0"/>
              <a:t>having participants </a:t>
            </a:r>
            <a:r>
              <a:rPr lang="en-US" baseline="0" dirty="0" smtClean="0"/>
              <a:t>leave with them.  Copying participants’ pre-post sheets is completely up to you; these questions are replicated in the on-line evaluation, but if you want immediate feedback to help you plan for your next training session, then that is an option for you.</a:t>
            </a:r>
            <a:endParaRPr lang="en-US" dirty="0"/>
          </a:p>
        </p:txBody>
      </p:sp>
      <p:sp>
        <p:nvSpPr>
          <p:cNvPr id="4" name="Slide Number Placeholder 3"/>
          <p:cNvSpPr>
            <a:spLocks noGrp="1"/>
          </p:cNvSpPr>
          <p:nvPr>
            <p:ph type="sldNum" sz="quarter" idx="10"/>
          </p:nvPr>
        </p:nvSpPr>
        <p:spPr/>
        <p:txBody>
          <a:bodyPr/>
          <a:lstStyle/>
          <a:p>
            <a:fld id="{DA851F77-0047-7B49-B9FE-1503C2F27D69}" type="slidenum">
              <a:rPr lang="en-US" smtClean="0"/>
              <a:pPr/>
              <a:t>30</a:t>
            </a:fld>
            <a:endParaRPr lang="en-US"/>
          </a:p>
        </p:txBody>
      </p:sp>
    </p:spTree>
    <p:extLst>
      <p:ext uri="{BB962C8B-B14F-4D97-AF65-F5344CB8AC3E}">
        <p14:creationId xmlns:p14="http://schemas.microsoft.com/office/powerpoint/2010/main" val="2392004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 experience with a</a:t>
            </a:r>
            <a:r>
              <a:rPr lang="en-US" baseline="0" dirty="0" smtClean="0"/>
              <a:t> number of evaluation committees possible steps have been identified when moving through the work of the joint committee.</a:t>
            </a:r>
          </a:p>
          <a:p>
            <a:r>
              <a:rPr lang="en-US" baseline="0" dirty="0" smtClean="0"/>
              <a:t>There is not an identified process for Joint Committees to follow. Each joint committee will determine a process that fits the uniqueness of their school or district. These steps are offered for conversation of possibilities to help in leading joint committee work.</a:t>
            </a:r>
          </a:p>
        </p:txBody>
      </p:sp>
      <p:sp>
        <p:nvSpPr>
          <p:cNvPr id="4" name="Slide Number Placeholder 3"/>
          <p:cNvSpPr>
            <a:spLocks noGrp="1"/>
          </p:cNvSpPr>
          <p:nvPr>
            <p:ph type="sldNum" sz="quarter" idx="10"/>
          </p:nvPr>
        </p:nvSpPr>
        <p:spPr/>
        <p:txBody>
          <a:bodyPr/>
          <a:lstStyle/>
          <a:p>
            <a:fld id="{DA851F77-0047-7B49-B9FE-1503C2F27D69}" type="slidenum">
              <a:rPr lang="en-US" smtClean="0"/>
              <a:pPr/>
              <a:t>4</a:t>
            </a:fld>
            <a:endParaRPr lang="en-US"/>
          </a:p>
        </p:txBody>
      </p:sp>
    </p:spTree>
    <p:extLst>
      <p:ext uri="{BB962C8B-B14F-4D97-AF65-F5344CB8AC3E}">
        <p14:creationId xmlns:p14="http://schemas.microsoft.com/office/powerpoint/2010/main" val="2186680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for Joint Committees to start with a common</a:t>
            </a:r>
            <a:r>
              <a:rPr lang="en-US" baseline="0" dirty="0" smtClean="0"/>
              <a:t> language and a foundational understanding of the rules and regulations. Joint committees would benefit from taking the time to go through part 50 rules as a team and address any issues and questions that arise from reading part 50.</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A851F77-0047-7B49-B9FE-1503C2F27D69}" type="slidenum">
              <a:rPr lang="en-US" smtClean="0"/>
              <a:pPr/>
              <a:t>5</a:t>
            </a:fld>
            <a:endParaRPr lang="en-US"/>
          </a:p>
        </p:txBody>
      </p:sp>
    </p:spTree>
    <p:extLst>
      <p:ext uri="{BB962C8B-B14F-4D97-AF65-F5344CB8AC3E}">
        <p14:creationId xmlns:p14="http://schemas.microsoft.com/office/powerpoint/2010/main" val="2180385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we need to identify the work that needs to be done</a:t>
            </a:r>
            <a:r>
              <a:rPr lang="en-US" baseline="0" dirty="0" smtClean="0"/>
              <a:t> through a backwards map.</a:t>
            </a:r>
          </a:p>
          <a:p>
            <a:r>
              <a:rPr lang="en-US" baseline="0" dirty="0" smtClean="0"/>
              <a:t>What is our implementation date and how do we work backwards from there to determine the timeline for our work.</a:t>
            </a:r>
          </a:p>
        </p:txBody>
      </p:sp>
      <p:sp>
        <p:nvSpPr>
          <p:cNvPr id="4" name="Slide Number Placeholder 3"/>
          <p:cNvSpPr>
            <a:spLocks noGrp="1"/>
          </p:cNvSpPr>
          <p:nvPr>
            <p:ph type="sldNum" sz="quarter" idx="10"/>
          </p:nvPr>
        </p:nvSpPr>
        <p:spPr/>
        <p:txBody>
          <a:bodyPr/>
          <a:lstStyle/>
          <a:p>
            <a:fld id="{DA851F77-0047-7B49-B9FE-1503C2F27D69}" type="slidenum">
              <a:rPr lang="en-US" smtClean="0"/>
              <a:pPr/>
              <a:t>6</a:t>
            </a:fld>
            <a:endParaRPr lang="en-US"/>
          </a:p>
        </p:txBody>
      </p:sp>
    </p:spTree>
    <p:extLst>
      <p:ext uri="{BB962C8B-B14F-4D97-AF65-F5344CB8AC3E}">
        <p14:creationId xmlns:p14="http://schemas.microsoft.com/office/powerpoint/2010/main" val="3549969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district needs to determine if they will first</a:t>
            </a:r>
            <a:r>
              <a:rPr lang="en-US" baseline="0" dirty="0" smtClean="0"/>
              <a:t> begin meeting with an informal evaluation committee before they begin the work of the formal joint committee. (reminder: once the joint committee meets formally they have 180 days to make decisions about student growth in the teacher evaluation system) Joint Committees for the purpose of student growth in the teacher evaluation must meet no later than November 1</a:t>
            </a:r>
            <a:r>
              <a:rPr lang="en-US" baseline="30000" dirty="0" smtClean="0"/>
              <a:t>st</a:t>
            </a:r>
            <a:r>
              <a:rPr lang="en-US" baseline="0" dirty="0" smtClean="0"/>
              <a:t> the year prior to the full implementation date.</a:t>
            </a:r>
          </a:p>
          <a:p>
            <a:endParaRPr lang="en-US" baseline="0" dirty="0" smtClean="0"/>
          </a:p>
          <a:p>
            <a:r>
              <a:rPr lang="en-US" baseline="0" dirty="0" smtClean="0"/>
              <a:t>The informal and formal joint committee can be the same members. </a:t>
            </a:r>
            <a:endParaRPr lang="en-US" dirty="0"/>
          </a:p>
        </p:txBody>
      </p:sp>
      <p:sp>
        <p:nvSpPr>
          <p:cNvPr id="4" name="Slide Number Placeholder 3"/>
          <p:cNvSpPr>
            <a:spLocks noGrp="1"/>
          </p:cNvSpPr>
          <p:nvPr>
            <p:ph type="sldNum" sz="quarter" idx="10"/>
          </p:nvPr>
        </p:nvSpPr>
        <p:spPr/>
        <p:txBody>
          <a:bodyPr/>
          <a:lstStyle/>
          <a:p>
            <a:fld id="{DA851F77-0047-7B49-B9FE-1503C2F27D69}" type="slidenum">
              <a:rPr lang="en-US" smtClean="0"/>
              <a:pPr/>
              <a:t>7</a:t>
            </a:fld>
            <a:endParaRPr lang="en-US"/>
          </a:p>
        </p:txBody>
      </p:sp>
    </p:spTree>
    <p:extLst>
      <p:ext uri="{BB962C8B-B14F-4D97-AF65-F5344CB8AC3E}">
        <p14:creationId xmlns:p14="http://schemas.microsoft.com/office/powerpoint/2010/main" val="2702798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Steps:</a:t>
            </a:r>
          </a:p>
          <a:p>
            <a:r>
              <a:rPr lang="en-US" baseline="0" dirty="0" smtClean="0"/>
              <a:t>What do we need to have in place for full implementation? (2016-17 for most)</a:t>
            </a:r>
          </a:p>
          <a:p>
            <a:r>
              <a:rPr lang="en-US" baseline="0" dirty="0" smtClean="0"/>
              <a:t>What do we currently have in place?</a:t>
            </a:r>
          </a:p>
          <a:p>
            <a:r>
              <a:rPr lang="en-US" baseline="0" dirty="0" smtClean="0"/>
              <a:t>What can we get done each year to make sure we are ready for full implementation?</a:t>
            </a:r>
          </a:p>
          <a:p>
            <a:r>
              <a:rPr lang="en-US" u="none" baseline="0" dirty="0" smtClean="0"/>
              <a:t>Who will be responsible for completing each item?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A851F77-0047-7B49-B9FE-1503C2F27D69}" type="slidenum">
              <a:rPr lang="en-US" smtClean="0"/>
              <a:pPr/>
              <a:t>8</a:t>
            </a:fld>
            <a:endParaRPr lang="en-US"/>
          </a:p>
        </p:txBody>
      </p:sp>
    </p:spTree>
    <p:extLst>
      <p:ext uri="{BB962C8B-B14F-4D97-AF65-F5344CB8AC3E}">
        <p14:creationId xmlns:p14="http://schemas.microsoft.com/office/powerpoint/2010/main" val="362343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Joint Committees have a lot of</a:t>
            </a:r>
            <a:r>
              <a:rPr lang="en-US" baseline="0" dirty="0" smtClean="0"/>
              <a:t> work to do around incorporating student growth as a significant factor in the teacher evaluation. In order to organize the work that the joint committee is to address, one step they may choose to take is to identify questions that are to be determined by the joint committee.</a:t>
            </a:r>
          </a:p>
          <a:p>
            <a:endParaRPr lang="en-US" baseline="0" dirty="0" smtClean="0"/>
          </a:p>
          <a:p>
            <a:r>
              <a:rPr lang="en-US" baseline="0" dirty="0" smtClean="0"/>
              <a:t>First, as the team read though part 50 they can determine many questions they will need to address.</a:t>
            </a:r>
          </a:p>
          <a:p>
            <a:r>
              <a:rPr lang="en-US" baseline="0" dirty="0" smtClean="0"/>
              <a:t>i.e. What percentage of the over all evaluation will be student growth? What assessments will be used by each category of teacher? How will special populations be considered? Etc…</a:t>
            </a:r>
          </a:p>
          <a:p>
            <a:endParaRPr lang="en-US" baseline="0" dirty="0" smtClean="0"/>
          </a:p>
          <a:p>
            <a:r>
              <a:rPr lang="en-US" baseline="0" dirty="0" smtClean="0"/>
              <a:t>The committee may also want to solicit questions from the teachers. When doing this. We have found that questions from teachers can be sorted into categories – questions with answers from part 50, questions with answers determined by the joint committee, and questions that will have to be decided by the individual teacher. </a:t>
            </a:r>
          </a:p>
          <a:p>
            <a:r>
              <a:rPr lang="en-US" dirty="0" smtClean="0"/>
              <a:t>There are several decisions that need to be made by the Joint Committee.  </a:t>
            </a:r>
          </a:p>
          <a:p>
            <a:r>
              <a:rPr lang="en-US" dirty="0" smtClean="0"/>
              <a:t>We will walk through some guiding questions and then give you time to work as a committee on the questions you identify as your top priority during today’s session. </a:t>
            </a:r>
          </a:p>
          <a:p>
            <a:r>
              <a:rPr lang="en-US" dirty="0" smtClean="0"/>
              <a:t>Please note- This is being provided as guidance and is not all inclusive but intended to provide support.</a:t>
            </a:r>
          </a:p>
          <a:p>
            <a:r>
              <a:rPr lang="en-US" dirty="0" smtClean="0"/>
              <a:t>The expectation is not that we will answer every question today but instead should be integrated into the timeline to assist in the backwards mapping process. </a:t>
            </a:r>
          </a:p>
          <a:p>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A851F77-0047-7B49-B9FE-1503C2F27D69}" type="slidenum">
              <a:rPr lang="en-US" smtClean="0"/>
              <a:pPr/>
              <a:t>9</a:t>
            </a:fld>
            <a:endParaRPr lang="en-US"/>
          </a:p>
        </p:txBody>
      </p:sp>
    </p:spTree>
    <p:extLst>
      <p:ext uri="{BB962C8B-B14F-4D97-AF65-F5344CB8AC3E}">
        <p14:creationId xmlns:p14="http://schemas.microsoft.com/office/powerpoint/2010/main" val="604694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a:prstGeom prst="rect">
            <a:avLst/>
          </a:prstGeom>
        </p:spPr>
        <p:txBody>
          <a:bodyPr/>
          <a:lstStyle>
            <a:lvl1pPr>
              <a:buClr>
                <a:srgbClr val="8F23B3"/>
              </a:buClr>
              <a:defRPr sz="2400"/>
            </a:lvl1pPr>
            <a:lvl2pPr>
              <a:buClr>
                <a:srgbClr val="8F23B3"/>
              </a:buClr>
              <a:defRPr sz="2200"/>
            </a:lvl2pPr>
            <a:lvl3pPr marL="1371600" indent="-457200">
              <a:buClr>
                <a:srgbClr val="8F23B3"/>
              </a:buClr>
              <a:buFont typeface="Courier New" pitchFamily="49" charset="0"/>
              <a:buChar char="o"/>
              <a:defRPr sz="20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smtClean="0"/>
              <a:t>Click to edit Master title style</a:t>
            </a:r>
            <a:endParaRPr lang="en-US" dirty="0"/>
          </a:p>
        </p:txBody>
      </p:sp>
      <p:sp>
        <p:nvSpPr>
          <p:cNvPr id="8" name="Slide Number Placeholder 24"/>
          <p:cNvSpPr>
            <a:spLocks noGrp="1"/>
          </p:cNvSpPr>
          <p:nvPr>
            <p:ph type="sldNum" sz="quarter" idx="10"/>
          </p:nvPr>
        </p:nvSpPr>
        <p:spPr>
          <a:xfrm>
            <a:off x="2" y="6569078"/>
            <a:ext cx="609600" cy="288925"/>
          </a:xfrm>
        </p:spPr>
        <p:txBody>
          <a:bodyPr/>
          <a:lstStyle>
            <a:lvl1pPr algn="r">
              <a:defRPr sz="1200" smtClean="0">
                <a:solidFill>
                  <a:schemeClr val="tx1"/>
                </a:solidFill>
              </a:defRPr>
            </a:lvl1pPr>
          </a:lstStyle>
          <a:p>
            <a:pPr>
              <a:defRPr/>
            </a:pPr>
            <a:fld id="{C5B5723D-93F0-4B4C-B2F2-E20AB2C187DF}" type="slidenum">
              <a:rPr lang="en-US">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2446745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2" y="6569078"/>
            <a:ext cx="609600" cy="288925"/>
          </a:xfrm>
          <a:prstGeom prst="rect">
            <a:avLst/>
          </a:prstGeom>
        </p:spPr>
        <p:txBody>
          <a:bodyPr wrap="square">
            <a:normAutofit/>
          </a:bodyPr>
          <a:lstStyle>
            <a:lvl1pPr algn="ctr">
              <a:defRPr sz="1400">
                <a:solidFill>
                  <a:sysClr val="windowText" lastClr="000000"/>
                </a:solidFill>
              </a:defRPr>
            </a:lvl1pPr>
          </a:lstStyle>
          <a:p>
            <a:pPr>
              <a:defRPr/>
            </a:pPr>
            <a:fld id="{8B1FB4F6-53D1-4649-B6D3-57C1A85B2B3E}" type="slidenum">
              <a:rPr lang="en-US" smtClean="0">
                <a:latin typeface="Calibri"/>
              </a:rPr>
              <a:pPr>
                <a:defRPr/>
              </a:pPr>
              <a:t>‹#›</a:t>
            </a:fld>
            <a:endParaRPr lang="en-US" dirty="0">
              <a:latin typeface="Calibri"/>
            </a:endParaRPr>
          </a:p>
        </p:txBody>
      </p:sp>
      <p:sp>
        <p:nvSpPr>
          <p:cNvPr id="13"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3961865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effectLst>
            <a:outerShdw blurRad="50800" dist="38100" dir="2700000" algn="tl" rotWithShape="0">
              <a:prstClr val="black">
                <a:alpha val="40000"/>
              </a:prstClr>
            </a:outerShdw>
          </a:effectLst>
        </p:spPr>
        <p:txBody>
          <a:bodyPr/>
          <a:lstStyle>
            <a:lvl1pPr>
              <a:defRPr sz="40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31750" y="6400800"/>
            <a:ext cx="882650" cy="457200"/>
          </a:xfrm>
          <a:prstGeom prst="rect">
            <a:avLst/>
          </a:prstGeom>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
        <p:nvSpPr>
          <p:cNvPr id="6" name="Slide Number Placeholder 5"/>
          <p:cNvSpPr>
            <a:spLocks noGrp="1"/>
          </p:cNvSpPr>
          <p:nvPr>
            <p:ph type="sldNum" sz="quarter" idx="12"/>
          </p:nvPr>
        </p:nvSpPr>
        <p:spPr>
          <a:xfrm>
            <a:off x="8229600" y="6400800"/>
            <a:ext cx="906463" cy="428625"/>
          </a:xfrm>
          <a:prstGeom prst="rect">
            <a:avLst/>
          </a:prstGeom>
        </p:spPr>
        <p:txBody>
          <a:bodyPr/>
          <a:lstStyle>
            <a:lvl1pPr>
              <a:defRPr/>
            </a:lvl1pPr>
          </a:lstStyle>
          <a:p>
            <a:pPr>
              <a:defRPr/>
            </a:pPr>
            <a:fld id="{7ACE12E9-EC05-4418-A143-D79966290A8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57496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Tree>
    <p:extLst>
      <p:ext uri="{BB962C8B-B14F-4D97-AF65-F5344CB8AC3E}">
        <p14:creationId xmlns:p14="http://schemas.microsoft.com/office/powerpoint/2010/main" val="187564210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1750" y="6400800"/>
            <a:ext cx="882650" cy="457200"/>
          </a:xfrm>
          <a:prstGeom prst="rect">
            <a:avLst/>
          </a:prstGeom>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
        <p:nvSpPr>
          <p:cNvPr id="6" name="Slide Number Placeholder 5"/>
          <p:cNvSpPr>
            <a:spLocks noGrp="1"/>
          </p:cNvSpPr>
          <p:nvPr>
            <p:ph type="sldNum" sz="quarter" idx="12"/>
          </p:nvPr>
        </p:nvSpPr>
        <p:spPr>
          <a:xfrm>
            <a:off x="8229600" y="6400800"/>
            <a:ext cx="906463" cy="428625"/>
          </a:xfrm>
          <a:prstGeom prst="rect">
            <a:avLst/>
          </a:prstGeom>
        </p:spPr>
        <p:txBody>
          <a:bodyPr/>
          <a:lstStyle>
            <a:lvl1pPr>
              <a:defRPr/>
            </a:lvl1pPr>
          </a:lstStyle>
          <a:p>
            <a:pPr>
              <a:defRPr/>
            </a:pPr>
            <a:fld id="{E0E10F40-3ADF-43AF-A7E0-443697D783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71688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a:xfrm>
            <a:off x="31750" y="6400800"/>
            <a:ext cx="882650" cy="457200"/>
          </a:xfrm>
          <a:prstGeom prst="rect">
            <a:avLst/>
          </a:prstGeom>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
        <p:nvSpPr>
          <p:cNvPr id="7" name="Slide Number Placeholder 5"/>
          <p:cNvSpPr>
            <a:spLocks noGrp="1"/>
          </p:cNvSpPr>
          <p:nvPr>
            <p:ph type="sldNum" sz="quarter" idx="12"/>
          </p:nvPr>
        </p:nvSpPr>
        <p:spPr>
          <a:xfrm>
            <a:off x="8229600" y="6400800"/>
            <a:ext cx="906463" cy="428625"/>
          </a:xfrm>
          <a:prstGeom prst="rect">
            <a:avLst/>
          </a:prstGeom>
        </p:spPr>
        <p:txBody>
          <a:bodyPr/>
          <a:lstStyle>
            <a:lvl1pPr>
              <a:defRPr/>
            </a:lvl1pPr>
          </a:lstStyle>
          <a:p>
            <a:pPr>
              <a:defRPr/>
            </a:pPr>
            <a:fld id="{A9B7D85F-2CE9-458D-9A84-7B15F19D3F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55869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057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95599"/>
            <a:ext cx="4040188" cy="3230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057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95599"/>
            <a:ext cx="4041775" cy="3230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a:xfrm>
            <a:off x="31750" y="6400800"/>
            <a:ext cx="882650" cy="457200"/>
          </a:xfrm>
          <a:prstGeom prst="rect">
            <a:avLst/>
          </a:prstGeom>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
        <p:nvSpPr>
          <p:cNvPr id="9" name="Slide Number Placeholder 5"/>
          <p:cNvSpPr>
            <a:spLocks noGrp="1"/>
          </p:cNvSpPr>
          <p:nvPr>
            <p:ph type="sldNum" sz="quarter" idx="12"/>
          </p:nvPr>
        </p:nvSpPr>
        <p:spPr>
          <a:xfrm>
            <a:off x="8229600" y="6400800"/>
            <a:ext cx="906463" cy="428625"/>
          </a:xfrm>
          <a:prstGeom prst="rect">
            <a:avLst/>
          </a:prstGeom>
        </p:spPr>
        <p:txBody>
          <a:bodyPr/>
          <a:lstStyle>
            <a:lvl1pPr>
              <a:defRPr/>
            </a:lvl1pPr>
          </a:lstStyle>
          <a:p>
            <a:pPr>
              <a:defRPr/>
            </a:pPr>
            <a:fld id="{3E7EE6C0-79B9-4326-A1C5-F49F2F793AA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66444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31750" y="6400800"/>
            <a:ext cx="882650" cy="457200"/>
          </a:xfrm>
          <a:prstGeom prst="rect">
            <a:avLst/>
          </a:prstGeom>
        </p:spPr>
        <p:txBody>
          <a:bodyPr/>
          <a:lstStyle>
            <a:lvl1pPr>
              <a:defRPr/>
            </a:lvl1pPr>
          </a:lstStyle>
          <a:p>
            <a:pPr>
              <a:defRPr/>
            </a:pPr>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
        <p:nvSpPr>
          <p:cNvPr id="5" name="Slide Number Placeholder 5"/>
          <p:cNvSpPr>
            <a:spLocks noGrp="1"/>
          </p:cNvSpPr>
          <p:nvPr>
            <p:ph type="sldNum" sz="quarter" idx="12"/>
          </p:nvPr>
        </p:nvSpPr>
        <p:spPr>
          <a:xfrm>
            <a:off x="8229600" y="6400800"/>
            <a:ext cx="906463" cy="428625"/>
          </a:xfrm>
          <a:prstGeom prst="rect">
            <a:avLst/>
          </a:prstGeom>
        </p:spPr>
        <p:txBody>
          <a:bodyPr/>
          <a:lstStyle>
            <a:lvl1pPr>
              <a:defRPr/>
            </a:lvl1pPr>
          </a:lstStyle>
          <a:p>
            <a:pPr>
              <a:defRPr/>
            </a:pPr>
            <a:fld id="{E8185E46-EC9C-4452-B767-3C5693A974F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66032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31750" y="6400800"/>
            <a:ext cx="882650" cy="457200"/>
          </a:xfrm>
          <a:prstGeom prst="rect">
            <a:avLst/>
          </a:prstGeom>
        </p:spPr>
        <p:txBody>
          <a:bodyPr/>
          <a:lstStyle>
            <a:lvl1pPr>
              <a:defRPr/>
            </a:lvl1pPr>
          </a:lstStyle>
          <a:p>
            <a:pPr>
              <a:defRPr/>
            </a:pPr>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
        <p:nvSpPr>
          <p:cNvPr id="4" name="Slide Number Placeholder 5"/>
          <p:cNvSpPr>
            <a:spLocks noGrp="1"/>
          </p:cNvSpPr>
          <p:nvPr>
            <p:ph type="sldNum" sz="quarter" idx="12"/>
          </p:nvPr>
        </p:nvSpPr>
        <p:spPr>
          <a:xfrm>
            <a:off x="8229600" y="6400800"/>
            <a:ext cx="906463" cy="428625"/>
          </a:xfrm>
          <a:prstGeom prst="rect">
            <a:avLst/>
          </a:prstGeom>
        </p:spPr>
        <p:txBody>
          <a:bodyPr/>
          <a:lstStyle>
            <a:lvl1pPr>
              <a:defRPr/>
            </a:lvl1pPr>
          </a:lstStyle>
          <a:p>
            <a:pPr>
              <a:defRPr/>
            </a:pPr>
            <a:fld id="{817477F4-4FAB-45A2-9160-32C9B062B30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17766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9017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981200"/>
            <a:ext cx="3008313"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31750" y="6400800"/>
            <a:ext cx="882650" cy="457200"/>
          </a:xfrm>
          <a:prstGeom prst="rect">
            <a:avLst/>
          </a:prstGeom>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
        <p:nvSpPr>
          <p:cNvPr id="7" name="Slide Number Placeholder 5"/>
          <p:cNvSpPr>
            <a:spLocks noGrp="1"/>
          </p:cNvSpPr>
          <p:nvPr>
            <p:ph type="sldNum" sz="quarter" idx="12"/>
          </p:nvPr>
        </p:nvSpPr>
        <p:spPr>
          <a:xfrm>
            <a:off x="8229600" y="6400800"/>
            <a:ext cx="906463" cy="428625"/>
          </a:xfrm>
          <a:prstGeom prst="rect">
            <a:avLst/>
          </a:prstGeom>
        </p:spPr>
        <p:txBody>
          <a:bodyPr/>
          <a:lstStyle>
            <a:lvl1pPr>
              <a:defRPr/>
            </a:lvl1pPr>
          </a:lstStyle>
          <a:p>
            <a:pPr>
              <a:defRPr/>
            </a:pPr>
            <a:fld id="{783E78F9-F4AB-4233-849A-CBB10177A9A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75103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761999"/>
            <a:ext cx="5486400" cy="39655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31750" y="6400800"/>
            <a:ext cx="882650" cy="457200"/>
          </a:xfrm>
          <a:prstGeom prst="rect">
            <a:avLst/>
          </a:prstGeom>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
        <p:nvSpPr>
          <p:cNvPr id="7" name="Slide Number Placeholder 5"/>
          <p:cNvSpPr>
            <a:spLocks noGrp="1"/>
          </p:cNvSpPr>
          <p:nvPr>
            <p:ph type="sldNum" sz="quarter" idx="12"/>
          </p:nvPr>
        </p:nvSpPr>
        <p:spPr>
          <a:xfrm>
            <a:off x="8229600" y="6400800"/>
            <a:ext cx="906463" cy="428625"/>
          </a:xfrm>
          <a:prstGeom prst="rect">
            <a:avLst/>
          </a:prstGeom>
        </p:spPr>
        <p:txBody>
          <a:bodyPr/>
          <a:lstStyle>
            <a:lvl1pPr>
              <a:defRPr/>
            </a:lvl1pPr>
          </a:lstStyle>
          <a:p>
            <a:pPr>
              <a:defRPr/>
            </a:pPr>
            <a:fld id="{54C128B0-716E-47F9-AF7A-A2BACD67742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2189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2" y="6569078"/>
            <a:ext cx="609600" cy="288925"/>
          </a:xfrm>
          <a:prstGeom prst="rect">
            <a:avLst/>
          </a:prstGeom>
        </p:spPr>
        <p:txBody>
          <a:bodyPr wrap="square" lIns="89879" tIns="44940" rIns="89879" bIns="44940">
            <a:normAutofit/>
          </a:bodyPr>
          <a:lstStyle>
            <a:lvl1pPr algn="ctr">
              <a:defRPr sz="1400">
                <a:solidFill>
                  <a:sysClr val="windowText" lastClr="000000"/>
                </a:solidFill>
              </a:defRPr>
            </a:lvl1pPr>
          </a:lstStyle>
          <a:p>
            <a:fld id="{CFC53C1E-EA2A-4099-BDC8-9BCDAEB0229E}" type="slidenum">
              <a:rPr lang="en-US" smtClean="0">
                <a:latin typeface="Calibri"/>
              </a:rPr>
              <a:pPr/>
              <a:t>‹#›</a:t>
            </a:fld>
            <a:endParaRPr lang="en-US" dirty="0">
              <a:latin typeface="Calibri"/>
            </a:endParaRPr>
          </a:p>
        </p:txBody>
      </p:sp>
    </p:spTree>
    <p:extLst>
      <p:ext uri="{BB962C8B-B14F-4D97-AF65-F5344CB8AC3E}">
        <p14:creationId xmlns:p14="http://schemas.microsoft.com/office/powerpoint/2010/main" val="2937078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133600"/>
            <a:ext cx="8229600" cy="4038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1750" y="6400800"/>
            <a:ext cx="882650" cy="457200"/>
          </a:xfrm>
          <a:prstGeom prst="rect">
            <a:avLst/>
          </a:prstGeom>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
        <p:nvSpPr>
          <p:cNvPr id="6" name="Slide Number Placeholder 5"/>
          <p:cNvSpPr>
            <a:spLocks noGrp="1"/>
          </p:cNvSpPr>
          <p:nvPr>
            <p:ph type="sldNum" sz="quarter" idx="12"/>
          </p:nvPr>
        </p:nvSpPr>
        <p:spPr>
          <a:xfrm>
            <a:off x="8229600" y="6400800"/>
            <a:ext cx="906463" cy="428625"/>
          </a:xfrm>
          <a:prstGeom prst="rect">
            <a:avLst/>
          </a:prstGeom>
        </p:spPr>
        <p:txBody>
          <a:bodyPr/>
          <a:lstStyle>
            <a:lvl1pPr>
              <a:defRPr/>
            </a:lvl1pPr>
          </a:lstStyle>
          <a:p>
            <a:pPr>
              <a:defRPr/>
            </a:pPr>
            <a:fld id="{36A0A028-D42E-4F71-9DDE-A16446FCD3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02390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38200"/>
            <a:ext cx="6019800" cy="5287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1750" y="6400800"/>
            <a:ext cx="882650" cy="457200"/>
          </a:xfrm>
          <a:prstGeom prst="rect">
            <a:avLst/>
          </a:prstGeom>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
        <p:nvSpPr>
          <p:cNvPr id="6" name="Slide Number Placeholder 5"/>
          <p:cNvSpPr>
            <a:spLocks noGrp="1"/>
          </p:cNvSpPr>
          <p:nvPr>
            <p:ph type="sldNum" sz="quarter" idx="12"/>
          </p:nvPr>
        </p:nvSpPr>
        <p:spPr>
          <a:xfrm>
            <a:off x="8229600" y="6400800"/>
            <a:ext cx="906463" cy="428625"/>
          </a:xfrm>
          <a:prstGeom prst="rect">
            <a:avLst/>
          </a:prstGeom>
        </p:spPr>
        <p:txBody>
          <a:bodyPr/>
          <a:lstStyle>
            <a:lvl1pPr>
              <a:defRPr/>
            </a:lvl1pPr>
          </a:lstStyle>
          <a:p>
            <a:pPr>
              <a:defRPr/>
            </a:pPr>
            <a:fld id="{2FA6A113-FF6E-44D3-B928-2DA9AB75D29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802953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2819400" y="0"/>
            <a:ext cx="6324600" cy="1219200"/>
          </a:xfrm>
          <a:prstGeom prst="rect">
            <a:avLst/>
          </a:prstGeom>
        </p:spPr>
        <p:txBody>
          <a:bodyPr lIns="89875" tIns="44937" rIns="89875" bIns="44937" anchor="ctr"/>
          <a:lstStyle>
            <a:lvl1pPr marL="168515" indent="0" algn="l">
              <a:defRPr sz="28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2" y="6569079"/>
            <a:ext cx="609600" cy="288925"/>
          </a:xfrm>
          <a:prstGeom prst="rect">
            <a:avLst/>
          </a:prstGeom>
        </p:spPr>
        <p:txBody>
          <a:bodyPr wrap="square">
            <a:normAutofit/>
          </a:bodyPr>
          <a:lstStyle>
            <a:lvl1pPr algn="ctr">
              <a:defRPr sz="1400">
                <a:solidFill>
                  <a:sysClr val="windowText" lastClr="000000"/>
                </a:solidFill>
              </a:defRPr>
            </a:lvl1pPr>
          </a:lstStyle>
          <a:p>
            <a:pPr>
              <a:defRPr/>
            </a:pPr>
            <a:fld id="{8B1FB4F6-53D1-4649-B6D3-57C1A85B2B3E}" type="slidenum">
              <a:rPr lang="en-US" smtClean="0">
                <a:latin typeface="Calibri"/>
              </a:rPr>
              <a:pPr>
                <a:defRPr/>
              </a:pPr>
              <a:t>‹#›</a:t>
            </a:fld>
            <a:endParaRPr lang="en-US" dirty="0">
              <a:latin typeface="Calibri"/>
            </a:endParaRPr>
          </a:p>
        </p:txBody>
      </p:sp>
      <p:sp>
        <p:nvSpPr>
          <p:cNvPr id="13" name="Text Placeholder 6"/>
          <p:cNvSpPr>
            <a:spLocks noGrp="1"/>
          </p:cNvSpPr>
          <p:nvPr>
            <p:ph type="body" sz="quarter" idx="13"/>
          </p:nvPr>
        </p:nvSpPr>
        <p:spPr>
          <a:xfrm>
            <a:off x="457200" y="1752600"/>
            <a:ext cx="8382000" cy="3810000"/>
          </a:xfrm>
          <a:prstGeom prst="rect">
            <a:avLst/>
          </a:prstGeom>
        </p:spPr>
        <p:txBody>
          <a:bodyPr lIns="89875" tIns="44937" rIns="89875" bIns="4493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6140448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0" y="0"/>
            <a:ext cx="7239000" cy="1219200"/>
          </a:xfrm>
          <a:prstGeom prst="rect">
            <a:avLst/>
          </a:prstGeom>
        </p:spPr>
        <p:txBody>
          <a:bodyPr lIns="89875" tIns="44937" rIns="89875" bIns="44937" anchor="ctr"/>
          <a:lstStyle>
            <a:lvl1pPr marL="168515" indent="0" algn="l">
              <a:defRPr sz="3600" b="1"/>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a:xfrm>
            <a:off x="8229600" y="6400800"/>
            <a:ext cx="906463" cy="428625"/>
          </a:xfrm>
          <a:prstGeom prst="rect">
            <a:avLst/>
          </a:prstGeom>
        </p:spPr>
        <p:txBody>
          <a:bodyPr/>
          <a:lstStyle>
            <a:lvl1pPr>
              <a:defRPr/>
            </a:lvl1pPr>
          </a:lstStyle>
          <a:p>
            <a:pPr>
              <a:defRPr/>
            </a:pPr>
            <a:fld id="{AF15749E-8D0D-4AA6-AA44-4B16412A5E8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5086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FC53C1E-EA2A-4099-BDC8-9BCDAEB0229E}" type="slidenum">
              <a:rPr lang="en-US" smtClean="0">
                <a:latin typeface="Calibri"/>
              </a:rPr>
              <a:pPr/>
              <a:t>‹#›</a:t>
            </a:fld>
            <a:endParaRPr lang="en-US" dirty="0">
              <a:latin typeface="Calibri"/>
            </a:endParaRPr>
          </a:p>
        </p:txBody>
      </p:sp>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smtClean="0"/>
              <a:t>Click to edit Master title style</a:t>
            </a:r>
            <a:endParaRPr lang="en-US" dirty="0"/>
          </a:p>
        </p:txBody>
      </p:sp>
    </p:spTree>
    <p:extLst>
      <p:ext uri="{BB962C8B-B14F-4D97-AF65-F5344CB8AC3E}">
        <p14:creationId xmlns:p14="http://schemas.microsoft.com/office/powerpoint/2010/main" val="221577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3pPr marL="898796" indent="17476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BBE1732-D372-4A08-A104-0C3D48CC6752}" type="slidenum">
              <a:rPr lang="en-US">
                <a:solidFill>
                  <a:prstClr val="black"/>
                </a:solidFill>
                <a:latin typeface="Calibri"/>
              </a:rPr>
              <a:pPr>
                <a:defRPr/>
              </a:pPr>
              <a:t>‹#›</a:t>
            </a:fld>
            <a:endParaRPr lang="en-US" dirty="0">
              <a:solidFill>
                <a:prstClr val="black"/>
              </a:solidFill>
              <a:latin typeface="Calibri"/>
            </a:endParaRPr>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Source:</a:t>
            </a:r>
            <a:endParaRPr lang="en-US" dirty="0"/>
          </a:p>
        </p:txBody>
      </p:sp>
    </p:spTree>
    <p:extLst>
      <p:ext uri="{BB962C8B-B14F-4D97-AF65-F5344CB8AC3E}">
        <p14:creationId xmlns:p14="http://schemas.microsoft.com/office/powerpoint/2010/main" val="3428083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2" y="6569078"/>
            <a:ext cx="609600" cy="288925"/>
          </a:xfrm>
          <a:prstGeom prst="rect">
            <a:avLst/>
          </a:prstGeom>
        </p:spPr>
        <p:txBody>
          <a:bodyPr wrap="square">
            <a:normAutofit/>
          </a:bodyPr>
          <a:lstStyle>
            <a:lvl1pPr algn="ctr">
              <a:defRPr sz="1400">
                <a:solidFill>
                  <a:sysClr val="windowText" lastClr="000000"/>
                </a:solidFill>
              </a:defRPr>
            </a:lvl1pPr>
          </a:lstStyle>
          <a:p>
            <a:pPr>
              <a:defRPr/>
            </a:pPr>
            <a:fld id="{8B1FB4F6-53D1-4649-B6D3-57C1A85B2B3E}" type="slidenum">
              <a:rPr lang="en-US" smtClean="0">
                <a:latin typeface="Calibri"/>
              </a:rPr>
              <a:pPr>
                <a:defRPr/>
              </a:pPr>
              <a:t>‹#›</a:t>
            </a:fld>
            <a:endParaRPr lang="en-US" dirty="0">
              <a:latin typeface="Calibri"/>
            </a:endParaRPr>
          </a:p>
        </p:txBody>
      </p:sp>
      <p:sp>
        <p:nvSpPr>
          <p:cNvPr id="13"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90741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a:prstGeom prst="rect">
            <a:avLst/>
          </a:prstGeom>
        </p:spPr>
        <p:txBody>
          <a:bodyPr/>
          <a:lstStyle>
            <a:lvl1pPr>
              <a:buClr>
                <a:srgbClr val="8F23B3"/>
              </a:buClr>
              <a:defRPr sz="2400"/>
            </a:lvl1pPr>
            <a:lvl2pPr>
              <a:buClr>
                <a:srgbClr val="8F23B3"/>
              </a:buClr>
              <a:defRPr sz="2200"/>
            </a:lvl2pPr>
            <a:lvl3pPr marL="1371600" indent="-457200">
              <a:buClr>
                <a:srgbClr val="8F23B3"/>
              </a:buClr>
              <a:buFont typeface="Courier New" pitchFamily="49" charset="0"/>
              <a:buChar char="o"/>
              <a:defRPr sz="20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smtClean="0"/>
              <a:t>Click to edit Master title style</a:t>
            </a:r>
            <a:endParaRPr lang="en-US" dirty="0"/>
          </a:p>
        </p:txBody>
      </p:sp>
      <p:sp>
        <p:nvSpPr>
          <p:cNvPr id="8" name="Slide Number Placeholder 24"/>
          <p:cNvSpPr>
            <a:spLocks noGrp="1"/>
          </p:cNvSpPr>
          <p:nvPr>
            <p:ph type="sldNum" sz="quarter" idx="10"/>
          </p:nvPr>
        </p:nvSpPr>
        <p:spPr>
          <a:xfrm>
            <a:off x="2" y="6569078"/>
            <a:ext cx="609600" cy="288925"/>
          </a:xfrm>
        </p:spPr>
        <p:txBody>
          <a:bodyPr/>
          <a:lstStyle>
            <a:lvl1pPr algn="r">
              <a:defRPr sz="1200" smtClean="0">
                <a:solidFill>
                  <a:schemeClr val="tx1"/>
                </a:solidFill>
              </a:defRPr>
            </a:lvl1pPr>
          </a:lstStyle>
          <a:p>
            <a:pPr>
              <a:defRPr/>
            </a:pPr>
            <a:fld id="{C5B5723D-93F0-4B4C-B2F2-E20AB2C187DF}" type="slidenum">
              <a:rPr lang="en-US">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30033762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2" y="6569078"/>
            <a:ext cx="609600" cy="288925"/>
          </a:xfrm>
          <a:prstGeom prst="rect">
            <a:avLst/>
          </a:prstGeom>
        </p:spPr>
        <p:txBody>
          <a:bodyPr wrap="square" lIns="89879" tIns="44940" rIns="89879" bIns="44940">
            <a:normAutofit/>
          </a:bodyPr>
          <a:lstStyle>
            <a:lvl1pPr algn="ctr">
              <a:defRPr sz="1400">
                <a:solidFill>
                  <a:sysClr val="windowText" lastClr="000000"/>
                </a:solidFill>
              </a:defRPr>
            </a:lvl1pPr>
          </a:lstStyle>
          <a:p>
            <a:fld id="{CFC53C1E-EA2A-4099-BDC8-9BCDAEB0229E}" type="slidenum">
              <a:rPr lang="en-US" smtClean="0">
                <a:latin typeface="Calibri"/>
              </a:rPr>
              <a:pPr/>
              <a:t>‹#›</a:t>
            </a:fld>
            <a:endParaRPr lang="en-US" dirty="0">
              <a:latin typeface="Calibri"/>
            </a:endParaRPr>
          </a:p>
        </p:txBody>
      </p:sp>
    </p:spTree>
    <p:extLst>
      <p:ext uri="{BB962C8B-B14F-4D97-AF65-F5344CB8AC3E}">
        <p14:creationId xmlns:p14="http://schemas.microsoft.com/office/powerpoint/2010/main" val="15472325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FC53C1E-EA2A-4099-BDC8-9BCDAEB0229E}" type="slidenum">
              <a:rPr lang="en-US" smtClean="0">
                <a:latin typeface="Calibri"/>
              </a:rPr>
              <a:pPr/>
              <a:t>‹#›</a:t>
            </a:fld>
            <a:endParaRPr lang="en-US" dirty="0">
              <a:latin typeface="Calibri"/>
            </a:endParaRPr>
          </a:p>
        </p:txBody>
      </p:sp>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smtClean="0"/>
              <a:t>Click to edit Master title style</a:t>
            </a:r>
            <a:endParaRPr lang="en-US" dirty="0"/>
          </a:p>
        </p:txBody>
      </p:sp>
    </p:spTree>
    <p:extLst>
      <p:ext uri="{BB962C8B-B14F-4D97-AF65-F5344CB8AC3E}">
        <p14:creationId xmlns:p14="http://schemas.microsoft.com/office/powerpoint/2010/main" val="403560951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3pPr marL="898796" indent="17476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BBE1732-D372-4A08-A104-0C3D48CC6752}" type="slidenum">
              <a:rPr lang="en-US">
                <a:solidFill>
                  <a:prstClr val="black"/>
                </a:solidFill>
                <a:latin typeface="Calibri"/>
              </a:rPr>
              <a:pPr>
                <a:defRPr/>
              </a:pPr>
              <a:t>‹#›</a:t>
            </a:fld>
            <a:endParaRPr lang="en-US" dirty="0">
              <a:solidFill>
                <a:prstClr val="black"/>
              </a:solidFill>
              <a:latin typeface="Calibri"/>
            </a:endParaRPr>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Source:</a:t>
            </a:r>
            <a:endParaRPr lang="en-US" dirty="0"/>
          </a:p>
        </p:txBody>
      </p:sp>
    </p:spTree>
    <p:extLst>
      <p:ext uri="{BB962C8B-B14F-4D97-AF65-F5344CB8AC3E}">
        <p14:creationId xmlns:p14="http://schemas.microsoft.com/office/powerpoint/2010/main" val="3848815295"/>
      </p:ext>
    </p:extLst>
  </p:cSld>
  <p:clrMapOvr>
    <a:masterClrMapping/>
  </p:clrMapOvr>
  <p:transition spd="med" advClick="0">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2.jpe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7" cstate="print"/>
          <a:srcRect l="63492" r="5597"/>
          <a:stretch>
            <a:fillRect/>
          </a:stretch>
        </p:blipFill>
        <p:spPr bwMode="auto">
          <a:xfrm>
            <a:off x="0" y="2"/>
            <a:ext cx="2819400" cy="1216152"/>
          </a:xfrm>
          <a:prstGeom prst="rect">
            <a:avLst/>
          </a:prstGeom>
          <a:noFill/>
          <a:ln w="9525">
            <a:noFill/>
            <a:miter lim="800000"/>
            <a:headEnd/>
            <a:tailEnd/>
          </a:ln>
        </p:spPr>
      </p:pic>
      <p:sp>
        <p:nvSpPr>
          <p:cNvPr id="8" name="Rectangle 7"/>
          <p:cNvSpPr/>
          <p:nvPr/>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defTabSz="914400"/>
            <a:endParaRPr lang="en-US" dirty="0">
              <a:solidFill>
                <a:srgbClr val="8F23B3"/>
              </a:solidFill>
              <a:latin typeface="Calibri"/>
            </a:endParaRPr>
          </a:p>
        </p:txBody>
      </p:sp>
      <p:sp>
        <p:nvSpPr>
          <p:cNvPr id="9" name="Rectangle 8"/>
          <p:cNvSpPr/>
          <p:nvPr/>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defTabSz="914400"/>
            <a:endParaRPr lang="en-US" dirty="0">
              <a:solidFill>
                <a:srgbClr val="8F23B3"/>
              </a:solidFill>
              <a:latin typeface="Calibri"/>
            </a:endParaRPr>
          </a:p>
        </p:txBody>
      </p:sp>
      <p:sp>
        <p:nvSpPr>
          <p:cNvPr id="12" name="Rectangle 11"/>
          <p:cNvSpPr/>
          <p:nvPr/>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defTabSz="914400"/>
            <a:endParaRPr lang="en-US" dirty="0">
              <a:solidFill>
                <a:prstClr val="white"/>
              </a:solidFill>
              <a:latin typeface="Calibri"/>
            </a:endParaRPr>
          </a:p>
        </p:txBody>
      </p:sp>
      <p:sp>
        <p:nvSpPr>
          <p:cNvPr id="13" name="Slide Number Placeholder 4"/>
          <p:cNvSpPr>
            <a:spLocks noGrp="1"/>
          </p:cNvSpPr>
          <p:nvPr>
            <p:ph type="sldNum" sz="quarter" idx="4"/>
          </p:nvPr>
        </p:nvSpPr>
        <p:spPr>
          <a:xfrm>
            <a:off x="2" y="6569078"/>
            <a:ext cx="609600" cy="288925"/>
          </a:xfrm>
          <a:prstGeom prst="rect">
            <a:avLst/>
          </a:prstGeom>
        </p:spPr>
        <p:txBody>
          <a:bodyPr wrap="square" lIns="89879" tIns="44940" rIns="89879" bIns="44940">
            <a:normAutofit/>
          </a:bodyPr>
          <a:lstStyle>
            <a:lvl1pPr algn="ctr">
              <a:defRPr sz="1400">
                <a:solidFill>
                  <a:sysClr val="windowText" lastClr="000000"/>
                </a:solidFill>
              </a:defRPr>
            </a:lvl1pPr>
          </a:lstStyle>
          <a:p>
            <a:pPr defTabSz="914400"/>
            <a:fld id="{CFC53C1E-EA2A-4099-BDC8-9BCDAEB0229E}" type="slidenum">
              <a:rPr lang="en-US" smtClean="0">
                <a:latin typeface="Calibri"/>
              </a:rPr>
              <a:pPr defTabSz="914400"/>
              <a:t>‹#›</a:t>
            </a:fld>
            <a:endParaRPr lang="en-US" dirty="0">
              <a:latin typeface="Calibri"/>
            </a:endParaRPr>
          </a:p>
        </p:txBody>
      </p:sp>
    </p:spTree>
    <p:extLst>
      <p:ext uri="{BB962C8B-B14F-4D97-AF65-F5344CB8AC3E}">
        <p14:creationId xmlns:p14="http://schemas.microsoft.com/office/powerpoint/2010/main" val="2351292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7" cstate="print"/>
          <a:srcRect l="63492" r="5597"/>
          <a:stretch>
            <a:fillRect/>
          </a:stretch>
        </p:blipFill>
        <p:spPr bwMode="auto">
          <a:xfrm>
            <a:off x="0" y="2"/>
            <a:ext cx="2819400" cy="1216152"/>
          </a:xfrm>
          <a:prstGeom prst="rect">
            <a:avLst/>
          </a:prstGeom>
          <a:noFill/>
          <a:ln w="9525">
            <a:noFill/>
            <a:miter lim="800000"/>
            <a:headEnd/>
            <a:tailEnd/>
          </a:ln>
        </p:spPr>
      </p:pic>
      <p:sp>
        <p:nvSpPr>
          <p:cNvPr id="8" name="Rectangle 7"/>
          <p:cNvSpPr/>
          <p:nvPr/>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defTabSz="914400"/>
            <a:endParaRPr lang="en-US" dirty="0">
              <a:solidFill>
                <a:srgbClr val="8F23B3"/>
              </a:solidFill>
              <a:latin typeface="Calibri"/>
            </a:endParaRPr>
          </a:p>
        </p:txBody>
      </p:sp>
      <p:sp>
        <p:nvSpPr>
          <p:cNvPr id="9" name="Rectangle 8"/>
          <p:cNvSpPr/>
          <p:nvPr/>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defTabSz="914400"/>
            <a:endParaRPr lang="en-US" dirty="0">
              <a:solidFill>
                <a:srgbClr val="8F23B3"/>
              </a:solidFill>
              <a:latin typeface="Calibri"/>
            </a:endParaRPr>
          </a:p>
        </p:txBody>
      </p:sp>
      <p:sp>
        <p:nvSpPr>
          <p:cNvPr id="12" name="Rectangle 11"/>
          <p:cNvSpPr/>
          <p:nvPr/>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defTabSz="914400"/>
            <a:endParaRPr lang="en-US" dirty="0">
              <a:solidFill>
                <a:prstClr val="white"/>
              </a:solidFill>
              <a:latin typeface="Calibri"/>
            </a:endParaRPr>
          </a:p>
        </p:txBody>
      </p:sp>
      <p:sp>
        <p:nvSpPr>
          <p:cNvPr id="13" name="Slide Number Placeholder 4"/>
          <p:cNvSpPr>
            <a:spLocks noGrp="1"/>
          </p:cNvSpPr>
          <p:nvPr>
            <p:ph type="sldNum" sz="quarter" idx="4"/>
          </p:nvPr>
        </p:nvSpPr>
        <p:spPr>
          <a:xfrm>
            <a:off x="2" y="6569078"/>
            <a:ext cx="609600" cy="288925"/>
          </a:xfrm>
          <a:prstGeom prst="rect">
            <a:avLst/>
          </a:prstGeom>
        </p:spPr>
        <p:txBody>
          <a:bodyPr wrap="square" lIns="89879" tIns="44940" rIns="89879" bIns="44940">
            <a:normAutofit/>
          </a:bodyPr>
          <a:lstStyle>
            <a:lvl1pPr algn="ctr">
              <a:defRPr sz="1400">
                <a:solidFill>
                  <a:sysClr val="windowText" lastClr="000000"/>
                </a:solidFill>
              </a:defRPr>
            </a:lvl1pPr>
          </a:lstStyle>
          <a:p>
            <a:pPr defTabSz="914400"/>
            <a:fld id="{CFC53C1E-EA2A-4099-BDC8-9BCDAEB0229E}" type="slidenum">
              <a:rPr lang="en-US" smtClean="0">
                <a:latin typeface="Calibri"/>
              </a:rPr>
              <a:pPr defTabSz="914400"/>
              <a:t>‹#›</a:t>
            </a:fld>
            <a:endParaRPr lang="en-US" dirty="0">
              <a:latin typeface="Calibri"/>
            </a:endParaRPr>
          </a:p>
        </p:txBody>
      </p:sp>
    </p:spTree>
    <p:extLst>
      <p:ext uri="{BB962C8B-B14F-4D97-AF65-F5344CB8AC3E}">
        <p14:creationId xmlns:p14="http://schemas.microsoft.com/office/powerpoint/2010/main" val="175768036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838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2209800"/>
            <a:ext cx="82296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914400" y="6400800"/>
            <a:ext cx="7315200" cy="45720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914400">
              <a:defRPr/>
            </a:pPr>
            <a:r>
              <a:rPr lang="en-US">
                <a:solidFill>
                  <a:prstClr val="black">
                    <a:tint val="75000"/>
                  </a:prstClr>
                </a:solidFill>
              </a:rPr>
              <a:t>Content contained is licensed under a Creative Commons Attribution-ShareAlike 3.0 Unported License</a:t>
            </a:r>
          </a:p>
        </p:txBody>
      </p:sp>
    </p:spTree>
    <p:extLst>
      <p:ext uri="{BB962C8B-B14F-4D97-AF65-F5344CB8AC3E}">
        <p14:creationId xmlns:p14="http://schemas.microsoft.com/office/powerpoint/2010/main" val="211115705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iming>
    <p:tnLst>
      <p:par>
        <p:cTn id="1" dur="indefinite" restart="never" nodeType="tmRoot"/>
      </p:par>
    </p:tnLst>
  </p:timing>
  <p:hf sldNum="0" hdr="0" dt="0"/>
  <p:txStyles>
    <p:titleStyle>
      <a:lvl1pPr algn="ctr" rtl="0" eaLnBrk="1" fontAlgn="base" hangingPunct="1">
        <a:spcBef>
          <a:spcPct val="0"/>
        </a:spcBef>
        <a:spcAft>
          <a:spcPct val="0"/>
        </a:spcAft>
        <a:defRPr sz="4000" kern="1200">
          <a:solidFill>
            <a:schemeClr val="tx1"/>
          </a:solidFill>
          <a:latin typeface="Calibri" panose="020F0502020204030204" pitchFamily="34" charset="0"/>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85800"/>
            <a:ext cx="9144000" cy="6096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mj-lt"/>
                <a:cs typeface="Times New Roman" pitchFamily="18" charset="0"/>
              </a:rPr>
              <a:t>Illinois State Board of Education</a:t>
            </a:r>
          </a:p>
        </p:txBody>
      </p:sp>
      <p:pic>
        <p:nvPicPr>
          <p:cNvPr id="1028" name="Picture 4" descr="Seal of Illinois.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14403"/>
            <a:ext cx="1159233" cy="115343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itle 4"/>
          <p:cNvSpPr>
            <a:spLocks noGrp="1"/>
          </p:cNvSpPr>
          <p:nvPr>
            <p:ph type="ctrTitle"/>
          </p:nvPr>
        </p:nvSpPr>
        <p:spPr>
          <a:xfrm>
            <a:off x="489862" y="1839238"/>
            <a:ext cx="8147957" cy="4289121"/>
          </a:xfrm>
        </p:spPr>
        <p:txBody>
          <a:bodyPr>
            <a:normAutofit fontScale="90000"/>
          </a:bodyPr>
          <a:lstStyle/>
          <a:p>
            <a:r>
              <a:rPr lang="en-US" sz="3100" b="1" dirty="0" smtClean="0"/>
              <a:t/>
            </a:r>
            <a:br>
              <a:rPr lang="en-US" sz="3100" b="1" dirty="0" smtClean="0"/>
            </a:br>
            <a:r>
              <a:rPr lang="en-US" sz="3100" b="1" dirty="0" smtClean="0"/>
              <a:t>Regional Offices of Education</a:t>
            </a:r>
            <a:r>
              <a:rPr lang="en-US" sz="3100" dirty="0" smtClean="0"/>
              <a:t/>
            </a:r>
            <a:br>
              <a:rPr lang="en-US" sz="3100" dirty="0" smtClean="0"/>
            </a:br>
            <a:r>
              <a:rPr lang="en-US" sz="3100" b="1" dirty="0" smtClean="0"/>
              <a:t>Performance Evaluation Reform Act Training</a:t>
            </a:r>
            <a:r>
              <a:rPr lang="en-US" sz="3100" dirty="0" smtClean="0"/>
              <a:t/>
            </a:r>
            <a:br>
              <a:rPr lang="en-US" sz="3100" dirty="0" smtClean="0"/>
            </a:br>
            <a:r>
              <a:rPr lang="en-US" sz="3100" dirty="0" smtClean="0"/>
              <a:t/>
            </a:r>
            <a:br>
              <a:rPr lang="en-US" sz="3100" dirty="0" smtClean="0"/>
            </a:br>
            <a:r>
              <a:rPr lang="en-US" sz="3100" dirty="0" smtClean="0"/>
              <a:t>Joint </a:t>
            </a:r>
            <a:r>
              <a:rPr lang="en-US" sz="3100" dirty="0"/>
              <a:t>Committee </a:t>
            </a:r>
            <a:r>
              <a:rPr lang="en-US" sz="3100" dirty="0" smtClean="0"/>
              <a:t>Decisions</a:t>
            </a:r>
            <a:br>
              <a:rPr lang="en-US" sz="3100" dirty="0" smtClean="0"/>
            </a:br>
            <a:r>
              <a:rPr lang="en-US" sz="3100" dirty="0"/>
              <a:t/>
            </a:r>
            <a:br>
              <a:rPr lang="en-US" sz="3100" dirty="0"/>
            </a:br>
            <a:r>
              <a:rPr lang="en-US" sz="3100" dirty="0" smtClean="0"/>
              <a:t/>
            </a:r>
            <a:br>
              <a:rPr lang="en-US" sz="3100" dirty="0" smtClean="0"/>
            </a:br>
            <a:r>
              <a:rPr lang="en-US" sz="3100" dirty="0" smtClean="0"/>
              <a:t>Foundational </a:t>
            </a:r>
            <a:r>
              <a:rPr lang="en-US" sz="3100" dirty="0"/>
              <a:t>Services Teacher Evolution </a:t>
            </a:r>
            <a:br>
              <a:rPr lang="en-US" sz="3100" dirty="0"/>
            </a:br>
            <a:r>
              <a:rPr lang="en-US" sz="3100" dirty="0"/>
              <a:t>Module </a:t>
            </a:r>
            <a:r>
              <a:rPr lang="en-US" sz="3100" dirty="0" smtClean="0"/>
              <a:t>2</a:t>
            </a:r>
            <a:br>
              <a:rPr lang="en-US" sz="3100" dirty="0" smtClean="0"/>
            </a:br>
            <a:r>
              <a:rPr lang="en-US" dirty="0" smtClean="0"/>
              <a:t/>
            </a:r>
            <a:br>
              <a:rPr lang="en-US" dirty="0" smtClean="0"/>
            </a:br>
            <a:endParaRPr lang="en-US" dirty="0"/>
          </a:p>
        </p:txBody>
      </p:sp>
      <p:sp>
        <p:nvSpPr>
          <p:cNvPr id="2" name="Footer Placeholder 1"/>
          <p:cNvSpPr>
            <a:spLocks noGrp="1"/>
          </p:cNvSpPr>
          <p:nvPr>
            <p:ph type="ftr" sz="quarter" idx="11"/>
          </p:nvPr>
        </p:nvSpPr>
        <p:spPr/>
        <p:txBody>
          <a:bodyPr/>
          <a:lstStyle/>
          <a:p>
            <a:r>
              <a:rPr lang="en-US" smtClean="0"/>
              <a:t>Content contained is licensed under a Creative Commons Attribution-ShareAlike 3.0 Unported License</a:t>
            </a:r>
            <a:endParaRPr lang="en-US"/>
          </a:p>
        </p:txBody>
      </p:sp>
    </p:spTree>
    <p:extLst>
      <p:ext uri="{BB962C8B-B14F-4D97-AF65-F5344CB8AC3E}">
        <p14:creationId xmlns:p14="http://schemas.microsoft.com/office/powerpoint/2010/main" val="8396205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Growth Decisions for the Joint Committee </a:t>
            </a:r>
            <a:endParaRPr lang="en-US" dirty="0"/>
          </a:p>
        </p:txBody>
      </p:sp>
      <p:sp>
        <p:nvSpPr>
          <p:cNvPr id="3" name="Content Placeholder 2"/>
          <p:cNvSpPr>
            <a:spLocks noGrp="1"/>
          </p:cNvSpPr>
          <p:nvPr>
            <p:ph idx="1"/>
          </p:nvPr>
        </p:nvSpPr>
        <p:spPr/>
        <p:txBody>
          <a:bodyPr/>
          <a:lstStyle/>
          <a:p>
            <a:pPr lvl="0"/>
            <a:r>
              <a:rPr lang="en-US" dirty="0" smtClean="0"/>
              <a:t>What percent of the overall performance evaluation rating will be student growth?</a:t>
            </a:r>
          </a:p>
          <a:p>
            <a:pPr lvl="1"/>
            <a:r>
              <a:rPr lang="en-US" dirty="0" smtClean="0"/>
              <a:t>Minimum of 25% the first two years and 30% thereafter</a:t>
            </a:r>
          </a:p>
          <a:p>
            <a:pPr lvl="1"/>
            <a:r>
              <a:rPr lang="en-US" dirty="0" smtClean="0"/>
              <a:t>Maximum of 50%</a:t>
            </a: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Content contained is licensed under a Creative Commons Attribution-ShareAlike 3.0 Unported License</a:t>
            </a:r>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Growth</a:t>
            </a:r>
            <a:endParaRPr lang="en-US" dirty="0"/>
          </a:p>
        </p:txBody>
      </p:sp>
      <p:sp>
        <p:nvSpPr>
          <p:cNvPr id="3" name="Content Placeholder 2"/>
          <p:cNvSpPr>
            <a:spLocks noGrp="1"/>
          </p:cNvSpPr>
          <p:nvPr>
            <p:ph idx="1"/>
          </p:nvPr>
        </p:nvSpPr>
        <p:spPr/>
        <p:txBody>
          <a:bodyPr/>
          <a:lstStyle/>
          <a:p>
            <a:r>
              <a:rPr lang="en-US" dirty="0" smtClean="0"/>
              <a:t>What assessments are available for each category of teacher?</a:t>
            </a:r>
          </a:p>
          <a:p>
            <a:r>
              <a:rPr lang="en-US" dirty="0" smtClean="0"/>
              <a:t>Is the assessment appropriate for the purposes of student growth in teacher evaluation?</a:t>
            </a:r>
          </a:p>
          <a:p>
            <a:pPr lvl="1"/>
            <a:r>
              <a:rPr lang="en-US" dirty="0" smtClean="0"/>
              <a:t>What data supports your answer? </a:t>
            </a:r>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Content contained is licensed under a Creative Commons Attribution-ShareAlike 3.0 Unported License</a:t>
            </a:r>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Inventory</a:t>
            </a:r>
            <a:endParaRPr lang="en-US" dirty="0"/>
          </a:p>
        </p:txBody>
      </p:sp>
      <p:sp>
        <p:nvSpPr>
          <p:cNvPr id="3" name="Content Placeholder 2"/>
          <p:cNvSpPr>
            <a:spLocks noGrp="1"/>
          </p:cNvSpPr>
          <p:nvPr>
            <p:ph idx="1"/>
          </p:nvPr>
        </p:nvSpPr>
        <p:spPr/>
        <p:txBody>
          <a:bodyPr/>
          <a:lstStyle/>
          <a:p>
            <a:r>
              <a:rPr lang="en-US" dirty="0" smtClean="0"/>
              <a:t>Identify assessments currently being used</a:t>
            </a:r>
          </a:p>
          <a:p>
            <a:r>
              <a:rPr lang="en-US" dirty="0" smtClean="0"/>
              <a:t>Identify assessment purpose</a:t>
            </a:r>
          </a:p>
          <a:p>
            <a:r>
              <a:rPr lang="en-US" dirty="0" smtClean="0"/>
              <a:t>Identify assessment type</a:t>
            </a:r>
          </a:p>
          <a:p>
            <a:r>
              <a:rPr lang="en-US" dirty="0" smtClean="0"/>
              <a:t>Identify assessment window</a:t>
            </a: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Content contained is licensed under a Creative Commons Attribution-ShareAlike 3.0 Unported License</a:t>
            </a:r>
            <a:endParaRPr lang="en-US">
              <a:solidFill>
                <a:prstClr val="black">
                  <a:tint val="75000"/>
                </a:prstClr>
              </a:solidFill>
            </a:endParaRPr>
          </a:p>
        </p:txBody>
      </p:sp>
    </p:spTree>
    <p:extLst>
      <p:ext uri="{BB962C8B-B14F-4D97-AF65-F5344CB8AC3E}">
        <p14:creationId xmlns:p14="http://schemas.microsoft.com/office/powerpoint/2010/main" val="3945304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and Create Assessments</a:t>
            </a:r>
            <a:endParaRPr lang="en-US" dirty="0"/>
          </a:p>
        </p:txBody>
      </p:sp>
      <p:sp>
        <p:nvSpPr>
          <p:cNvPr id="3" name="Content Placeholder 2"/>
          <p:cNvSpPr>
            <a:spLocks noGrp="1"/>
          </p:cNvSpPr>
          <p:nvPr>
            <p:ph idx="1"/>
          </p:nvPr>
        </p:nvSpPr>
        <p:spPr/>
        <p:txBody>
          <a:bodyPr/>
          <a:lstStyle/>
          <a:p>
            <a:r>
              <a:rPr lang="en-US" dirty="0" smtClean="0"/>
              <a:t>After the assessment inventory districts will:</a:t>
            </a:r>
          </a:p>
          <a:p>
            <a:pPr lvl="1"/>
            <a:r>
              <a:rPr lang="en-US" dirty="0" smtClean="0"/>
              <a:t> identify assessments for use in the teacher evaluation system.</a:t>
            </a:r>
          </a:p>
          <a:p>
            <a:pPr lvl="1"/>
            <a:r>
              <a:rPr lang="en-US" dirty="0" smtClean="0"/>
              <a:t>Identify gaps in available assessments</a:t>
            </a:r>
          </a:p>
          <a:p>
            <a:pPr lvl="1"/>
            <a:r>
              <a:rPr lang="en-US" dirty="0" smtClean="0"/>
              <a:t>Create or purchase needed assessments</a:t>
            </a:r>
          </a:p>
          <a:p>
            <a:pPr lvl="1"/>
            <a:endParaRPr lang="en-US" dirty="0" smtClean="0"/>
          </a:p>
          <a:p>
            <a:endParaRPr lang="en-US" dirty="0" smtClean="0"/>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Content contained is licensed under a Creative Commons Attribution-ShareAlike 3.0 Unported License</a:t>
            </a:r>
            <a:endParaRPr lang="en-US">
              <a:solidFill>
                <a:prstClr val="black">
                  <a:tint val="75000"/>
                </a:prstClr>
              </a:solidFill>
            </a:endParaRPr>
          </a:p>
        </p:txBody>
      </p:sp>
    </p:spTree>
    <p:extLst>
      <p:ext uri="{BB962C8B-B14F-4D97-AF65-F5344CB8AC3E}">
        <p14:creationId xmlns:p14="http://schemas.microsoft.com/office/powerpoint/2010/main" val="2923223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Growth Decisions for the Joint Committee </a:t>
            </a:r>
            <a:endParaRPr lang="en-US" dirty="0"/>
          </a:p>
        </p:txBody>
      </p:sp>
      <p:sp>
        <p:nvSpPr>
          <p:cNvPr id="3" name="Content Placeholder 2"/>
          <p:cNvSpPr>
            <a:spLocks noGrp="1"/>
          </p:cNvSpPr>
          <p:nvPr>
            <p:ph sz="half" idx="1"/>
          </p:nvPr>
        </p:nvSpPr>
        <p:spPr/>
        <p:txBody>
          <a:bodyPr/>
          <a:lstStyle/>
          <a:p>
            <a:r>
              <a:rPr lang="en-US" dirty="0" smtClean="0"/>
              <a:t>Will all assessments have equal weight?</a:t>
            </a:r>
          </a:p>
          <a:p>
            <a:pPr lvl="1"/>
            <a:r>
              <a:rPr lang="en-US" dirty="0" smtClean="0"/>
              <a:t>Remember one Type 1 or 2 and Type 3 assessment is required.</a:t>
            </a:r>
          </a:p>
          <a:p>
            <a:pPr lvl="1"/>
            <a:r>
              <a:rPr lang="en-US" dirty="0" smtClean="0"/>
              <a:t>If no Type 1 or 2 is available for a certain category of teacher, two Type 3 assessments will be used. </a:t>
            </a:r>
            <a:endParaRPr lang="en-US"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963037205"/>
              </p:ext>
            </p:extLst>
          </p:nvPr>
        </p:nvGraphicFramePr>
        <p:xfrm>
          <a:off x="4495800" y="2255108"/>
          <a:ext cx="4191000" cy="3229850"/>
        </p:xfrm>
        <a:graphic>
          <a:graphicData uri="http://schemas.openxmlformats.org/drawingml/2006/table">
            <a:tbl>
              <a:tblPr firstRow="1" bandRow="1">
                <a:tableStyleId>{5C22544A-7EE6-4342-B048-85BDC9FD1C3A}</a:tableStyleId>
              </a:tblPr>
              <a:tblGrid>
                <a:gridCol w="1397000"/>
                <a:gridCol w="1397000"/>
                <a:gridCol w="1397000"/>
              </a:tblGrid>
              <a:tr h="517954">
                <a:tc>
                  <a:txBody>
                    <a:bodyPr/>
                    <a:lstStyle/>
                    <a:p>
                      <a:r>
                        <a:rPr lang="en-US" dirty="0" smtClean="0"/>
                        <a:t>Category</a:t>
                      </a:r>
                      <a:r>
                        <a:rPr lang="en-US" baseline="0" dirty="0" smtClean="0"/>
                        <a:t> of Teacher</a:t>
                      </a:r>
                      <a:endParaRPr lang="en-US" dirty="0"/>
                    </a:p>
                  </a:txBody>
                  <a:tcPr/>
                </a:tc>
                <a:tc>
                  <a:txBody>
                    <a:bodyPr/>
                    <a:lstStyle/>
                    <a:p>
                      <a:r>
                        <a:rPr lang="en-US" dirty="0" smtClean="0"/>
                        <a:t>Type 1 or 2</a:t>
                      </a:r>
                      <a:endParaRPr lang="en-US" dirty="0"/>
                    </a:p>
                  </a:txBody>
                  <a:tcPr/>
                </a:tc>
                <a:tc>
                  <a:txBody>
                    <a:bodyPr/>
                    <a:lstStyle/>
                    <a:p>
                      <a:r>
                        <a:rPr lang="en-US" dirty="0" smtClean="0"/>
                        <a:t>Type 3</a:t>
                      </a:r>
                      <a:endParaRPr lang="en-US" dirty="0"/>
                    </a:p>
                  </a:txBody>
                  <a:tcPr/>
                </a:tc>
              </a:tr>
              <a:tr h="517954">
                <a:tc>
                  <a:txBody>
                    <a:bodyPr/>
                    <a:lstStyle/>
                    <a:p>
                      <a:r>
                        <a:rPr lang="en-US" dirty="0" smtClean="0"/>
                        <a:t>K</a:t>
                      </a:r>
                      <a:endParaRPr lang="en-US" dirty="0"/>
                    </a:p>
                  </a:txBody>
                  <a:tcPr/>
                </a:tc>
                <a:tc>
                  <a:txBody>
                    <a:bodyPr/>
                    <a:lstStyle/>
                    <a:p>
                      <a:endParaRPr lang="en-US" dirty="0"/>
                    </a:p>
                  </a:txBody>
                  <a:tcPr/>
                </a:tc>
                <a:tc>
                  <a:txBody>
                    <a:bodyPr/>
                    <a:lstStyle/>
                    <a:p>
                      <a:endParaRPr lang="en-US"/>
                    </a:p>
                  </a:txBody>
                  <a:tcPr/>
                </a:tc>
              </a:tr>
              <a:tr h="517954">
                <a:tc>
                  <a:txBody>
                    <a:bodyPr/>
                    <a:lstStyle/>
                    <a:p>
                      <a:r>
                        <a:rPr lang="en-US" dirty="0" smtClean="0"/>
                        <a:t>1</a:t>
                      </a:r>
                      <a:r>
                        <a:rPr lang="en-US" baseline="30000" dirty="0" smtClean="0"/>
                        <a:t>st</a:t>
                      </a:r>
                      <a:endParaRPr lang="en-US" dirty="0"/>
                    </a:p>
                  </a:txBody>
                  <a:tcPr/>
                </a:tc>
                <a:tc>
                  <a:txBody>
                    <a:bodyPr/>
                    <a:lstStyle/>
                    <a:p>
                      <a:endParaRPr lang="en-US"/>
                    </a:p>
                  </a:txBody>
                  <a:tcPr/>
                </a:tc>
                <a:tc>
                  <a:txBody>
                    <a:bodyPr/>
                    <a:lstStyle/>
                    <a:p>
                      <a:endParaRPr lang="en-US"/>
                    </a:p>
                  </a:txBody>
                  <a:tcPr/>
                </a:tc>
              </a:tr>
              <a:tr h="517954">
                <a:tc>
                  <a:txBody>
                    <a:bodyPr/>
                    <a:lstStyle/>
                    <a:p>
                      <a:r>
                        <a:rPr lang="en-US" dirty="0" smtClean="0"/>
                        <a:t>2</a:t>
                      </a:r>
                      <a:r>
                        <a:rPr lang="en-US" baseline="30000" dirty="0" smtClean="0"/>
                        <a:t>nd</a:t>
                      </a:r>
                      <a:endParaRPr lang="en-US" dirty="0"/>
                    </a:p>
                  </a:txBody>
                  <a:tcPr/>
                </a:tc>
                <a:tc>
                  <a:txBody>
                    <a:bodyPr/>
                    <a:lstStyle/>
                    <a:p>
                      <a:r>
                        <a:rPr lang="en-US" dirty="0" smtClean="0"/>
                        <a:t>Map</a:t>
                      </a:r>
                      <a:endParaRPr lang="en-US" dirty="0"/>
                    </a:p>
                  </a:txBody>
                  <a:tcPr/>
                </a:tc>
                <a:tc>
                  <a:txBody>
                    <a:bodyPr/>
                    <a:lstStyle/>
                    <a:p>
                      <a:r>
                        <a:rPr lang="en-US" dirty="0" smtClean="0"/>
                        <a:t>ISEL</a:t>
                      </a:r>
                      <a:endParaRPr lang="en-US" dirty="0"/>
                    </a:p>
                  </a:txBody>
                  <a:tcPr/>
                </a:tc>
              </a:tr>
              <a:tr h="517954">
                <a:tc>
                  <a:txBody>
                    <a:bodyPr/>
                    <a:lstStyle/>
                    <a:p>
                      <a:r>
                        <a:rPr lang="en-US" dirty="0" smtClean="0"/>
                        <a:t>Algebra</a:t>
                      </a:r>
                      <a:endParaRPr lang="en-US" dirty="0"/>
                    </a:p>
                  </a:txBody>
                  <a:tcPr/>
                </a:tc>
                <a:tc>
                  <a:txBody>
                    <a:bodyPr/>
                    <a:lstStyle/>
                    <a:p>
                      <a:endParaRPr lang="en-US"/>
                    </a:p>
                  </a:txBody>
                  <a:tcPr/>
                </a:tc>
                <a:tc>
                  <a:txBody>
                    <a:bodyPr/>
                    <a:lstStyle/>
                    <a:p>
                      <a:endParaRPr lang="en-US"/>
                    </a:p>
                  </a:txBody>
                  <a:tcPr/>
                </a:tc>
              </a:tr>
              <a:tr h="517954">
                <a:tc>
                  <a:txBody>
                    <a:bodyPr/>
                    <a:lstStyle/>
                    <a:p>
                      <a:r>
                        <a:rPr lang="en-US" dirty="0" smtClean="0"/>
                        <a:t>Special Ed</a:t>
                      </a:r>
                      <a:endParaRPr lang="en-US" dirty="0"/>
                    </a:p>
                  </a:txBody>
                  <a:tcPr/>
                </a:tc>
                <a:tc>
                  <a:txBody>
                    <a:bodyPr/>
                    <a:lstStyle/>
                    <a:p>
                      <a:endParaRPr lang="en-US"/>
                    </a:p>
                  </a:txBody>
                  <a:tcPr/>
                </a:tc>
                <a:tc>
                  <a:txBody>
                    <a:bodyPr/>
                    <a:lstStyle/>
                    <a:p>
                      <a:endParaRPr lang="en-US" dirty="0"/>
                    </a:p>
                  </a:txBody>
                  <a:tcPr/>
                </a:tc>
              </a:tr>
            </a:tbl>
          </a:graphicData>
        </a:graphic>
      </p:graphicFrame>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Content contained is licensed under a Creative Commons Attribution-ShareAlike 3.0 Unported License</a:t>
            </a:r>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Growth Decisions for the Joint Committee </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Who will approve Type 3 assessments?</a:t>
            </a:r>
          </a:p>
          <a:p>
            <a:pPr>
              <a:buFont typeface="Arial" pitchFamily="34" charset="0"/>
              <a:buChar char="•"/>
            </a:pPr>
            <a:r>
              <a:rPr lang="en-US" dirty="0" smtClean="0"/>
              <a:t>How will you ensure assessment criteria is consistent district-wide?</a:t>
            </a:r>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Content contained is licensed under a Creative Commons Attribution-ShareAlike 3.0 Unported License</a:t>
            </a:r>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Growth Decisions for the Joint Committee </a:t>
            </a:r>
            <a:endParaRPr lang="en-US" dirty="0"/>
          </a:p>
        </p:txBody>
      </p:sp>
      <p:sp>
        <p:nvSpPr>
          <p:cNvPr id="3" name="Content Placeholder 2"/>
          <p:cNvSpPr>
            <a:spLocks noGrp="1"/>
          </p:cNvSpPr>
          <p:nvPr>
            <p:ph idx="1"/>
          </p:nvPr>
        </p:nvSpPr>
        <p:spPr/>
        <p:txBody>
          <a:bodyPr/>
          <a:lstStyle/>
          <a:p>
            <a:r>
              <a:rPr lang="en-US" dirty="0" smtClean="0"/>
              <a:t>Identify when each assessment will be administered during the school year to align with the teacher evaluation cycle established within your district. </a:t>
            </a:r>
          </a:p>
          <a:p>
            <a:r>
              <a:rPr lang="en-US" dirty="0" smtClean="0"/>
              <a:t>What dictates your summative evaluation cycle?</a:t>
            </a:r>
          </a:p>
          <a:p>
            <a:pPr lvl="1"/>
            <a:r>
              <a:rPr lang="en-US" dirty="0" smtClean="0"/>
              <a:t>Can this be changed to better align with student growth measures? </a:t>
            </a: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Content contained is licensed under a Creative Commons Attribution-ShareAlike 3.0 Unported License</a:t>
            </a:r>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Growth Decisions for the Joint Committee </a:t>
            </a:r>
            <a:endParaRPr lang="en-US" dirty="0"/>
          </a:p>
        </p:txBody>
      </p:sp>
      <p:sp>
        <p:nvSpPr>
          <p:cNvPr id="3" name="Content Placeholder 2"/>
          <p:cNvSpPr>
            <a:spLocks noGrp="1"/>
          </p:cNvSpPr>
          <p:nvPr>
            <p:ph sz="half" idx="1"/>
          </p:nvPr>
        </p:nvSpPr>
        <p:spPr/>
        <p:txBody>
          <a:bodyPr/>
          <a:lstStyle/>
          <a:p>
            <a:r>
              <a:rPr lang="en-US" dirty="0" smtClean="0"/>
              <a:t> How will special populations be considered?</a:t>
            </a:r>
          </a:p>
          <a:p>
            <a:r>
              <a:rPr lang="en-US" dirty="0"/>
              <a:t>What will be the process for the midpoint  data review?</a:t>
            </a:r>
          </a:p>
          <a:p>
            <a:endParaRPr lang="en-US" dirty="0" smtClean="0"/>
          </a:p>
          <a:p>
            <a:pPr>
              <a:buNone/>
            </a:pP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Content contained is licensed under a Creative Commons Attribution-ShareAlike 3.0 Unported License</a:t>
            </a:r>
            <a:endParaRPr lang="en-US" dirty="0">
              <a:solidFill>
                <a:prstClr val="black">
                  <a:tint val="75000"/>
                </a:prstClr>
              </a:solidFill>
            </a:endParaRPr>
          </a:p>
        </p:txBody>
      </p:sp>
      <p:pic>
        <p:nvPicPr>
          <p:cNvPr id="3075" name="Picture 3" descr="C:\Users\Jodi\AppData\Local\Microsoft\Windows\Temporary Internet Files\Content.IE5\JS2194NX\MP900439339[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943160" y="2311879"/>
            <a:ext cx="4743640" cy="30991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Growth Decisions for the Joint Committee </a:t>
            </a:r>
            <a:endParaRPr lang="en-US" dirty="0"/>
          </a:p>
        </p:txBody>
      </p:sp>
      <p:sp>
        <p:nvSpPr>
          <p:cNvPr id="3" name="Content Placeholder 2"/>
          <p:cNvSpPr>
            <a:spLocks noGrp="1"/>
          </p:cNvSpPr>
          <p:nvPr>
            <p:ph idx="1"/>
          </p:nvPr>
        </p:nvSpPr>
        <p:spPr/>
        <p:txBody>
          <a:bodyPr/>
          <a:lstStyle/>
          <a:p>
            <a:r>
              <a:rPr lang="en-US" dirty="0" smtClean="0"/>
              <a:t>What measurement model will the district use?</a:t>
            </a:r>
          </a:p>
          <a:p>
            <a:pPr lvl="1"/>
            <a:r>
              <a:rPr lang="en-US" dirty="0" smtClean="0"/>
              <a:t>Will the district use a Student Learning Objective (SLO) Framework? </a:t>
            </a:r>
          </a:p>
          <a:p>
            <a:pPr lvl="1"/>
            <a:r>
              <a:rPr lang="en-US" dirty="0" smtClean="0"/>
              <a:t>What  other measurement models are available?</a:t>
            </a:r>
          </a:p>
          <a:p>
            <a:pPr lvl="1"/>
            <a:r>
              <a:rPr lang="en-US" dirty="0" smtClean="0"/>
              <a:t>How and when will we decide this? </a:t>
            </a: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Content contained is licensed under a Creative Commons Attribution-ShareAlike 3.0 Unported License</a:t>
            </a:r>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Growth Decisions for the Joint Committee </a:t>
            </a:r>
            <a:endParaRPr lang="en-US" dirty="0"/>
          </a:p>
        </p:txBody>
      </p:sp>
      <p:sp>
        <p:nvSpPr>
          <p:cNvPr id="3" name="Content Placeholder 2"/>
          <p:cNvSpPr>
            <a:spLocks noGrp="1"/>
          </p:cNvSpPr>
          <p:nvPr>
            <p:ph idx="1"/>
          </p:nvPr>
        </p:nvSpPr>
        <p:spPr/>
        <p:txBody>
          <a:bodyPr/>
          <a:lstStyle/>
          <a:p>
            <a:r>
              <a:rPr lang="en-US" dirty="0" smtClean="0"/>
              <a:t>How much growth is determined as enough growth for each type of assessment (Type 1, Type 2, and Type 3)? </a:t>
            </a:r>
          </a:p>
          <a:p>
            <a:pPr lvl="1"/>
            <a:r>
              <a:rPr lang="en-US" dirty="0" smtClean="0"/>
              <a:t>What data is available to support these decisions?</a:t>
            </a:r>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Content contained is licensed under a Creative Commons Attribution-ShareAlike 3.0 Unported License</a:t>
            </a:r>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Purpose</a:t>
            </a:r>
            <a:endParaRPr lang="en-US" dirty="0"/>
          </a:p>
        </p:txBody>
      </p:sp>
      <p:sp>
        <p:nvSpPr>
          <p:cNvPr id="6" name="Content Placeholder 5"/>
          <p:cNvSpPr>
            <a:spLocks noGrp="1"/>
          </p:cNvSpPr>
          <p:nvPr>
            <p:ph idx="1"/>
          </p:nvPr>
        </p:nvSpPr>
        <p:spPr/>
        <p:txBody>
          <a:bodyPr/>
          <a:lstStyle/>
          <a:p>
            <a:r>
              <a:rPr lang="en-US" dirty="0"/>
              <a:t>The purpose of this module is to provide joint committees with guidance concerning the implementation of PERA.</a:t>
            </a:r>
          </a:p>
          <a:p>
            <a:pPr>
              <a:buFont typeface="Arial" panose="020B0604020202020204" pitchFamily="34" charset="0"/>
              <a:buChar char="•"/>
            </a:pPr>
            <a:r>
              <a:rPr lang="en-US" dirty="0" smtClean="0"/>
              <a:t>Please complete </a:t>
            </a:r>
            <a:r>
              <a:rPr lang="en-US" dirty="0"/>
              <a:t>the pre- portion of the pre-post </a:t>
            </a:r>
            <a:r>
              <a:rPr lang="en-US" dirty="0" smtClean="0"/>
              <a:t>assessment; these statements are our targets for this Module.</a:t>
            </a:r>
            <a:endParaRPr lang="en-US" dirty="0"/>
          </a:p>
          <a:p>
            <a:pPr marL="457200" lvl="1" indent="0">
              <a:buNone/>
            </a:pPr>
            <a:endParaRPr lang="en-US" dirty="0"/>
          </a:p>
          <a:p>
            <a:endParaRPr lang="en-US" sz="2800" dirty="0"/>
          </a:p>
          <a:p>
            <a:pPr marL="0" indent="0">
              <a:buNone/>
            </a:pPr>
            <a:endParaRPr lang="en-US" sz="2800" dirty="0"/>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Content contained is licensed under a Creative Commons Attribution-ShareAlike 3.0 Unported License</a:t>
            </a:r>
            <a:endParaRPr lang="en-US">
              <a:solidFill>
                <a:prstClr val="black">
                  <a:tint val="75000"/>
                </a:prstClr>
              </a:solidFill>
            </a:endParaRPr>
          </a:p>
        </p:txBody>
      </p:sp>
    </p:spTree>
    <p:extLst>
      <p:ext uri="{BB962C8B-B14F-4D97-AF65-F5344CB8AC3E}">
        <p14:creationId xmlns:p14="http://schemas.microsoft.com/office/powerpoint/2010/main" val="3714040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Growth Decisions for the Joint Committee </a:t>
            </a:r>
            <a:endParaRPr lang="en-US" dirty="0"/>
          </a:p>
        </p:txBody>
      </p:sp>
      <p:sp>
        <p:nvSpPr>
          <p:cNvPr id="3" name="Content Placeholder 2"/>
          <p:cNvSpPr>
            <a:spLocks noGrp="1"/>
          </p:cNvSpPr>
          <p:nvPr>
            <p:ph idx="1"/>
          </p:nvPr>
        </p:nvSpPr>
        <p:spPr/>
        <p:txBody>
          <a:bodyPr/>
          <a:lstStyle/>
          <a:p>
            <a:pPr lvl="0"/>
            <a:r>
              <a:rPr lang="en-US" dirty="0" smtClean="0"/>
              <a:t>How will Professional Practice and Student Growth come together for a final summative rating?</a:t>
            </a:r>
          </a:p>
          <a:p>
            <a:pPr>
              <a:buNone/>
            </a:pP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Content contained is licensed under a Creative Commons Attribution-ShareAlike 3.0 Unported License</a:t>
            </a:r>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Growth Decisions for the Joint Committee </a:t>
            </a:r>
            <a:endParaRPr lang="en-US" dirty="0"/>
          </a:p>
        </p:txBody>
      </p:sp>
      <p:sp>
        <p:nvSpPr>
          <p:cNvPr id="3" name="Content Placeholder 2"/>
          <p:cNvSpPr>
            <a:spLocks noGrp="1"/>
          </p:cNvSpPr>
          <p:nvPr>
            <p:ph idx="1"/>
          </p:nvPr>
        </p:nvSpPr>
        <p:spPr>
          <a:xfrm>
            <a:off x="457200" y="1981200"/>
            <a:ext cx="8229600" cy="4267200"/>
          </a:xfrm>
        </p:spPr>
        <p:txBody>
          <a:bodyPr/>
          <a:lstStyle/>
          <a:p>
            <a:pPr lvl="0"/>
            <a:r>
              <a:rPr lang="en-US" dirty="0" smtClean="0"/>
              <a:t>What professional Development will be needed?</a:t>
            </a:r>
          </a:p>
          <a:p>
            <a:pPr lvl="0"/>
            <a:r>
              <a:rPr lang="en-US" dirty="0" smtClean="0"/>
              <a:t>Who will deliver the professional development on student growth?</a:t>
            </a:r>
          </a:p>
          <a:p>
            <a:pPr lvl="0"/>
            <a:r>
              <a:rPr lang="en-US" dirty="0" smtClean="0"/>
              <a:t>When will the professional development  be provided? </a:t>
            </a:r>
          </a:p>
          <a:p>
            <a:pPr lvl="0"/>
            <a:r>
              <a:rPr lang="en-US" dirty="0" smtClean="0"/>
              <a:t>When will you pilot your student growth model? </a:t>
            </a:r>
          </a:p>
          <a:p>
            <a:pPr>
              <a:buNone/>
            </a:pP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Content contained is licensed under a Creative Commons Attribution-ShareAlike 3.0 Unported License</a:t>
            </a:r>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622430"/>
            <a:ext cx="7772400" cy="3146545"/>
          </a:xfrm>
        </p:spPr>
        <p:txBody>
          <a:bodyPr/>
          <a:lstStyle/>
          <a:p>
            <a:r>
              <a:rPr lang="en-US" sz="3600" cap="none" dirty="0"/>
              <a:t>Guidance on District Decision </a:t>
            </a:r>
            <a:r>
              <a:rPr lang="en-US" sz="3600" cap="none" dirty="0" smtClean="0"/>
              <a:t>Making</a:t>
            </a:r>
            <a:br>
              <a:rPr lang="en-US" sz="3600" cap="none" dirty="0" smtClean="0"/>
            </a:br>
            <a:r>
              <a:rPr lang="en-US" sz="3600" cap="none" dirty="0" smtClean="0"/>
              <a:t>Guidance on Implementing the Student Growth Component in Teacher and Principal Evaluation Systems</a:t>
            </a:r>
            <a:br>
              <a:rPr lang="en-US" sz="3600" cap="none" dirty="0" smtClean="0"/>
            </a:br>
            <a:r>
              <a:rPr lang="en-US" sz="3600" cap="none" dirty="0" smtClean="0"/>
              <a:t> </a:t>
            </a:r>
            <a:endParaRPr lang="en-US" sz="3600" cap="none" dirty="0"/>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Content contained is licensed under a Creative Commons Attribution-ShareAlike 3.0 Unported License</a:t>
            </a:r>
            <a:endParaRPr lang="en-US">
              <a:solidFill>
                <a:prstClr val="black">
                  <a:tint val="75000"/>
                </a:prstClr>
              </a:solidFill>
            </a:endParaRPr>
          </a:p>
        </p:txBody>
      </p:sp>
    </p:spTree>
    <p:extLst>
      <p:ext uri="{BB962C8B-B14F-4D97-AF65-F5344CB8AC3E}">
        <p14:creationId xmlns:p14="http://schemas.microsoft.com/office/powerpoint/2010/main" val="17983217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pPr lvl="0"/>
            <a:r>
              <a:rPr lang="en-US" dirty="0" smtClean="0"/>
              <a:t>Guidance Document Review:</a:t>
            </a:r>
          </a:p>
          <a:p>
            <a:pPr lvl="1"/>
            <a:r>
              <a:rPr lang="en-US" dirty="0">
                <a:solidFill>
                  <a:schemeClr val="accent1"/>
                </a:solidFill>
              </a:rPr>
              <a:t>U</a:t>
            </a:r>
            <a:r>
              <a:rPr lang="en-US" dirty="0" smtClean="0">
                <a:solidFill>
                  <a:schemeClr val="accent1"/>
                </a:solidFill>
              </a:rPr>
              <a:t>se </a:t>
            </a:r>
            <a:r>
              <a:rPr lang="en-US" dirty="0">
                <a:solidFill>
                  <a:schemeClr val="accent1"/>
                </a:solidFill>
              </a:rPr>
              <a:t>the following three symbols to annotate the text:</a:t>
            </a:r>
            <a:endParaRPr lang="en-US" dirty="0" smtClean="0">
              <a:solidFill>
                <a:schemeClr val="accent1"/>
              </a:solidFill>
            </a:endParaRPr>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Content contained is licensed under a Creative Commons Attribution-ShareAlike 3.0 Unported License</a:t>
            </a:r>
            <a:endParaRPr lang="en-US">
              <a:solidFill>
                <a:prstClr val="black">
                  <a:tint val="75000"/>
                </a:prstClr>
              </a:solidFill>
            </a:endParaRPr>
          </a:p>
        </p:txBody>
      </p:sp>
      <p:pic>
        <p:nvPicPr>
          <p:cNvPr id="1063" name="Picture 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479" y="3793556"/>
            <a:ext cx="5038725"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41183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Content Placeholder 2"/>
          <p:cNvSpPr>
            <a:spLocks noGrp="1"/>
          </p:cNvSpPr>
          <p:nvPr>
            <p:ph idx="1"/>
          </p:nvPr>
        </p:nvSpPr>
        <p:spPr/>
        <p:txBody>
          <a:bodyPr/>
          <a:lstStyle/>
          <a:p>
            <a:pPr lvl="0"/>
            <a:r>
              <a:rPr lang="en-US" sz="2800" dirty="0"/>
              <a:t>The </a:t>
            </a:r>
            <a:r>
              <a:rPr lang="en-US" sz="2800" dirty="0" smtClean="0"/>
              <a:t>Joint Committee should consider </a:t>
            </a:r>
            <a:r>
              <a:rPr lang="en-US" sz="2800" dirty="0"/>
              <a:t>the following communication questions in relationship to all of the questions included in this guiding document</a:t>
            </a:r>
            <a:r>
              <a:rPr lang="en-US" sz="2800" dirty="0" smtClean="0"/>
              <a:t>.</a:t>
            </a:r>
            <a:endParaRPr lang="en-US" sz="2800" dirty="0"/>
          </a:p>
          <a:p>
            <a:pPr lvl="1"/>
            <a:r>
              <a:rPr lang="en-US" sz="2400" dirty="0">
                <a:solidFill>
                  <a:schemeClr val="accent1"/>
                </a:solidFill>
              </a:rPr>
              <a:t>Are the district and union providing regular updates to stakeholders about the design and decision-making process?</a:t>
            </a:r>
          </a:p>
          <a:p>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Content contained is licensed under a Creative Commons Attribution-ShareAlike 3.0 Unported License</a:t>
            </a:r>
            <a:endParaRPr lang="en-US">
              <a:solidFill>
                <a:prstClr val="black">
                  <a:tint val="75000"/>
                </a:prstClr>
              </a:solidFill>
            </a:endParaRPr>
          </a:p>
        </p:txBody>
      </p:sp>
    </p:spTree>
    <p:extLst>
      <p:ext uri="{BB962C8B-B14F-4D97-AF65-F5344CB8AC3E}">
        <p14:creationId xmlns:p14="http://schemas.microsoft.com/office/powerpoint/2010/main" val="39886470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Content Placeholder 2"/>
          <p:cNvSpPr>
            <a:spLocks noGrp="1"/>
          </p:cNvSpPr>
          <p:nvPr>
            <p:ph idx="1"/>
          </p:nvPr>
        </p:nvSpPr>
        <p:spPr/>
        <p:txBody>
          <a:bodyPr/>
          <a:lstStyle/>
          <a:p>
            <a:pPr lvl="0"/>
            <a:r>
              <a:rPr lang="en-US" sz="2800" dirty="0" smtClean="0"/>
              <a:t>Is the Joint Committee asking </a:t>
            </a:r>
            <a:r>
              <a:rPr lang="en-US" sz="2800" dirty="0"/>
              <a:t>stakeholders for feedback</a:t>
            </a:r>
            <a:r>
              <a:rPr lang="en-US" sz="2800" dirty="0" smtClean="0"/>
              <a:t>?</a:t>
            </a:r>
            <a:endParaRPr lang="en-US" sz="2800" dirty="0"/>
          </a:p>
          <a:p>
            <a:pPr lvl="1"/>
            <a:r>
              <a:rPr lang="en-US" sz="2400" dirty="0">
                <a:solidFill>
                  <a:schemeClr val="accent1"/>
                </a:solidFill>
              </a:rPr>
              <a:t>Are the district and union providing the updates and feedback opportunities in several ways and through different channels?</a:t>
            </a:r>
          </a:p>
          <a:p>
            <a:pPr lvl="0"/>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Content contained is licensed under a Creative Commons Attribution-ShareAlike 3.0 Unported License</a:t>
            </a:r>
            <a:endParaRPr lang="en-US">
              <a:solidFill>
                <a:prstClr val="black">
                  <a:tint val="75000"/>
                </a:prstClr>
              </a:solidFill>
            </a:endParaRPr>
          </a:p>
        </p:txBody>
      </p:sp>
    </p:spTree>
    <p:extLst>
      <p:ext uri="{BB962C8B-B14F-4D97-AF65-F5344CB8AC3E}">
        <p14:creationId xmlns:p14="http://schemas.microsoft.com/office/powerpoint/2010/main" val="21608681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Content Placeholder 2"/>
          <p:cNvSpPr>
            <a:spLocks noGrp="1"/>
          </p:cNvSpPr>
          <p:nvPr>
            <p:ph idx="1"/>
          </p:nvPr>
        </p:nvSpPr>
        <p:spPr/>
        <p:txBody>
          <a:bodyPr/>
          <a:lstStyle/>
          <a:p>
            <a:pPr lvl="0"/>
            <a:r>
              <a:rPr lang="en-US" sz="2800" dirty="0" smtClean="0"/>
              <a:t>Is the joint committee using </a:t>
            </a:r>
            <a:r>
              <a:rPr lang="en-US" sz="2800" dirty="0"/>
              <a:t>a representative stakeholder group in the design and decision-making process? </a:t>
            </a:r>
            <a:endParaRPr lang="en-US" sz="2800" dirty="0" smtClean="0"/>
          </a:p>
          <a:p>
            <a:pPr lvl="1"/>
            <a:r>
              <a:rPr lang="en-US" sz="2400" dirty="0" smtClean="0">
                <a:solidFill>
                  <a:schemeClr val="accent1"/>
                </a:solidFill>
              </a:rPr>
              <a:t>Do </a:t>
            </a:r>
            <a:r>
              <a:rPr lang="en-US" sz="2400" dirty="0">
                <a:solidFill>
                  <a:schemeClr val="accent1"/>
                </a:solidFill>
              </a:rPr>
              <a:t>those committee members or task force members have a specific communication charge to share information regularly with the people they represent</a:t>
            </a:r>
            <a:r>
              <a:rPr lang="en-US" sz="2400" dirty="0" smtClean="0">
                <a:solidFill>
                  <a:schemeClr val="accent1"/>
                </a:solidFill>
              </a:rPr>
              <a:t>?</a:t>
            </a:r>
            <a:endParaRPr lang="en-US" sz="2400" dirty="0">
              <a:solidFill>
                <a:schemeClr val="accent1"/>
              </a:solidFill>
            </a:endParaRPr>
          </a:p>
          <a:p>
            <a:pPr marL="0" lvl="0" indent="0">
              <a:buNone/>
            </a:pP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Content contained is licensed under a Creative Commons Attribution-ShareAlike 3.0 Unported License</a:t>
            </a:r>
            <a:endParaRPr lang="en-US">
              <a:solidFill>
                <a:prstClr val="black">
                  <a:tint val="75000"/>
                </a:prstClr>
              </a:solidFill>
            </a:endParaRPr>
          </a:p>
        </p:txBody>
      </p:sp>
    </p:spTree>
    <p:extLst>
      <p:ext uri="{BB962C8B-B14F-4D97-AF65-F5344CB8AC3E}">
        <p14:creationId xmlns:p14="http://schemas.microsoft.com/office/powerpoint/2010/main" val="13232567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Content Placeholder 2"/>
          <p:cNvSpPr>
            <a:spLocks noGrp="1"/>
          </p:cNvSpPr>
          <p:nvPr>
            <p:ph idx="1"/>
          </p:nvPr>
        </p:nvSpPr>
        <p:spPr/>
        <p:txBody>
          <a:bodyPr/>
          <a:lstStyle/>
          <a:p>
            <a:pPr lvl="0"/>
            <a:r>
              <a:rPr lang="en-US" sz="2800" dirty="0" smtClean="0"/>
              <a:t>By </a:t>
            </a:r>
            <a:r>
              <a:rPr lang="en-US" sz="2800" dirty="0"/>
              <a:t>consciously making decisions about communication, district and union leaders can prevent the spreading of misinformation and can ensure that stakeholders throughout the district are on the same page.</a:t>
            </a:r>
          </a:p>
          <a:p>
            <a:pPr lvl="0"/>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Content contained is licensed under a Creative Commons Attribution-ShareAlike 3.0 Unported License</a:t>
            </a:r>
            <a:endParaRPr lang="en-US">
              <a:solidFill>
                <a:prstClr val="black">
                  <a:tint val="75000"/>
                </a:prstClr>
              </a:solidFill>
            </a:endParaRPr>
          </a:p>
        </p:txBody>
      </p:sp>
    </p:spTree>
    <p:extLst>
      <p:ext uri="{BB962C8B-B14F-4D97-AF65-F5344CB8AC3E}">
        <p14:creationId xmlns:p14="http://schemas.microsoft.com/office/powerpoint/2010/main" val="31863435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r>
              <a:rPr lang="fr-FR" dirty="0" smtClean="0"/>
              <a:t>Illinois </a:t>
            </a:r>
            <a:r>
              <a:rPr lang="fr-FR" dirty="0"/>
              <a:t>Administrative Code Part </a:t>
            </a:r>
            <a:r>
              <a:rPr lang="fr-FR" dirty="0" smtClean="0"/>
              <a:t>50</a:t>
            </a:r>
          </a:p>
          <a:p>
            <a:pPr lvl="0"/>
            <a:r>
              <a:rPr lang="en-US" dirty="0"/>
              <a:t>Handout 2: Supports and Barriers</a:t>
            </a:r>
          </a:p>
          <a:p>
            <a:pPr marL="0" indent="0">
              <a:buNone/>
            </a:pPr>
            <a:endParaRPr lang="en-US" dirty="0" smtClean="0"/>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Content contained is licensed under a Creative Commons Attribution-ShareAlike 3.0 Unported License</a:t>
            </a:r>
            <a:endParaRPr lang="en-US">
              <a:solidFill>
                <a:prstClr val="black">
                  <a:tint val="75000"/>
                </a:prstClr>
              </a:solidFill>
            </a:endParaRPr>
          </a:p>
        </p:txBody>
      </p:sp>
      <p:pic>
        <p:nvPicPr>
          <p:cNvPr id="2052" name="Picture 4" descr="U:\Pictures\file71312978277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7488" y="3785556"/>
            <a:ext cx="3168771" cy="2376579"/>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9886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Questions???</a:t>
            </a:r>
            <a:endParaRPr lang="en-US" dirty="0"/>
          </a:p>
        </p:txBody>
      </p:sp>
      <p:sp>
        <p:nvSpPr>
          <p:cNvPr id="6" name="Subtitle 5"/>
          <p:cNvSpPr>
            <a:spLocks noGrp="1"/>
          </p:cNvSpPr>
          <p:nvPr>
            <p:ph type="subTitle" idx="1"/>
          </p:nvPr>
        </p:nvSpPr>
        <p:spPr>
          <a:xfrm>
            <a:off x="0" y="5542085"/>
            <a:ext cx="8804366" cy="1087315"/>
          </a:xfrm>
        </p:spPr>
        <p:txBody>
          <a:bodyPr/>
          <a:lstStyle/>
          <a:p>
            <a:pPr algn="l"/>
            <a:r>
              <a:rPr lang="en-US" sz="1800" dirty="0"/>
              <a:t>This program is fully (100%) funded by the United States Department of Education using No Child Left Behind, Title I Part A Funds, through a grant from the Illinois State Board of Education, Statewide System of Support funds.</a:t>
            </a:r>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Content contained is licensed under a Creative Commons Attribution-ShareAlike 3.0 Unported License</a:t>
            </a:r>
            <a:endParaRPr lang="en-US">
              <a:solidFill>
                <a:prstClr val="black">
                  <a:tint val="75000"/>
                </a:prstClr>
              </a:solidFill>
            </a:endParaRPr>
          </a:p>
        </p:txBody>
      </p:sp>
    </p:spTree>
    <p:extLst>
      <p:ext uri="{BB962C8B-B14F-4D97-AF65-F5344CB8AC3E}">
        <p14:creationId xmlns:p14="http://schemas.microsoft.com/office/powerpoint/2010/main" val="1200919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cap="none" dirty="0" smtClean="0"/>
              <a:t>Module 2: Joint Committee Decisions</a:t>
            </a:r>
            <a:endParaRPr lang="en-US" sz="3600" cap="none" dirty="0"/>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Content contained is licensed under a Creative Commons Attribution-ShareAlike 3.0 Unported License</a:t>
            </a:r>
            <a:endParaRPr lang="en-US">
              <a:solidFill>
                <a:prstClr val="black">
                  <a:tint val="75000"/>
                </a:prstClr>
              </a:solidFill>
            </a:endParaRPr>
          </a:p>
        </p:txBody>
      </p:sp>
    </p:spTree>
    <p:extLst>
      <p:ext uri="{BB962C8B-B14F-4D97-AF65-F5344CB8AC3E}">
        <p14:creationId xmlns:p14="http://schemas.microsoft.com/office/powerpoint/2010/main" val="8411679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the Post &amp; Reflection ?s</a:t>
            </a:r>
            <a:endParaRPr lang="en-US" dirty="0"/>
          </a:p>
        </p:txBody>
      </p:sp>
      <p:sp>
        <p:nvSpPr>
          <p:cNvPr id="3" name="Content Placeholder 2"/>
          <p:cNvSpPr>
            <a:spLocks noGrp="1"/>
          </p:cNvSpPr>
          <p:nvPr>
            <p:ph idx="1"/>
          </p:nvPr>
        </p:nvSpPr>
        <p:spPr/>
        <p:txBody>
          <a:bodyPr/>
          <a:lstStyle/>
          <a:p>
            <a:r>
              <a:rPr lang="en-US" dirty="0" smtClean="0"/>
              <a:t>Please record your post assessment information on your paper copy</a:t>
            </a:r>
          </a:p>
          <a:p>
            <a:r>
              <a:rPr lang="en-US" dirty="0" smtClean="0"/>
              <a:t>Answer the reflection questions on the sheet</a:t>
            </a:r>
          </a:p>
          <a:p>
            <a:r>
              <a:rPr lang="en-US" dirty="0" smtClean="0"/>
              <a:t>This formative assessment has been for both YOUR use (and should leave the training with you) for self-assessment and MY use (as the trainer to better understand your needs during this training)</a:t>
            </a: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Content contained is licensed under a Creative Commons Attribution-ShareAlike 3.0 Unported License</a:t>
            </a:r>
            <a:endParaRPr lang="en-US">
              <a:solidFill>
                <a:prstClr val="black">
                  <a:tint val="75000"/>
                </a:prstClr>
              </a:solidFill>
            </a:endParaRPr>
          </a:p>
        </p:txBody>
      </p:sp>
    </p:spTree>
    <p:extLst>
      <p:ext uri="{BB962C8B-B14F-4D97-AF65-F5344CB8AC3E}">
        <p14:creationId xmlns:p14="http://schemas.microsoft.com/office/powerpoint/2010/main" val="1976469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a:t>
            </a:r>
            <a:endParaRPr lang="en-US" dirty="0"/>
          </a:p>
        </p:txBody>
      </p:sp>
      <p:sp>
        <p:nvSpPr>
          <p:cNvPr id="3" name="Content Placeholder 2"/>
          <p:cNvSpPr>
            <a:spLocks noGrp="1"/>
          </p:cNvSpPr>
          <p:nvPr>
            <p:ph idx="1"/>
          </p:nvPr>
        </p:nvSpPr>
        <p:spPr>
          <a:xfrm>
            <a:off x="457200" y="1804086"/>
            <a:ext cx="8229600" cy="4444314"/>
          </a:xfrm>
        </p:spPr>
        <p:txBody>
          <a:bodyPr/>
          <a:lstStyle/>
          <a:p>
            <a:r>
              <a:rPr lang="en-US" dirty="0" smtClean="0"/>
              <a:t>Read Part 50 Rules</a:t>
            </a:r>
          </a:p>
          <a:p>
            <a:r>
              <a:rPr lang="en-US" dirty="0" smtClean="0"/>
              <a:t>Backwards Map</a:t>
            </a:r>
          </a:p>
          <a:p>
            <a:r>
              <a:rPr lang="en-US" dirty="0" smtClean="0"/>
              <a:t>Identify Questions</a:t>
            </a:r>
          </a:p>
          <a:p>
            <a:r>
              <a:rPr lang="en-US" dirty="0" smtClean="0"/>
              <a:t>Assessment Inventory</a:t>
            </a:r>
          </a:p>
          <a:p>
            <a:r>
              <a:rPr lang="en-US" dirty="0" smtClean="0"/>
              <a:t>Identify essential skills embedded in the standards for the subject area or grade level</a:t>
            </a:r>
          </a:p>
          <a:p>
            <a:r>
              <a:rPr lang="en-US" dirty="0" smtClean="0"/>
              <a:t>Identify, adapt or Create Assessments</a:t>
            </a:r>
          </a:p>
          <a:p>
            <a:r>
              <a:rPr lang="en-US" dirty="0" smtClean="0"/>
              <a:t>Pilot</a:t>
            </a: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Content contained is licensed under a Creative Commons Attribution-ShareAlike 3.0 Unported License</a:t>
            </a:r>
            <a:endParaRPr lang="en-US">
              <a:solidFill>
                <a:prstClr val="black">
                  <a:tint val="75000"/>
                </a:prstClr>
              </a:solidFill>
            </a:endParaRPr>
          </a:p>
        </p:txBody>
      </p:sp>
    </p:spTree>
    <p:extLst>
      <p:ext uri="{BB962C8B-B14F-4D97-AF65-F5344CB8AC3E}">
        <p14:creationId xmlns:p14="http://schemas.microsoft.com/office/powerpoint/2010/main" val="3835539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50 Rules</a:t>
            </a:r>
            <a:endParaRPr lang="en-US" dirty="0"/>
          </a:p>
        </p:txBody>
      </p:sp>
      <p:sp>
        <p:nvSpPr>
          <p:cNvPr id="3" name="Content Placeholder 2"/>
          <p:cNvSpPr>
            <a:spLocks noGrp="1"/>
          </p:cNvSpPr>
          <p:nvPr>
            <p:ph sz="half" idx="1"/>
          </p:nvPr>
        </p:nvSpPr>
        <p:spPr/>
        <p:txBody>
          <a:bodyPr/>
          <a:lstStyle/>
          <a:p>
            <a:r>
              <a:rPr lang="en-US" dirty="0" smtClean="0"/>
              <a:t>All committee members should first become familiar with Part 50 rules of the administrative code</a:t>
            </a: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Content contained is licensed under a Creative Commons Attribution-ShareAlike 3.0 Unported License</a:t>
            </a:r>
            <a:endParaRPr lang="en-US">
              <a:solidFill>
                <a:prstClr val="black">
                  <a:tint val="75000"/>
                </a:prstClr>
              </a:solidFill>
            </a:endParaRPr>
          </a:p>
        </p:txBody>
      </p:sp>
      <p:pic>
        <p:nvPicPr>
          <p:cNvPr id="1026" name="Picture 2" descr="C:\Users\Jodi\AppData\Local\Microsoft\Windows\Temporary Internet Files\Content.IE5\B41676HQ\MP900400979[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415169" y="2525986"/>
            <a:ext cx="2504661" cy="3131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251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Backwards Map</a:t>
            </a:r>
            <a:endParaRPr lang="en-US" dirty="0"/>
          </a:p>
        </p:txBody>
      </p:sp>
      <p:sp>
        <p:nvSpPr>
          <p:cNvPr id="3" name="Content Placeholder 2"/>
          <p:cNvSpPr>
            <a:spLocks noGrp="1"/>
          </p:cNvSpPr>
          <p:nvPr>
            <p:ph idx="1"/>
          </p:nvPr>
        </p:nvSpPr>
        <p:spPr/>
        <p:txBody>
          <a:bodyPr/>
          <a:lstStyle/>
          <a:p>
            <a:r>
              <a:rPr lang="en-US" dirty="0" smtClean="0"/>
              <a:t>Identify PERA implementation date</a:t>
            </a:r>
          </a:p>
          <a:p>
            <a:pPr lvl="1"/>
            <a:r>
              <a:rPr lang="en-US" dirty="0" smtClean="0"/>
              <a:t>Remember this includes Teacher Practice and Student Growth</a:t>
            </a:r>
          </a:p>
          <a:p>
            <a:pPr lvl="1"/>
            <a:r>
              <a:rPr lang="en-US" dirty="0" smtClean="0"/>
              <a:t>Formal Joint Committees are required to meet beginning November 1 of the year prior to full implementation </a:t>
            </a:r>
          </a:p>
          <a:p>
            <a:pPr lvl="1">
              <a:buFont typeface="Arial" pitchFamily="34" charset="0"/>
              <a:buChar char="•"/>
            </a:pPr>
            <a:endParaRPr lang="en-US" dirty="0" smtClean="0"/>
          </a:p>
          <a:p>
            <a:pPr lvl="1">
              <a:buNone/>
            </a:pP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Content contained is licensed under a Creative Commons Attribution-ShareAlike 3.0 Unported License</a:t>
            </a:r>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Backwards Map</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Who will be on the committee? </a:t>
            </a:r>
          </a:p>
          <a:p>
            <a:pPr lvl="1">
              <a:buFont typeface="Arial" pitchFamily="34" charset="0"/>
              <a:buChar char="•"/>
            </a:pPr>
            <a:r>
              <a:rPr lang="en-US" dirty="0" smtClean="0"/>
              <a:t>How often will the committee meet? </a:t>
            </a:r>
          </a:p>
          <a:p>
            <a:pPr lvl="1">
              <a:buFont typeface="Arial" pitchFamily="34" charset="0"/>
              <a:buChar char="•"/>
            </a:pPr>
            <a:r>
              <a:rPr lang="en-US" dirty="0" smtClean="0"/>
              <a:t>Will an informal/design committee  be used to start the process?   Why or why not? </a:t>
            </a:r>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Content contained is licensed under a Creative Commons Attribution-ShareAlike 3.0 Unported License</a:t>
            </a:r>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Backwards Map</a:t>
            </a:r>
            <a:endParaRPr lang="en-US" dirty="0"/>
          </a:p>
        </p:txBody>
      </p:sp>
      <p:sp>
        <p:nvSpPr>
          <p:cNvPr id="3" name="Content Placeholder 2"/>
          <p:cNvSpPr>
            <a:spLocks noGrp="1"/>
          </p:cNvSpPr>
          <p:nvPr>
            <p:ph idx="1"/>
          </p:nvPr>
        </p:nvSpPr>
        <p:spPr/>
        <p:txBody>
          <a:bodyPr/>
          <a:lstStyle/>
          <a:p>
            <a:r>
              <a:rPr lang="en-US" dirty="0"/>
              <a:t>Create timeline for the work of the Joint </a:t>
            </a:r>
            <a:r>
              <a:rPr lang="en-US" dirty="0" smtClean="0"/>
              <a:t>Committee</a:t>
            </a:r>
          </a:p>
          <a:p>
            <a:pPr lvl="1"/>
            <a:r>
              <a:rPr lang="en-US" dirty="0" smtClean="0"/>
              <a:t>Where do we need to be 2016-2017 or upon implementation?</a:t>
            </a:r>
          </a:p>
          <a:p>
            <a:pPr lvl="1"/>
            <a:r>
              <a:rPr lang="en-US" dirty="0" smtClean="0"/>
              <a:t>Where are we now?</a:t>
            </a:r>
          </a:p>
          <a:p>
            <a:pPr lvl="1"/>
            <a:r>
              <a:rPr lang="en-US" dirty="0" smtClean="0"/>
              <a:t>What do we have left to get done?</a:t>
            </a:r>
          </a:p>
          <a:p>
            <a:pPr lvl="1"/>
            <a:r>
              <a:rPr lang="en-US" dirty="0" smtClean="0"/>
              <a:t>When shall we complete each item</a:t>
            </a:r>
            <a:endParaRPr lang="en-US" dirty="0"/>
          </a:p>
          <a:p>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Content contained is licensed under a Creative Commons Attribution-ShareAlike 3.0 Unported License</a:t>
            </a:r>
            <a:endParaRPr lang="en-US">
              <a:solidFill>
                <a:prstClr val="black">
                  <a:tint val="75000"/>
                </a:prstClr>
              </a:solidFill>
            </a:endParaRPr>
          </a:p>
        </p:txBody>
      </p:sp>
    </p:spTree>
    <p:extLst>
      <p:ext uri="{BB962C8B-B14F-4D97-AF65-F5344CB8AC3E}">
        <p14:creationId xmlns:p14="http://schemas.microsoft.com/office/powerpoint/2010/main" val="1821362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Questions</a:t>
            </a:r>
            <a:endParaRPr lang="en-US" dirty="0"/>
          </a:p>
        </p:txBody>
      </p:sp>
      <p:sp>
        <p:nvSpPr>
          <p:cNvPr id="3" name="Content Placeholder 2"/>
          <p:cNvSpPr>
            <a:spLocks noGrp="1"/>
          </p:cNvSpPr>
          <p:nvPr>
            <p:ph sz="half" idx="1"/>
          </p:nvPr>
        </p:nvSpPr>
        <p:spPr/>
        <p:txBody>
          <a:bodyPr/>
          <a:lstStyle/>
          <a:p>
            <a:r>
              <a:rPr lang="en-US" dirty="0" smtClean="0"/>
              <a:t>Questions from Part 50 rules</a:t>
            </a:r>
          </a:p>
          <a:p>
            <a:r>
              <a:rPr lang="en-US" dirty="0" smtClean="0"/>
              <a:t>Questions from teachers</a:t>
            </a: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Content contained is licensed under a Creative Commons Attribution-ShareAlike 3.0 Unported License</a:t>
            </a:r>
            <a:endParaRPr lang="en-US">
              <a:solidFill>
                <a:prstClr val="black">
                  <a:tint val="75000"/>
                </a:prstClr>
              </a:solidFill>
            </a:endParaRPr>
          </a:p>
        </p:txBody>
      </p:sp>
      <p:pic>
        <p:nvPicPr>
          <p:cNvPr id="2050" name="Picture 2" descr="C:\Users\Jodi\AppData\Local\Microsoft\Windows\Temporary Internet Files\Content.IE5\JS2194NX\MC900047816[1].wmf"/>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02824" y="2208362"/>
            <a:ext cx="2986577" cy="2883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41819"/>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SBEtemplate_97-200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SB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2944</TotalTime>
  <Words>2958</Words>
  <Application>Microsoft Office PowerPoint</Application>
  <PresentationFormat>On-screen Show (4:3)</PresentationFormat>
  <Paragraphs>291</Paragraphs>
  <Slides>30</Slides>
  <Notes>30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30</vt:i4>
      </vt:variant>
    </vt:vector>
  </HeadingPairs>
  <TitlesOfParts>
    <vt:vector size="37" baseType="lpstr">
      <vt:lpstr>Arial</vt:lpstr>
      <vt:lpstr>Calibri</vt:lpstr>
      <vt:lpstr>Courier New</vt:lpstr>
      <vt:lpstr>Times New Roman</vt:lpstr>
      <vt:lpstr>1_Custom Design</vt:lpstr>
      <vt:lpstr>Custom Design</vt:lpstr>
      <vt:lpstr>ISBEtemplate_97-2003</vt:lpstr>
      <vt:lpstr> Regional Offices of Education Performance Evaluation Reform Act Training  Joint Committee Decisions   Foundational Services Teacher Evolution  Module 2  </vt:lpstr>
      <vt:lpstr>Purpose</vt:lpstr>
      <vt:lpstr>Module 2: Joint Committee Decisions</vt:lpstr>
      <vt:lpstr>Steps</vt:lpstr>
      <vt:lpstr>Part 50 Rules</vt:lpstr>
      <vt:lpstr>Backwards Map</vt:lpstr>
      <vt:lpstr>Backwards Map</vt:lpstr>
      <vt:lpstr>Backwards Map</vt:lpstr>
      <vt:lpstr>Identify Questions</vt:lpstr>
      <vt:lpstr>Student Growth Decisions for the Joint Committee </vt:lpstr>
      <vt:lpstr>Student Growth</vt:lpstr>
      <vt:lpstr>Assessment Inventory</vt:lpstr>
      <vt:lpstr>Identify and Create Assessments</vt:lpstr>
      <vt:lpstr>Student Growth Decisions for the Joint Committee </vt:lpstr>
      <vt:lpstr>Student Growth Decisions for the Joint Committee </vt:lpstr>
      <vt:lpstr>Student Growth Decisions for the Joint Committee </vt:lpstr>
      <vt:lpstr>Student Growth Decisions for the Joint Committee </vt:lpstr>
      <vt:lpstr>Student Growth Decisions for the Joint Committee </vt:lpstr>
      <vt:lpstr>Student Growth Decisions for the Joint Committee </vt:lpstr>
      <vt:lpstr>Student Growth Decisions for the Joint Committee </vt:lpstr>
      <vt:lpstr>Student Growth Decisions for the Joint Committee </vt:lpstr>
      <vt:lpstr>Guidance on District Decision Making Guidance on Implementing the Student Growth Component in Teacher and Principal Evaluation Systems  </vt:lpstr>
      <vt:lpstr>Activity</vt:lpstr>
      <vt:lpstr>Communication</vt:lpstr>
      <vt:lpstr>Communication</vt:lpstr>
      <vt:lpstr>Communication</vt:lpstr>
      <vt:lpstr>Communication</vt:lpstr>
      <vt:lpstr>Activity</vt:lpstr>
      <vt:lpstr>Questions???</vt:lpstr>
      <vt:lpstr>Complete the Post &amp; Reflection ?s</vt:lpstr>
    </vt:vector>
  </TitlesOfParts>
  <Company>Illinois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PARCC Assessment:  One Component of a Balanced Assessment System</dc:title>
  <dc:creator>Mary O'Brian</dc:creator>
  <cp:lastModifiedBy>Suzy Dees</cp:lastModifiedBy>
  <cp:revision>200</cp:revision>
  <cp:lastPrinted>2014-07-21T19:27:12Z</cp:lastPrinted>
  <dcterms:created xsi:type="dcterms:W3CDTF">2015-09-10T16:19:45Z</dcterms:created>
  <dcterms:modified xsi:type="dcterms:W3CDTF">2015-09-11T19:53:18Z</dcterms:modified>
</cp:coreProperties>
</file>