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Lst>
  <p:notesMasterIdLst>
    <p:notesMasterId r:id="rId32"/>
  </p:notesMasterIdLst>
  <p:sldIdLst>
    <p:sldId id="257" r:id="rId4"/>
    <p:sldId id="258" r:id="rId5"/>
    <p:sldId id="259" r:id="rId6"/>
    <p:sldId id="260" r:id="rId7"/>
    <p:sldId id="261" r:id="rId8"/>
    <p:sldId id="262" r:id="rId9"/>
    <p:sldId id="263" r:id="rId10"/>
    <p:sldId id="264" r:id="rId11"/>
    <p:sldId id="285" r:id="rId12"/>
    <p:sldId id="28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83" autoAdjust="0"/>
    <p:restoredTop sz="57246" autoAdjust="0"/>
  </p:normalViewPr>
  <p:slideViewPr>
    <p:cSldViewPr snapToGrid="0">
      <p:cViewPr varScale="1">
        <p:scale>
          <a:sx n="42" d="100"/>
          <a:sy n="42" d="100"/>
        </p:scale>
        <p:origin x="155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E64EB-3651-4EA0-A27F-E18C94526576}" type="datetimeFigureOut">
              <a:rPr lang="en-US" smtClean="0"/>
              <a:pPr/>
              <a:t>10/7/2015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CB4AD-D960-48EC-B703-BA612D7849EA}" type="slidenum">
              <a:rPr lang="en-US" smtClean="0"/>
              <a:pPr/>
              <a:t>‹#›</a:t>
            </a:fld>
            <a:endParaRPr lang="en-US"/>
          </a:p>
        </p:txBody>
      </p:sp>
    </p:spTree>
    <p:extLst>
      <p:ext uri="{BB962C8B-B14F-4D97-AF65-F5344CB8AC3E}">
        <p14:creationId xmlns:p14="http://schemas.microsoft.com/office/powerpoint/2010/main" val="418005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lga.gov/legislation/ilcs/ilcs3.asp?ActID=1005&amp;ChapterID=1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isbe.state.il.us/assessment/htmls/balanced-asmt.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Updated </a:t>
            </a:r>
            <a:r>
              <a:rPr lang="en-US" smtClean="0"/>
              <a:t>10-7-15 </a:t>
            </a:r>
            <a:r>
              <a:rPr lang="en-US" dirty="0" err="1" smtClean="0"/>
              <a:t>sfd</a:t>
            </a:r>
            <a:endParaRPr lang="en-US" dirty="0"/>
          </a:p>
        </p:txBody>
      </p:sp>
      <p:sp>
        <p:nvSpPr>
          <p:cNvPr id="4" name="Slide Number Placeholder 3"/>
          <p:cNvSpPr>
            <a:spLocks noGrp="1"/>
          </p:cNvSpPr>
          <p:nvPr>
            <p:ph type="sldNum" sz="quarter" idx="10"/>
          </p:nvPr>
        </p:nvSpPr>
        <p:spPr/>
        <p:txBody>
          <a:bodyPr/>
          <a:lstStyle/>
          <a:p>
            <a:fld id="{BA5AEBFA-A29E-4DC1-AE38-D3FA8B08AD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004369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…"teacher" shall not include any individual who holds a professional educator license endorsed for school support personnel issued under Article 21B of the School Code and is assigned to an area designated as requiring this endorsement, including but not limited to school counselor, school psychologist, nonteaching school speech and language pathologist, school nurse, school social worker, or school marriage and family counselor. </a:t>
            </a:r>
          </a:p>
          <a:p>
            <a:r>
              <a:rPr lang="en-US" dirty="0"/>
              <a:t> </a:t>
            </a:r>
            <a:endParaRPr lang="en-US" sz="1400" dirty="0"/>
          </a:p>
          <a:p>
            <a:pPr marL="171431" indent="-171431">
              <a:buFont typeface="Arial" panose="020B0604020202020204" pitchFamily="34" charset="0"/>
              <a:buChar char="•"/>
            </a:pPr>
            <a:r>
              <a:rPr lang="en-US" dirty="0"/>
              <a:t>Be prepared to </a:t>
            </a:r>
            <a:r>
              <a:rPr lang="en-US" dirty="0" smtClean="0"/>
              <a:t>provide </a:t>
            </a:r>
            <a:r>
              <a:rPr lang="en-US" dirty="0"/>
              <a:t>references to the School Code as needed: </a:t>
            </a:r>
            <a:r>
              <a:rPr lang="en-US" u="sng" dirty="0">
                <a:hlinkClick r:id="rId3"/>
              </a:rPr>
              <a:t>www.ilga.gov/legislation/ilcs/ilcs3.asp?ActID=1005&amp;ChapterID=17</a:t>
            </a:r>
            <a:r>
              <a:rPr lang="en-US" dirty="0"/>
              <a:t> </a:t>
            </a:r>
            <a:endParaRPr lang="en-US" sz="1400" dirty="0"/>
          </a:p>
          <a:p>
            <a:pPr defTabSz="457148">
              <a:defRPr/>
            </a:pPr>
            <a:endParaRPr lang="en-US" dirty="0"/>
          </a:p>
          <a:p>
            <a:pPr defTabSz="457148">
              <a:defRPr/>
            </a:pPr>
            <a:r>
              <a:rPr lang="en-US" dirty="0"/>
              <a:t>Ask participants to reflect on these definitions before moving on. Do participants have any questions or concerns?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852737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“Student growth” means a demonstrable change in a student’s or group of students’ knowledge or skills, as evidenced by gain and/or attainment on two or more assessments, between two or more points in time.</a:t>
            </a:r>
            <a:endParaRPr lang="en-US" sz="1400" dirty="0"/>
          </a:p>
          <a:p>
            <a:r>
              <a:rPr lang="en-US" dirty="0"/>
              <a:t>  </a:t>
            </a:r>
            <a:endParaRPr lang="en-US" sz="1400" dirty="0"/>
          </a:p>
          <a:p>
            <a:pPr marL="171431" indent="-171431">
              <a:buFont typeface="Arial" panose="020B0604020202020204" pitchFamily="34" charset="0"/>
              <a:buChar char="•"/>
            </a:pPr>
            <a:r>
              <a:rPr lang="en-US" dirty="0" smtClean="0"/>
              <a:t>Emphasize </a:t>
            </a:r>
            <a:r>
              <a:rPr lang="en-US" dirty="0"/>
              <a:t>that this </a:t>
            </a:r>
            <a:r>
              <a:rPr lang="en-US" dirty="0" smtClean="0"/>
              <a:t>definition </a:t>
            </a:r>
            <a:r>
              <a:rPr lang="en-US" dirty="0"/>
              <a:t>allows for the use of more than two assessments between more than two points in time. This gives districts more options when it comes to choosing to use a variety of assessments that may already be available in their district</a:t>
            </a:r>
            <a:r>
              <a:rPr lang="en-US" dirty="0" smtClean="0"/>
              <a:t>.</a:t>
            </a:r>
          </a:p>
          <a:p>
            <a:pPr marL="171431" indent="-171431">
              <a:buFont typeface="Arial" panose="020B0604020202020204" pitchFamily="34" charset="0"/>
              <a:buChar char="•"/>
            </a:pPr>
            <a:r>
              <a:rPr lang="en-US" sz="1400" dirty="0" smtClean="0"/>
              <a:t>Student Growth can be measured a</a:t>
            </a:r>
            <a:r>
              <a:rPr lang="en-US" sz="1400" baseline="0" dirty="0" smtClean="0"/>
              <a:t> variety of ways. (i.e. Rubrics, observation checklist, paper-pencil, portfolios, etc…)</a:t>
            </a:r>
            <a:endParaRPr lang="en-US" sz="1400" dirty="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95891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Ask participants to turn to Section 50.110 Student Growth Components and introduce the basic requirements of the student growth components of the performance evaluation plan.</a:t>
            </a:r>
          </a:p>
          <a:p>
            <a:r>
              <a:rPr lang="en-US" dirty="0"/>
              <a:t> </a:t>
            </a:r>
          </a:p>
          <a:p>
            <a:pPr lvl="0"/>
            <a:r>
              <a:rPr lang="en-US" dirty="0"/>
              <a:t>Student growth shall represent at least 25 percent of a teacher’s performance evaluation rating in the first and second years of a school district’s implementation of a performance evaluation system. Thereafter, student growth shall represent at least 30 percent of the rating assigned.</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52145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performance evaluation plan shall identify at least two types of assessments for evaluating each category of teacher and one or more measurement models to be used to determine student growth that are specific to each assessment chosen.</a:t>
            </a:r>
            <a:r>
              <a:rPr lang="en-US" b="1" dirty="0"/>
              <a:t> </a:t>
            </a:r>
            <a:endParaRPr lang="en-US" sz="1400" dirty="0"/>
          </a:p>
          <a:p>
            <a:r>
              <a:rPr lang="en-US" b="1" dirty="0"/>
              <a:t> </a:t>
            </a:r>
            <a:endParaRPr lang="en-US" sz="1400" dirty="0"/>
          </a:p>
          <a:p>
            <a:r>
              <a:rPr lang="en-US" dirty="0"/>
              <a:t>State that you will first define the concept of a measurement model, and will then define the different assessment types. These definitions are included in Section 50.30 Definitions.</a:t>
            </a:r>
            <a:endParaRPr lang="en-US" sz="1400" dirty="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048301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“Measurement model” means the manner in which two or more assessment scores are analyzed for the purpose of identifying a change in a student’s knowledge or skills over time.</a:t>
            </a:r>
          </a:p>
          <a:p>
            <a:r>
              <a:rPr lang="en-US" dirty="0"/>
              <a:t> </a:t>
            </a:r>
          </a:p>
          <a:p>
            <a:r>
              <a:rPr lang="en-US" dirty="0"/>
              <a:t>Note that this definition of a measurement model allows the use of a model that may or may not use statistics. </a:t>
            </a:r>
          </a:p>
          <a:p>
            <a:endParaRPr lang="en-US" dirty="0"/>
          </a:p>
          <a:p>
            <a:pPr marL="285717" indent="-285717">
              <a:buFont typeface="Arial" panose="020B0604020202020204" pitchFamily="34" charset="0"/>
              <a:buChar char="•"/>
            </a:pPr>
            <a:r>
              <a:rPr lang="en-US" dirty="0"/>
              <a:t>Measurement model resources may be found on the ISBE Assessment website: </a:t>
            </a:r>
            <a:r>
              <a:rPr lang="en-US" u="sng" dirty="0">
                <a:hlinkClick r:id="rId3"/>
              </a:rPr>
              <a:t>www.isbe.state.il.us/assessment/htmls/balanced-asmt.htm</a:t>
            </a:r>
            <a:endParaRPr lang="en-US" u="sng" dirty="0"/>
          </a:p>
          <a:p>
            <a:pPr marL="285717" indent="-285717">
              <a:buFont typeface="Arial" panose="020B0604020202020204" pitchFamily="34" charset="0"/>
              <a:buChar char="•"/>
            </a:pPr>
            <a:endParaRPr lang="en-US" u="sng" dirty="0"/>
          </a:p>
          <a:p>
            <a:pPr marL="285717" indent="-285717">
              <a:buFont typeface="Arial" panose="020B0604020202020204" pitchFamily="34" charset="0"/>
              <a:buChar char="•"/>
            </a:pPr>
            <a:r>
              <a:rPr lang="en-US" dirty="0"/>
              <a:t>Additional resources may be found in the facilitator guide.</a:t>
            </a:r>
          </a:p>
          <a:p>
            <a:endParaRPr lang="en-US" dirty="0"/>
          </a:p>
          <a:p>
            <a:pPr marL="285717" indent="-285717">
              <a:buFont typeface="Arial" panose="020B0604020202020204" pitchFamily="34" charset="0"/>
              <a:buChar char="•"/>
            </a:pPr>
            <a:r>
              <a:rPr lang="en-US" dirty="0"/>
              <a:t>Other professional development materials and opportunities on the topic of measurement models will be available in the near future through ISBE and the ROE.</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71930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48">
              <a:defRPr/>
            </a:pPr>
            <a:r>
              <a:rPr lang="en-US" dirty="0"/>
              <a:t>“Type I assessment” means a reliable assessment that measures a certain group or subset of students in the same manner with the same potential assessment items, is scores by a non-district entity, and is administered either statewide or beyond Illinois. Examples include assessments available from the Northwest Evaluation Association (NWEA), </a:t>
            </a:r>
            <a:r>
              <a:rPr lang="en-US" dirty="0" err="1"/>
              <a:t>Scantron</a:t>
            </a:r>
            <a:r>
              <a:rPr lang="en-US" dirty="0"/>
              <a:t> Performance Series, Start Reading Enterprise, College Board’s SAT, Advanced Placement or International Baccalaureate examination, or ACT’s EPAS®(i.e., Educational Planning and Assessment System).</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014252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48">
              <a:defRPr/>
            </a:pPr>
            <a:r>
              <a:rPr lang="en-US" dirty="0"/>
              <a:t>“Type II assessment” means any assessment developed or adopted and approved for use by the school district and used on a district wide basis by all teachers in a given grade or subject area. Examples include collaboratively developed common assessments, curriculum tests and assessments designed by textbook publishers.</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399021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48">
              <a:defRPr/>
            </a:pPr>
            <a:r>
              <a:rPr lang="en-US" dirty="0"/>
              <a:t>Type III </a:t>
            </a:r>
            <a:r>
              <a:rPr lang="en-US" dirty="0" smtClean="0"/>
              <a:t>assessment </a:t>
            </a:r>
            <a:r>
              <a:rPr lang="en-US" dirty="0"/>
              <a:t>means any assessment that is rigorous, that is aligned to the course’s curriculum, and that the qualified evaluator and teacher determine measures student learning in that course. Examples include teacher-created assessments, assessments designed by textbook publishers, student work samples or portfolios, assessments of student performance, and assessments designed by staff who are subject or grade-level </a:t>
            </a:r>
            <a:r>
              <a:rPr lang="en-US" dirty="0" smtClean="0"/>
              <a:t>experts.</a:t>
            </a:r>
          </a:p>
          <a:p>
            <a:pPr defTabSz="457148">
              <a:defRPr/>
            </a:pPr>
            <a:endParaRPr lang="en-US" dirty="0" smtClean="0"/>
          </a:p>
          <a:p>
            <a:pPr defTabSz="457148">
              <a:defRPr/>
            </a:pPr>
            <a:r>
              <a:rPr lang="en-US" dirty="0" smtClean="0"/>
              <a:t>Discuss</a:t>
            </a:r>
            <a:r>
              <a:rPr lang="en-US" baseline="0" dirty="0" smtClean="0"/>
              <a:t> with participants how a type 3 assessment is similar to IEP goals AND could the assessment be used for an IEP goal for those students receiving special education services.</a:t>
            </a:r>
            <a:endParaRPr lang="en-US" dirty="0" smtClean="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336441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48">
              <a:defRPr/>
            </a:pPr>
            <a:r>
              <a:rPr lang="en-US" dirty="0"/>
              <a:t>A Type I or Type II assessment may qualify as a Type III assessment if it aligns to the curriculum being taught and measures student learning in that subject area. </a:t>
            </a:r>
          </a:p>
          <a:p>
            <a:endParaRPr lang="en-US" dirty="0" smtClean="0"/>
          </a:p>
          <a:p>
            <a:pPr defTabSz="457148">
              <a:defRPr/>
            </a:pPr>
            <a:r>
              <a:rPr lang="en-US" dirty="0"/>
              <a:t>Ask participants to reflect on these definitions before moving on. Do participants have any questions or concerns? </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751370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48">
              <a:defRPr/>
            </a:pPr>
            <a:r>
              <a:rPr lang="en-US" dirty="0"/>
              <a:t>Ask participants to turn back to Section 50.110 Student Growth Components and introduce the following decisions the joint committee will have to make considering the use of the different assessment types.</a:t>
            </a:r>
          </a:p>
          <a:p>
            <a:endParaRPr lang="en-US" dirty="0" smtClean="0"/>
          </a:p>
          <a:p>
            <a:pPr lvl="0"/>
            <a:r>
              <a:rPr lang="en-US" dirty="0"/>
              <a:t>The evaluation plan shall include the use of at least one Type I or Type II assessment and at least one Type III assessment.</a:t>
            </a:r>
          </a:p>
          <a:p>
            <a:r>
              <a:rPr lang="en-US" dirty="0"/>
              <a:t> </a:t>
            </a:r>
          </a:p>
          <a:p>
            <a:pPr lvl="0"/>
            <a:r>
              <a:rPr lang="en-US" dirty="0"/>
              <a:t>Assessments used for each data point in a measurement model may be different provided that they address the same instructional content.</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698353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purpose of this module is to introduce teachers and administrators to Part 50 of the Illinois Administrative Code related to the</a:t>
            </a:r>
            <a:r>
              <a:rPr lang="en-US" sz="1200" baseline="0" dirty="0" smtClean="0"/>
              <a:t> evaluation of teachers incorporating student growth as a significant factor</a:t>
            </a:r>
            <a:r>
              <a:rPr lang="en-US" sz="1200" dirty="0" smtClean="0"/>
              <a:t>. </a:t>
            </a:r>
          </a:p>
          <a:p>
            <a:endParaRPr lang="en-US" sz="1200" dirty="0" smtClean="0"/>
          </a:p>
          <a:p>
            <a:r>
              <a:rPr lang="en-US" sz="1200" dirty="0" smtClean="0"/>
              <a:t>Module 2 will be a discussion around the work of the joint committee established in the Performance Evaluation Reform Act.</a:t>
            </a:r>
          </a:p>
          <a:p>
            <a:endParaRPr lang="en-US" sz="1200" dirty="0" smtClean="0"/>
          </a:p>
          <a:p>
            <a:endParaRPr lang="en-US" sz="1200" dirty="0" smtClean="0"/>
          </a:p>
          <a:p>
            <a:r>
              <a:rPr lang="en-US" sz="1200" dirty="0" smtClean="0"/>
              <a:t>Part 50 establishes</a:t>
            </a:r>
            <a:r>
              <a:rPr lang="en-US" sz="1200" baseline="0" dirty="0" smtClean="0"/>
              <a:t> the minimum requirements for carrying out PERA, as well as, the minimum requirements for the teacher evaluation plan.</a:t>
            </a:r>
          </a:p>
          <a:p>
            <a:r>
              <a:rPr lang="en-US" sz="1200" baseline="0" dirty="0" smtClean="0"/>
              <a:t>This is only minimum requirements. </a:t>
            </a:r>
          </a:p>
          <a:p>
            <a:endParaRPr lang="en-US" sz="1200" dirty="0" smtClean="0"/>
          </a:p>
          <a:p>
            <a:r>
              <a:rPr lang="en-US" baseline="0" dirty="0" smtClean="0"/>
              <a:t>Ask participants to take a moment to self-assess on the targets listed on the pre-post for Module One.  This is a formative assessment that, if utilized, will be invaluable to you as a presenter (you can see where your participants rank themselves prior to starting the training and adjust, as needed based on that information).  It also:</a:t>
            </a:r>
          </a:p>
          <a:p>
            <a:pPr marL="171450" indent="-171450">
              <a:buFont typeface="Arial" panose="020B0604020202020204" pitchFamily="34" charset="0"/>
              <a:buChar char="•"/>
            </a:pPr>
            <a:r>
              <a:rPr lang="en-US" dirty="0" smtClean="0"/>
              <a:t>Models best practice</a:t>
            </a:r>
            <a:r>
              <a:rPr lang="en-US" baseline="0" dirty="0" smtClean="0"/>
              <a:t> for teachers and administrators of gathering and utilizing formative assessments</a:t>
            </a:r>
          </a:p>
          <a:p>
            <a:pPr marL="171450" indent="-171450">
              <a:buFont typeface="Arial" panose="020B0604020202020204" pitchFamily="34" charset="0"/>
              <a:buChar char="•"/>
            </a:pPr>
            <a:r>
              <a:rPr lang="en-US" baseline="0" dirty="0" smtClean="0"/>
              <a:t>Allows participants to see the targets for the session and self-assess where they are in their learning of these targets</a:t>
            </a:r>
          </a:p>
          <a:p>
            <a:pPr marL="171450" indent="-171450">
              <a:buFont typeface="Arial" panose="020B0604020202020204" pitchFamily="34" charset="0"/>
              <a:buChar char="•"/>
            </a:pPr>
            <a:r>
              <a:rPr lang="en-US" baseline="0" dirty="0" smtClean="0"/>
              <a:t>Gives participants something tangible with which to leave the training</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Targets for this module (as stated on the pre-post assessment):</a:t>
            </a:r>
          </a:p>
          <a:p>
            <a:pPr marL="0" indent="0">
              <a:buFont typeface="Arial" panose="020B0604020202020204" pitchFamily="34" charset="0"/>
              <a:buNone/>
            </a:pPr>
            <a:r>
              <a:rPr lang="en-US" dirty="0" smtClean="0"/>
              <a:t>	demonstrate knowledge of the Illinois Administrative Code Part 50.</a:t>
            </a:r>
          </a:p>
          <a:p>
            <a:pPr marL="0" indent="0">
              <a:buFont typeface="Arial" panose="020B0604020202020204" pitchFamily="34" charset="0"/>
              <a:buNone/>
            </a:pPr>
            <a:r>
              <a:rPr lang="en-US" dirty="0" smtClean="0"/>
              <a:t>	demonstrate</a:t>
            </a:r>
            <a:r>
              <a:rPr lang="en-US" baseline="0" dirty="0" smtClean="0"/>
              <a:t> a </a:t>
            </a:r>
            <a:r>
              <a:rPr lang="en-US" dirty="0" smtClean="0"/>
              <a:t>working knowledge of key definitions in Section 50.30 of Illinois Administrative Code Part 50 (</a:t>
            </a:r>
            <a:r>
              <a:rPr lang="en-US" dirty="0" err="1" smtClean="0"/>
              <a:t>e.g</a:t>
            </a:r>
            <a:r>
              <a:rPr lang="en-US" dirty="0" smtClean="0"/>
              <a:t> Type 1, 2, and 3 assessments, Measurement 		Models, etc.).</a:t>
            </a:r>
          </a:p>
          <a:p>
            <a:pPr marL="0" indent="0">
              <a:buFont typeface="Arial" panose="020B0604020202020204" pitchFamily="34" charset="0"/>
              <a:buNone/>
            </a:pPr>
            <a:r>
              <a:rPr lang="en-US" dirty="0" smtClean="0"/>
              <a:t>	demonstrate knowledge of Section 50.110 Student Growth Components of Illinois Administrative Code Part 50.</a:t>
            </a:r>
          </a:p>
          <a:p>
            <a:pPr marL="0" indent="0">
              <a:buFont typeface="Arial" panose="020B0604020202020204" pitchFamily="34" charset="0"/>
              <a:buNone/>
            </a:pPr>
            <a:r>
              <a:rPr lang="en-US" dirty="0" smtClean="0"/>
              <a:t>	describe the student characteristics that the Joint Committee must/should consider.</a:t>
            </a:r>
          </a:p>
          <a:p>
            <a:pPr marL="171450" indent="-171450">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0887763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joint committee shall identify the specific Type I or Type II assessment to be used for each category of teacher.</a:t>
            </a:r>
          </a:p>
          <a:p>
            <a:r>
              <a:rPr lang="en-US" dirty="0"/>
              <a:t> </a:t>
            </a:r>
          </a:p>
          <a:p>
            <a:pPr lvl="0"/>
            <a:r>
              <a:rPr lang="en-US" dirty="0"/>
              <a:t>The evaluation plan shall require that at least one Type III assessment be used for each category of teacher. </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028553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If the joint committee determines that neither a Type I nor a Type II assessment can be identified, then the evaluation plan shall require that at least two Type III assessments be used.</a:t>
            </a:r>
          </a:p>
          <a:p>
            <a:r>
              <a:rPr lang="en-US" b="1" dirty="0"/>
              <a:t> </a:t>
            </a:r>
            <a:endParaRPr lang="en-US" dirty="0"/>
          </a:p>
          <a:p>
            <a:pPr marL="171431" indent="-171431">
              <a:buFont typeface="Arial" panose="020B0604020202020204" pitchFamily="34" charset="0"/>
              <a:buChar char="•"/>
            </a:pPr>
            <a:r>
              <a:rPr lang="en-US" dirty="0"/>
              <a:t>This means that there are three options the joint committee may consider for each category of teacher: (Option 1) Type I and III; (Option 2) Type II and III; (Option 3) Type III and III.</a:t>
            </a:r>
          </a:p>
          <a:p>
            <a:r>
              <a:rPr lang="en-US" dirty="0"/>
              <a:t> </a:t>
            </a:r>
          </a:p>
          <a:p>
            <a:pPr lvl="0"/>
            <a:r>
              <a:rPr lang="en-US" dirty="0"/>
              <a:t>A school district required to use two Type III assessments for any category of teachers may delay the use of the second Type III assessment until the second year of implementation.</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522505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How might your evaluation</a:t>
            </a:r>
            <a:r>
              <a:rPr lang="en-US" baseline="0" dirty="0" smtClean="0"/>
              <a:t> team identify what assessments you will need to put into place to be able to effectively measure student growth for the purposes of teacher evaluation?</a:t>
            </a:r>
          </a:p>
          <a:p>
            <a:pPr lvl="0"/>
            <a:endParaRPr lang="en-US" baseline="0" dirty="0" smtClean="0"/>
          </a:p>
          <a:p>
            <a:pPr lvl="0"/>
            <a:r>
              <a:rPr lang="en-US" baseline="0" dirty="0" smtClean="0"/>
              <a:t>Districts may want to conduct an inventory of what assessments are currently being used and which assessments will be useful in measuring student growth. </a:t>
            </a:r>
          </a:p>
          <a:p>
            <a:pPr lvl="0"/>
            <a:r>
              <a:rPr lang="en-US" dirty="0" smtClean="0"/>
              <a:t>Refer </a:t>
            </a:r>
            <a:r>
              <a:rPr lang="en-US" dirty="0"/>
              <a:t>participants to Handout 1.2: Assessment Inventory. </a:t>
            </a:r>
          </a:p>
          <a:p>
            <a:r>
              <a:rPr lang="en-US" b="1" dirty="0"/>
              <a:t> </a:t>
            </a:r>
            <a:endParaRPr lang="en-US" dirty="0"/>
          </a:p>
          <a:p>
            <a:r>
              <a:rPr lang="en-US" dirty="0"/>
              <a:t>In a prior training, participants may have engaged in developing an assessment inventory. Ask participants to reflect on the assessments that are currently available in their classroom, subject, grade level, school, and/or district that may be defined as a Type I, II, or III. </a:t>
            </a:r>
          </a:p>
          <a:p>
            <a:r>
              <a:rPr lang="en-US" dirty="0"/>
              <a:t> </a:t>
            </a:r>
          </a:p>
          <a:p>
            <a:r>
              <a:rPr lang="en-US" dirty="0"/>
              <a:t>In addition, you may encourage participants to reflect on the purpose of each assessment and how it is being used within a classroom, school, and/or district</a:t>
            </a:r>
            <a:r>
              <a:rPr lang="en-US" dirty="0" smtClean="0"/>
              <a:t>.  This could include</a:t>
            </a:r>
            <a:r>
              <a:rPr lang="en-US" baseline="0" dirty="0" smtClean="0"/>
              <a:t> </a:t>
            </a:r>
            <a:r>
              <a:rPr lang="en-US" baseline="0" dirty="0" err="1" smtClean="0"/>
              <a:t>IEPs</a:t>
            </a:r>
            <a:r>
              <a:rPr lang="en-US" baseline="0" dirty="0" smtClean="0"/>
              <a:t> as an assessment category.</a:t>
            </a:r>
            <a:endParaRPr lang="en-US" dirty="0" smtClean="0"/>
          </a:p>
          <a:p>
            <a:r>
              <a:rPr lang="en-US" dirty="0"/>
              <a:t> </a:t>
            </a:r>
          </a:p>
          <a:p>
            <a:r>
              <a:rPr lang="en-US" dirty="0"/>
              <a:t>Individuals or small groups may use chart paper or a blank word document on a laptop to complete this activity. Once individuals or small groups have completed the activity, or the time allotted for the activity has expired, ask individuals or small groups to share their assessment inventory with the large group.</a:t>
            </a:r>
          </a:p>
          <a:p>
            <a:r>
              <a:rPr lang="en-US" dirty="0"/>
              <a:t> </a:t>
            </a:r>
          </a:p>
          <a:p>
            <a:r>
              <a:rPr lang="en-US" dirty="0"/>
              <a:t>Encourage participants to reflect on each other’s inventories and ask clarifying questions concerning the identification of different assessment types to ensure that they are aligned with administrative code definitions.</a:t>
            </a:r>
          </a:p>
          <a:p>
            <a:r>
              <a:rPr lang="en-US" dirty="0"/>
              <a:t> </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3438286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midpoint check-in process.</a:t>
            </a:r>
          </a:p>
          <a:p>
            <a:endParaRPr lang="en-US" dirty="0" smtClean="0"/>
          </a:p>
          <a:p>
            <a:r>
              <a:rPr lang="en-US" dirty="0" smtClean="0"/>
              <a:t>Each plan shall identify the uniform process (to occur at the midpoint of the evaluation cycle) by which the teacher will collect data specific to student learning. The data to be considered under this subsection (b)(5) shall not be the same data identified for use in the performance evaluation plan to rate the teacher’s performance.</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104590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data the teacher collects shall not be used to determine the performance evaluation rating.</a:t>
            </a:r>
          </a:p>
          <a:p>
            <a:r>
              <a:rPr lang="en-US" dirty="0"/>
              <a:t> </a:t>
            </a:r>
          </a:p>
          <a:p>
            <a:pPr lvl="0"/>
            <a:r>
              <a:rPr lang="en-US" dirty="0"/>
              <a:t>The teacher should use the data to assess his or her progress and adjust instruction, if necessary.</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882295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Note that joint committees may consider certain student characteristics.</a:t>
            </a:r>
          </a:p>
          <a:p>
            <a:r>
              <a:rPr lang="en-US" dirty="0"/>
              <a:t> </a:t>
            </a:r>
          </a:p>
          <a:p>
            <a:pPr lvl="0"/>
            <a:r>
              <a:rPr lang="en-US" dirty="0"/>
              <a:t>The joint committee shall consider how certain student characteristics (e.g., special education placement, English language learners, low income populations) shall be used for each measurement model chosen to ensure that they best measure the impact that a teacher, school, and school district have on students’ academic achievement.</a:t>
            </a:r>
          </a:p>
          <a:p>
            <a:endParaRPr lang="en-US" dirty="0" smtClean="0"/>
          </a:p>
          <a:p>
            <a:pPr defTabSz="457148">
              <a:defRPr/>
            </a:pPr>
            <a:r>
              <a:rPr lang="en-US" dirty="0" smtClean="0"/>
              <a:t>This will be discussed in more detail</a:t>
            </a:r>
            <a:r>
              <a:rPr lang="en-US" baseline="0" dirty="0" smtClean="0"/>
              <a:t> in module two on joint committees</a:t>
            </a:r>
            <a:endParaRPr lang="en-US" dirty="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867811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 this portion of the training, ask participants to reflect on the intention of PERA and keep this intention in mind as they work to develop their evaluation plans.</a:t>
            </a:r>
          </a:p>
          <a:p>
            <a:endParaRPr lang="en-US" dirty="0" smtClean="0"/>
          </a:p>
          <a:p>
            <a:r>
              <a:rPr lang="en-US" dirty="0" smtClean="0"/>
              <a:t>The intention of a performance evaluation plan that includes measures of student growth is to improve teaching and learning. </a:t>
            </a:r>
          </a:p>
          <a:p>
            <a:endParaRPr lang="en-US" dirty="0" smtClean="0"/>
          </a:p>
          <a:p>
            <a:r>
              <a:rPr lang="en-US" dirty="0" smtClean="0"/>
              <a:t>Ask participants if they have any questions or comments at the conclusion of the module. If there are questions that you are unsure of please contact the appropriate organization to ensure that correct information is shared.</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7929623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298699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participants get out their</a:t>
            </a:r>
            <a:r>
              <a:rPr lang="en-US" baseline="0" dirty="0" smtClean="0"/>
              <a:t> paper copy of the pre-post and complete the Post section along with the reflection questions.  Participants should leave the training with this document.  It can be used to help them and their team identify next steps, plan for the next training, be used as evidence of learning in the PD during evaluation, etc.</a:t>
            </a:r>
          </a:p>
          <a:p>
            <a:endParaRPr lang="en-US" baseline="0" dirty="0" smtClean="0"/>
          </a:p>
          <a:p>
            <a:r>
              <a:rPr lang="en-US" baseline="0" dirty="0" smtClean="0"/>
              <a:t>Some trainers choose to copy these pre-posts for their own use prior to having participants leave with them.  Copying participants’ pre-post sheets is completely up to you; these questions are replicated in the on-line evaluation, but if you want immediate feedback to help you plan for your next training session, then that is an option for you.</a:t>
            </a:r>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152807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New Evaluation Systems Provide Illinois Educators Greater Support</a:t>
            </a:r>
          </a:p>
          <a:p>
            <a:r>
              <a:rPr lang="en-US" dirty="0" smtClean="0"/>
              <a:t>In 2010, Gov. Pat Quinn signed the Performance Evaluation Reform Act (PERA), which requires all schools in Illinois to change how teachers’ and principals’ performance is measured.  PERA requires districts to design and implement performance evaluation systems that assess teachers’ and principals’ professional skills as well as incorporate measures of student growth. </a:t>
            </a:r>
          </a:p>
          <a:p>
            <a:r>
              <a:rPr lang="en-US" dirty="0" smtClean="0"/>
              <a:t>Teacher evaluation systems should provide clear descriptions of professional excellence so everyone understands what great teaching means. The evaluations will be based on standards of effective practice, with evaluators trained and pre-qualified to conduct observations, collect evidence and provide helpful, timely feedback. The PERA-based evaluations add objectivity to a practice that almost universally was subjective. </a:t>
            </a:r>
          </a:p>
          <a:p>
            <a:r>
              <a:rPr lang="en-US" dirty="0" smtClean="0"/>
              <a:t>In addition, student achievement will become a significant factor in every evaluation by the 2016-17 school year. Beginning Sept. 1, 2012, both teachers and administrators in all districts (even those that have not yet adopted new evaluation systems) began to be rated using one of these four performance categories: Excellent, Proficient, Needs Improvement or Unsatisfactory.</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682687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Performance Evaluation Reform Act (PERA) and Part 50 rules spell out the guidelines for principal</a:t>
            </a:r>
            <a:r>
              <a:rPr lang="en-US" sz="1200" baseline="0" dirty="0" smtClean="0"/>
              <a:t> and teacher evaluation in both professional practice and student growth. In this module we will read Part 50 to gather a foundation of all rules and </a:t>
            </a:r>
            <a:r>
              <a:rPr lang="en-US" sz="1200" baseline="0" dirty="0" err="1" smtClean="0"/>
              <a:t>regs</a:t>
            </a:r>
            <a:r>
              <a:rPr lang="en-US" sz="1200" baseline="0" dirty="0" smtClean="0"/>
              <a:t>. Then we will focus our conversations around the student growth portion of the teacher evaluation. </a:t>
            </a:r>
            <a:r>
              <a:rPr lang="en-US" sz="1200" dirty="0" smtClean="0"/>
              <a:t>Following this module, participants will be able to demonstrate knowledge of Illinois Administrative Code Part 50.</a:t>
            </a:r>
            <a:endParaRPr lang="en-US" sz="1200"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834122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Illinois Administrative Code Part 50 document, and show people where to find the rules currently in effect on the ISBE webpage. </a:t>
            </a:r>
          </a:p>
          <a:p>
            <a:r>
              <a:rPr lang="en-US" dirty="0" smtClean="0"/>
              <a:t>www.</a:t>
            </a:r>
            <a:r>
              <a:rPr lang="en-US" baseline="0" dirty="0" smtClean="0"/>
              <a:t> Isbe.net</a:t>
            </a:r>
          </a:p>
          <a:p>
            <a:r>
              <a:rPr lang="en-US" baseline="0" dirty="0" smtClean="0"/>
              <a:t>Click on Rules</a:t>
            </a:r>
          </a:p>
          <a:p>
            <a:r>
              <a:rPr lang="en-US" baseline="0" dirty="0" smtClean="0"/>
              <a:t>Click on rules currently in effect</a:t>
            </a:r>
          </a:p>
          <a:p>
            <a:r>
              <a:rPr lang="en-US" baseline="0" dirty="0" smtClean="0"/>
              <a:t>Click on Part 50 </a:t>
            </a:r>
            <a:r>
              <a:rPr lang="en-US" sz="1200" b="0" i="0" u="none" strike="noStrike" kern="1200" baseline="0" dirty="0" smtClean="0">
                <a:solidFill>
                  <a:schemeClr val="tx1"/>
                </a:solidFill>
                <a:latin typeface="+mn-lt"/>
                <a:ea typeface="+mn-ea"/>
                <a:cs typeface="+mn-cs"/>
              </a:rPr>
              <a:t> EVALUATION OF CERTIFIED EMPLOYEES UNDER ARTICLES 24A AND 34 OF THE SCHOOL CODE </a:t>
            </a:r>
            <a:endParaRPr lang="en-US" dirty="0" smtClean="0"/>
          </a:p>
          <a:p>
            <a:endParaRPr lang="en-US" dirty="0" smtClean="0"/>
          </a:p>
          <a:p>
            <a:r>
              <a:rPr lang="en-US" dirty="0" smtClean="0"/>
              <a:t>Please state the following:</a:t>
            </a:r>
          </a:p>
          <a:p>
            <a:endParaRPr lang="en-US" dirty="0" smtClean="0"/>
          </a:p>
          <a:p>
            <a:pPr marL="171431" indent="-171431">
              <a:buFont typeface="Arial" panose="020B0604020202020204" pitchFamily="34" charset="0"/>
              <a:buChar char="•"/>
            </a:pPr>
            <a:r>
              <a:rPr lang="en-US" dirty="0" smtClean="0"/>
              <a:t>This module serves as an introduction and overview of the information contained in Administrative Code Part 50. </a:t>
            </a:r>
          </a:p>
          <a:p>
            <a:endParaRPr lang="en-US" dirty="0" smtClean="0"/>
          </a:p>
          <a:p>
            <a:pPr marL="171431" indent="-171431">
              <a:buFont typeface="Arial" panose="020B0604020202020204" pitchFamily="34" charset="0"/>
              <a:buChar char="•"/>
            </a:pPr>
            <a:r>
              <a:rPr lang="en-US" dirty="0" smtClean="0"/>
              <a:t>It is important that all teachers and administrators read the Illinois Administrative Code Part 50.</a:t>
            </a:r>
          </a:p>
          <a:p>
            <a:endParaRPr lang="en-US" dirty="0" smtClean="0"/>
          </a:p>
          <a:p>
            <a:pPr lvl="0"/>
            <a:r>
              <a:rPr lang="en-US" dirty="0"/>
              <a:t>Ask participants if they have read the Illinois Administrative Code Part 50 document. </a:t>
            </a:r>
          </a:p>
          <a:p>
            <a:r>
              <a:rPr lang="en-US" dirty="0"/>
              <a:t> </a:t>
            </a:r>
          </a:p>
          <a:p>
            <a:r>
              <a:rPr lang="en-US" dirty="0"/>
              <a:t>Familiarity with this document will vary from district to district. Gauging participants’ prior knowledge will help you differentiate your facilitation to participants needs.</a:t>
            </a:r>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278454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Refer participants to either a hard copy or electronic copy of the Illinois Administrative Code Part </a:t>
            </a:r>
            <a:r>
              <a:rPr lang="en-US" dirty="0" smtClean="0"/>
              <a:t>50.</a:t>
            </a:r>
          </a:p>
          <a:p>
            <a:pPr lvl="0"/>
            <a:endParaRPr lang="en-US" dirty="0" smtClean="0"/>
          </a:p>
          <a:p>
            <a:pPr lvl="0"/>
            <a:r>
              <a:rPr lang="en-US" dirty="0" smtClean="0"/>
              <a:t>Choose</a:t>
            </a:r>
            <a:r>
              <a:rPr lang="en-US" baseline="0" dirty="0" smtClean="0"/>
              <a:t> from one of the following Activities:</a:t>
            </a:r>
          </a:p>
          <a:p>
            <a:pPr lvl="0"/>
            <a:endParaRPr lang="en-US" baseline="0" dirty="0" smtClean="0"/>
          </a:p>
          <a:p>
            <a:pPr lvl="0"/>
            <a:r>
              <a:rPr lang="en-US" dirty="0" smtClean="0"/>
              <a:t> 1.  </a:t>
            </a:r>
            <a:r>
              <a:rPr lang="en-US" dirty="0"/>
              <a:t>Handout 1: FAQ Scavenger Hunt</a:t>
            </a:r>
            <a:r>
              <a:rPr lang="en-US" dirty="0" smtClean="0"/>
              <a:t>. Read part</a:t>
            </a:r>
            <a:r>
              <a:rPr lang="en-US" baseline="0" dirty="0" smtClean="0"/>
              <a:t> 50 and find the answers in the Scavenger Hunt.</a:t>
            </a:r>
          </a:p>
          <a:p>
            <a:pPr lvl="0"/>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Answers</a:t>
            </a:r>
            <a:r>
              <a:rPr lang="en-US" baseline="0" dirty="0" smtClean="0"/>
              <a:t> to the handout may be found in the facilitator guide.</a:t>
            </a:r>
          </a:p>
          <a:p>
            <a:pPr lvl="0"/>
            <a:endParaRPr lang="en-US" baseline="0" dirty="0" smtClean="0"/>
          </a:p>
          <a:p>
            <a:pPr lvl="0"/>
            <a:r>
              <a:rPr lang="en-US" baseline="0" dirty="0" smtClean="0"/>
              <a:t>2. Read part 50 and write Questions and thoughts in the margins.</a:t>
            </a:r>
          </a:p>
          <a:p>
            <a:pPr lvl="0"/>
            <a:endParaRPr lang="en-US" baseline="0" dirty="0" smtClean="0"/>
          </a:p>
          <a:p>
            <a:pPr lvl="0"/>
            <a:r>
              <a:rPr lang="en-US" baseline="0" dirty="0" smtClean="0"/>
              <a:t>3. Jigsaw part 50 rules and each group report the three most important points in the section they read.</a:t>
            </a:r>
          </a:p>
          <a:p>
            <a:pPr lvl="0"/>
            <a:endParaRPr lang="en-US" dirty="0"/>
          </a:p>
          <a:p>
            <a:endParaRPr lang="en-US" dirty="0" smtClean="0"/>
          </a:p>
          <a:p>
            <a:endParaRPr lang="en-US" baseline="0" dirty="0" smtClean="0"/>
          </a:p>
          <a:p>
            <a:pPr lvl="0"/>
            <a:r>
              <a:rPr lang="en-US" dirty="0"/>
              <a:t>Ask participants to share their conclusions with the large group. </a:t>
            </a:r>
          </a:p>
          <a:p>
            <a:r>
              <a:rPr lang="en-US" dirty="0"/>
              <a:t> </a:t>
            </a:r>
          </a:p>
          <a:p>
            <a:pPr lvl="0"/>
            <a:r>
              <a:rPr lang="en-US" dirty="0"/>
              <a:t>Review the answers to each question with the large group as necessary.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89493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Ask participants to turn to Section 50.30 Definitions and state that you are going to provide an overview of the document for the group. Define the following terminology:</a:t>
            </a:r>
            <a:endParaRPr lang="en-US" sz="1400" dirty="0"/>
          </a:p>
          <a:p>
            <a:r>
              <a:rPr lang="en-US" dirty="0"/>
              <a:t> </a:t>
            </a:r>
            <a:endParaRPr lang="en-US" sz="1400" dirty="0"/>
          </a:p>
          <a:p>
            <a:pPr lvl="0"/>
            <a:r>
              <a:rPr lang="en-US" dirty="0"/>
              <a:t>“Assessment” means any instrument that measures a student’s acquisition of specific knowledge and skills. Assessments used in the evaluation of teachers, principals and assistant principals shall be aligned to one or more instructional areas articulated in the Illinois Learning Standards.</a:t>
            </a:r>
            <a:endParaRPr lang="en-US" sz="1400" dirty="0"/>
          </a:p>
          <a:p>
            <a:r>
              <a:rPr lang="en-US" dirty="0"/>
              <a:t> </a:t>
            </a:r>
            <a:endParaRPr lang="en-US" sz="1400" dirty="0"/>
          </a:p>
          <a:p>
            <a:pPr marL="171431" indent="-171431">
              <a:buFont typeface="Arial" panose="020B0604020202020204" pitchFamily="34" charset="0"/>
              <a:buChar char="•"/>
            </a:pPr>
            <a:r>
              <a:rPr lang="en-US" dirty="0"/>
              <a:t>Note that you will refer back to this section later in the training to define </a:t>
            </a:r>
            <a:r>
              <a:rPr lang="en-US" dirty="0" smtClean="0"/>
              <a:t>different </a:t>
            </a:r>
            <a:r>
              <a:rPr lang="en-US" dirty="0"/>
              <a:t>assessment types and measurement model.</a:t>
            </a:r>
            <a:endParaRPr lang="en-US" sz="1400" dirty="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12392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u="none" baseline="0" dirty="0" smtClean="0"/>
              <a:t>PERA requires all districts to form a joint committee for the purpose of determining rules around implementing student growth as a significant factor in a teacher performance evaluation. </a:t>
            </a:r>
            <a:r>
              <a:rPr lang="en-US" u="none" dirty="0" smtClean="0"/>
              <a:t>“</a:t>
            </a:r>
            <a:r>
              <a:rPr lang="en-US" dirty="0" smtClean="0"/>
              <a:t>Joint </a:t>
            </a:r>
            <a:r>
              <a:rPr lang="en-US" dirty="0"/>
              <a:t>Committee” means a committee composed of equal representation selected by the district and its teachers or, when applicable, the exclusive bargaining representative of its teachers, which shall have the duties set forth in this Part regarding the establishment of a performance evaluation plan that incorporates data and indicators of student growth as a significant factor in rating teacher performance.</a:t>
            </a:r>
            <a:endParaRPr lang="en-US" sz="1400" dirty="0"/>
          </a:p>
          <a:p>
            <a:r>
              <a:rPr lang="en-US" dirty="0"/>
              <a:t> </a:t>
            </a:r>
            <a:endParaRPr lang="en-US" sz="1400" dirty="0"/>
          </a:p>
          <a:p>
            <a:pPr marL="171431" indent="-171431">
              <a:buFont typeface="Arial" panose="020B0604020202020204" pitchFamily="34" charset="0"/>
              <a:buChar char="•"/>
            </a:pPr>
            <a:r>
              <a:rPr lang="en-US" dirty="0"/>
              <a:t>Ask participants who has convened either an official or unofficial joint committee. Emphasize the importance of identifying members of the joint committee and convening in an unofficial manner to begin discussions around this topic as soon as possible.</a:t>
            </a:r>
            <a:endParaRPr lang="en-US" sz="1400" dirty="0"/>
          </a:p>
          <a:p>
            <a:endParaRPr lang="en-US" dirty="0"/>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83913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"Teacher" means full-time or part-time professional employees of the school district who are required to hold a professional educator license endorsed for a teaching field issued in accordance with Article 21B of the School Code.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lvl="0"/>
            <a:endParaRPr lang="en-US" u="sng" dirty="0">
              <a:solidFill>
                <a:srgbClr val="FF0000"/>
              </a:solidFill>
            </a:endParaRPr>
          </a:p>
        </p:txBody>
      </p:sp>
      <p:sp>
        <p:nvSpPr>
          <p:cNvPr id="4" name="Slide Number Placeholder 3"/>
          <p:cNvSpPr>
            <a:spLocks noGrp="1"/>
          </p:cNvSpPr>
          <p:nvPr>
            <p:ph type="sldNum" sz="quarter" idx="10"/>
          </p:nvPr>
        </p:nvSpPr>
        <p:spPr/>
        <p:txBody>
          <a:bodyPr/>
          <a:lstStyle/>
          <a:p>
            <a:fld id="{DA851F77-0047-7B49-B9FE-1503C2F27D69}"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211549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16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77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192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effectLst>
            <a:outerShdw blurRad="50800" dist="38100" dir="2700000" algn="tl" rotWithShape="0">
              <a:prstClr val="black">
                <a:alpha val="40000"/>
              </a:prstClr>
            </a:outerShdw>
          </a:effectLst>
        </p:spPr>
        <p:txBody>
          <a:bodyPr/>
          <a:lstStyle>
            <a:lvl1pPr>
              <a:defRPr sz="40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7ACE12E9-EC05-4418-A143-D79966290A85}"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580044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Tree>
    <p:extLst>
      <p:ext uri="{BB962C8B-B14F-4D97-AF65-F5344CB8AC3E}">
        <p14:creationId xmlns:p14="http://schemas.microsoft.com/office/powerpoint/2010/main" val="164317008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E0E10F40-3ADF-43AF-A7E0-443697D7833E}"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885451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7"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A9B7D85F-2CE9-458D-9A84-7B15F19D3F28}"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495511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2057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895600"/>
            <a:ext cx="5386917"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1" y="2057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895600"/>
            <a:ext cx="5389033"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9"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3E7EE6C0-79B9-4326-A1C5-F49F2F793AA6}"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814207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5"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E8185E46-EC9C-4452-B767-3C5693A974FF}"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47560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4"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817477F4-4FAB-45A2-9160-32C9B062B30B}"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2916216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14400"/>
            <a:ext cx="4011084"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914401"/>
            <a:ext cx="6815667"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981201"/>
            <a:ext cx="4011084"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7"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783E78F9-F4AB-4233-849A-CBB10177A9AC}"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947868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851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762000"/>
            <a:ext cx="73152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7"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54C128B0-716E-47F9-AF7A-A2BACD67742F}"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1906054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109728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133600"/>
            <a:ext cx="10972800" cy="403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36A0A028-D42E-4F71-9DDE-A16446FCD3E0}"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195985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38201"/>
            <a:ext cx="27432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838201"/>
            <a:ext cx="80264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2FA6A113-FF6E-44D3-B928-2DA9AB75D290}"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436171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3759200" y="0"/>
            <a:ext cx="8432800" cy="1219200"/>
          </a:xfrm>
          <a:prstGeom prst="rect">
            <a:avLst/>
          </a:prstGeom>
        </p:spPr>
        <p:txBody>
          <a:bodyPr lIns="89875" tIns="44937" rIns="89875" bIns="44937" anchor="ctr"/>
          <a:lstStyle>
            <a:lvl1pPr marL="168515" indent="0" algn="l">
              <a:defRPr sz="2800"/>
            </a:lvl1pPr>
          </a:lstStyle>
          <a:p>
            <a:r>
              <a:rPr lang="en-US" smtClean="0"/>
              <a:t>Click to edit Master title style</a:t>
            </a:r>
            <a:endParaRPr lang="en-US" dirty="0"/>
          </a:p>
        </p:txBody>
      </p:sp>
      <p:sp>
        <p:nvSpPr>
          <p:cNvPr id="20" name="Slide Number Placeholder 4"/>
          <p:cNvSpPr>
            <a:spLocks noGrp="1"/>
          </p:cNvSpPr>
          <p:nvPr>
            <p:ph type="sldNum" sz="quarter" idx="12"/>
          </p:nvPr>
        </p:nvSpPr>
        <p:spPr>
          <a:xfrm>
            <a:off x="3" y="6569080"/>
            <a:ext cx="812800" cy="288925"/>
          </a:xfrm>
          <a:prstGeom prst="rect">
            <a:avLst/>
          </a:prstGeom>
        </p:spPr>
        <p:txBody>
          <a:bodyPr wrap="square">
            <a:normAutofit/>
          </a:bodyPr>
          <a:lstStyle>
            <a:lvl1pPr algn="ctr">
              <a:defRPr sz="1400">
                <a:solidFill>
                  <a:sysClr val="windowText" lastClr="000000"/>
                </a:solidFill>
              </a:defRPr>
            </a:lvl1pPr>
          </a:lstStyle>
          <a:p>
            <a:pPr defTabSz="457200">
              <a:defRPr/>
            </a:pPr>
            <a:fld id="{8B1FB4F6-53D1-4649-B6D3-57C1A85B2B3E}" type="slidenum">
              <a:rPr lang="en-US" smtClean="0">
                <a:latin typeface="Calibri"/>
              </a:rPr>
              <a:pPr defTabSz="457200">
                <a:defRPr/>
              </a:pPr>
              <a:t>‹#›</a:t>
            </a:fld>
            <a:endParaRPr lang="en-US" dirty="0">
              <a:latin typeface="Calibri"/>
            </a:endParaRPr>
          </a:p>
        </p:txBody>
      </p:sp>
      <p:sp>
        <p:nvSpPr>
          <p:cNvPr id="13" name="Text Placeholder 6"/>
          <p:cNvSpPr>
            <a:spLocks noGrp="1"/>
          </p:cNvSpPr>
          <p:nvPr>
            <p:ph type="body" sz="quarter" idx="13"/>
          </p:nvPr>
        </p:nvSpPr>
        <p:spPr>
          <a:xfrm>
            <a:off x="609600" y="1752600"/>
            <a:ext cx="11176000" cy="3810000"/>
          </a:xfrm>
          <a:prstGeom prst="rect">
            <a:avLst/>
          </a:prstGeom>
        </p:spPr>
        <p:txBody>
          <a:bodyPr lIns="89875" tIns="44937" rIns="89875" bIns="449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459541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652000" cy="1219200"/>
          </a:xfrm>
          <a:prstGeom prst="rect">
            <a:avLst/>
          </a:prstGeom>
        </p:spPr>
        <p:txBody>
          <a:bodyPr lIns="89875" tIns="44937" rIns="89875" bIns="44937" anchor="ctr"/>
          <a:lstStyle>
            <a:lvl1pPr marL="168515" indent="0" algn="l">
              <a:defRPr sz="3600" b="1"/>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a:xfrm>
            <a:off x="10972801" y="6400801"/>
            <a:ext cx="1208617" cy="428625"/>
          </a:xfrm>
          <a:prstGeom prst="rect">
            <a:avLst/>
          </a:prstGeom>
        </p:spPr>
        <p:txBody>
          <a:bodyPr/>
          <a:lstStyle>
            <a:lvl1pPr>
              <a:defRPr/>
            </a:lvl1pPr>
          </a:lstStyle>
          <a:p>
            <a:pPr defTabSz="457200">
              <a:defRPr/>
            </a:pPr>
            <a:fld id="{AF15749E-8D0D-4AA6-AA44-4B16412A5E82}" type="slidenum">
              <a:rPr lang="en-US" smtClean="0">
                <a:solidFill>
                  <a:prstClr val="black">
                    <a:tint val="75000"/>
                  </a:prstClr>
                </a:solidFill>
              </a:rPr>
              <a:pPr defTabSz="457200">
                <a:defRPr/>
              </a:pPr>
              <a:t>‹#›</a:t>
            </a:fld>
            <a:endParaRPr lang="en-US" dirty="0">
              <a:solidFill>
                <a:prstClr val="black">
                  <a:tint val="75000"/>
                </a:prstClr>
              </a:solidFill>
            </a:endParaRPr>
          </a:p>
        </p:txBody>
      </p:sp>
    </p:spTree>
    <p:extLst>
      <p:ext uri="{BB962C8B-B14F-4D97-AF65-F5344CB8AC3E}">
        <p14:creationId xmlns:p14="http://schemas.microsoft.com/office/powerpoint/2010/main" val="3510718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effectLst>
            <a:outerShdw blurRad="50800" dist="38100" dir="2700000" algn="tl" rotWithShape="0">
              <a:prstClr val="black">
                <a:alpha val="40000"/>
              </a:prstClr>
            </a:outerShdw>
          </a:effectLst>
        </p:spPr>
        <p:txBody>
          <a:bodyPr/>
          <a:lstStyle>
            <a:lvl1pPr>
              <a:defRPr sz="40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7ACE12E9-EC05-4418-A143-D79966290A85}"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23086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Tree>
    <p:extLst>
      <p:ext uri="{BB962C8B-B14F-4D97-AF65-F5344CB8AC3E}">
        <p14:creationId xmlns:p14="http://schemas.microsoft.com/office/powerpoint/2010/main" val="8654844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E0E10F40-3ADF-43AF-A7E0-443697D7833E}"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0155585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2057401"/>
            <a:ext cx="5384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7"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A9B7D85F-2CE9-458D-9A84-7B15F19D3F28}"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23574433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2057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895600"/>
            <a:ext cx="5386917"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1" y="2057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895600"/>
            <a:ext cx="5389033"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9"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3E7EE6C0-79B9-4326-A1C5-F49F2F793AA6}"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19807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9116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5"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E8185E46-EC9C-4452-B767-3C5693A974FF}"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2749906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4"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817477F4-4FAB-45A2-9160-32C9B062B30B}"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23723838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14400"/>
            <a:ext cx="4011084"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914401"/>
            <a:ext cx="6815667"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981201"/>
            <a:ext cx="4011084"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7"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783E78F9-F4AB-4233-849A-CBB10177A9AC}"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14261672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762000"/>
            <a:ext cx="73152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7"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54C128B0-716E-47F9-AF7A-A2BACD67742F}"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17115127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109728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133600"/>
            <a:ext cx="10972800" cy="403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36A0A028-D42E-4F71-9DDE-A16446FCD3E0}"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2817620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38201"/>
            <a:ext cx="27432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838201"/>
            <a:ext cx="80264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333" y="6400800"/>
            <a:ext cx="1176867" cy="457200"/>
          </a:xfrm>
          <a:prstGeom prst="rect">
            <a:avLst/>
          </a:prstGeom>
        </p:spPr>
        <p:txBody>
          <a:bodyPr/>
          <a:lstStyle>
            <a:lvl1pPr>
              <a:defRPr/>
            </a:lvl1pPr>
          </a:lstStyle>
          <a:p>
            <a:pPr defTabSz="4572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Content contained is licensed under a Creative Commons Attribution-ShareAlike 3.0 Unported License</a:t>
            </a:r>
          </a:p>
        </p:txBody>
      </p:sp>
      <p:sp>
        <p:nvSpPr>
          <p:cNvPr id="6" name="Slide Number Placeholder 5"/>
          <p:cNvSpPr>
            <a:spLocks noGrp="1"/>
          </p:cNvSpPr>
          <p:nvPr>
            <p:ph type="sldNum" sz="quarter" idx="12"/>
          </p:nvPr>
        </p:nvSpPr>
        <p:spPr>
          <a:xfrm>
            <a:off x="10972801" y="6400801"/>
            <a:ext cx="1208617" cy="428625"/>
          </a:xfrm>
          <a:prstGeom prst="rect">
            <a:avLst/>
          </a:prstGeom>
        </p:spPr>
        <p:txBody>
          <a:bodyPr/>
          <a:lstStyle>
            <a:lvl1pPr>
              <a:defRPr/>
            </a:lvl1pPr>
          </a:lstStyle>
          <a:p>
            <a:pPr defTabSz="457200">
              <a:defRPr/>
            </a:pPr>
            <a:fld id="{2FA6A113-FF6E-44D3-B928-2DA9AB75D290}" type="slidenum">
              <a:rPr lang="en-US" smtClean="0">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36143362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3759200" y="0"/>
            <a:ext cx="8432800" cy="1219200"/>
          </a:xfrm>
          <a:prstGeom prst="rect">
            <a:avLst/>
          </a:prstGeom>
        </p:spPr>
        <p:txBody>
          <a:bodyPr lIns="89875" tIns="44937" rIns="89875" bIns="44937" anchor="ctr"/>
          <a:lstStyle>
            <a:lvl1pPr marL="168515" indent="0" algn="l">
              <a:defRPr sz="2800"/>
            </a:lvl1pPr>
          </a:lstStyle>
          <a:p>
            <a:r>
              <a:rPr lang="en-US" smtClean="0"/>
              <a:t>Click to edit Master title style</a:t>
            </a:r>
            <a:endParaRPr lang="en-US" dirty="0"/>
          </a:p>
        </p:txBody>
      </p:sp>
      <p:sp>
        <p:nvSpPr>
          <p:cNvPr id="20" name="Slide Number Placeholder 4"/>
          <p:cNvSpPr>
            <a:spLocks noGrp="1"/>
          </p:cNvSpPr>
          <p:nvPr>
            <p:ph type="sldNum" sz="quarter" idx="12"/>
          </p:nvPr>
        </p:nvSpPr>
        <p:spPr>
          <a:xfrm>
            <a:off x="3" y="6569080"/>
            <a:ext cx="812800" cy="288925"/>
          </a:xfrm>
          <a:prstGeom prst="rect">
            <a:avLst/>
          </a:prstGeom>
        </p:spPr>
        <p:txBody>
          <a:bodyPr wrap="square">
            <a:normAutofit/>
          </a:bodyPr>
          <a:lstStyle>
            <a:lvl1pPr algn="ctr">
              <a:defRPr sz="1400">
                <a:solidFill>
                  <a:sysClr val="windowText" lastClr="000000"/>
                </a:solidFill>
              </a:defRPr>
            </a:lvl1pPr>
          </a:lstStyle>
          <a:p>
            <a:pPr defTabSz="457200">
              <a:defRPr/>
            </a:pPr>
            <a:fld id="{8B1FB4F6-53D1-4649-B6D3-57C1A85B2B3E}" type="slidenum">
              <a:rPr lang="en-US" smtClean="0">
                <a:latin typeface="Calibri"/>
              </a:rPr>
              <a:pPr defTabSz="457200">
                <a:defRPr/>
              </a:pPr>
              <a:t>‹#›</a:t>
            </a:fld>
            <a:endParaRPr lang="en-US" dirty="0">
              <a:latin typeface="Calibri"/>
            </a:endParaRPr>
          </a:p>
        </p:txBody>
      </p:sp>
      <p:sp>
        <p:nvSpPr>
          <p:cNvPr id="13" name="Text Placeholder 6"/>
          <p:cNvSpPr>
            <a:spLocks noGrp="1"/>
          </p:cNvSpPr>
          <p:nvPr>
            <p:ph type="body" sz="quarter" idx="13"/>
          </p:nvPr>
        </p:nvSpPr>
        <p:spPr>
          <a:xfrm>
            <a:off x="609600" y="1752600"/>
            <a:ext cx="11176000" cy="3810000"/>
          </a:xfrm>
          <a:prstGeom prst="rect">
            <a:avLst/>
          </a:prstGeom>
        </p:spPr>
        <p:txBody>
          <a:bodyPr lIns="89875" tIns="44937" rIns="89875" bIns="449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4455375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652000" cy="1219200"/>
          </a:xfrm>
          <a:prstGeom prst="rect">
            <a:avLst/>
          </a:prstGeom>
        </p:spPr>
        <p:txBody>
          <a:bodyPr lIns="89875" tIns="44937" rIns="89875" bIns="44937" anchor="ctr"/>
          <a:lstStyle>
            <a:lvl1pPr marL="168515" indent="0" algn="l">
              <a:defRPr sz="3600" b="1"/>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a:xfrm>
            <a:off x="10972801" y="6400801"/>
            <a:ext cx="1208617" cy="428625"/>
          </a:xfrm>
          <a:prstGeom prst="rect">
            <a:avLst/>
          </a:prstGeom>
        </p:spPr>
        <p:txBody>
          <a:bodyPr/>
          <a:lstStyle>
            <a:lvl1pPr>
              <a:defRPr/>
            </a:lvl1pPr>
          </a:lstStyle>
          <a:p>
            <a:pPr defTabSz="457200">
              <a:defRPr/>
            </a:pPr>
            <a:fld id="{AF15749E-8D0D-4AA6-AA44-4B16412A5E82}" type="slidenum">
              <a:rPr lang="en-US" smtClean="0">
                <a:solidFill>
                  <a:prstClr val="black">
                    <a:tint val="75000"/>
                  </a:prstClr>
                </a:solidFill>
              </a:rPr>
              <a:pPr defTabSz="457200">
                <a:defRPr/>
              </a:pPr>
              <a:t>‹#›</a:t>
            </a:fld>
            <a:endParaRPr lang="en-US" dirty="0">
              <a:solidFill>
                <a:prstClr val="black">
                  <a:tint val="75000"/>
                </a:prstClr>
              </a:solidFill>
            </a:endParaRPr>
          </a:p>
        </p:txBody>
      </p:sp>
    </p:spTree>
    <p:extLst>
      <p:ext uri="{BB962C8B-B14F-4D97-AF65-F5344CB8AC3E}">
        <p14:creationId xmlns:p14="http://schemas.microsoft.com/office/powerpoint/2010/main" val="392196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07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729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505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939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2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4E035D-BE4E-764F-B723-BAED5364C3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271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64E035D-BE4E-764F-B723-BAED5364C3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054054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83820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609600" y="2209800"/>
            <a:ext cx="10972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1219200" y="6400800"/>
            <a:ext cx="9753600" cy="4572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solidFill>
                  <a:prstClr val="black">
                    <a:tint val="75000"/>
                  </a:prstClr>
                </a:solidFill>
              </a:rPr>
              <a:t>Content contained is licensed under a Creative Commons Attribution-ShareAlike 3.0 Unported License</a:t>
            </a:r>
          </a:p>
        </p:txBody>
      </p:sp>
    </p:spTree>
    <p:extLst>
      <p:ext uri="{BB962C8B-B14F-4D97-AF65-F5344CB8AC3E}">
        <p14:creationId xmlns:p14="http://schemas.microsoft.com/office/powerpoint/2010/main" val="406020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iming>
    <p:tnLst>
      <p:par>
        <p:cTn id="1" dur="indefinite" restart="never" nodeType="tmRoot"/>
      </p:par>
    </p:tnLst>
  </p:timing>
  <p:hf sldNum="0" hdr="0" dt="0"/>
  <p:txStyles>
    <p:titleStyle>
      <a:lvl1pPr algn="ctr" rtl="0" eaLnBrk="1" fontAlgn="base" hangingPunct="1">
        <a:spcBef>
          <a:spcPct val="0"/>
        </a:spcBef>
        <a:spcAft>
          <a:spcPct val="0"/>
        </a:spcAft>
        <a:defRPr sz="4000" kern="1200">
          <a:solidFill>
            <a:schemeClr val="tx1"/>
          </a:solidFill>
          <a:latin typeface="Calibri" panose="020F0502020204030204" pitchFamily="34" charset="0"/>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alibri" panose="020F0502020204030204"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alibri" panose="020F0502020204030204"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alibri" panose="020F0502020204030204"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83820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609600" y="2209800"/>
            <a:ext cx="10972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1219200" y="6400800"/>
            <a:ext cx="9753600" cy="4572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solidFill>
                  <a:prstClr val="black">
                    <a:tint val="75000"/>
                  </a:prstClr>
                </a:solidFill>
              </a:rPr>
              <a:t>Content contained is licensed under a Creative Commons Attribution-ShareAlike 3.0 Unported License</a:t>
            </a:r>
          </a:p>
        </p:txBody>
      </p:sp>
    </p:spTree>
    <p:extLst>
      <p:ext uri="{BB962C8B-B14F-4D97-AF65-F5344CB8AC3E}">
        <p14:creationId xmlns:p14="http://schemas.microsoft.com/office/powerpoint/2010/main" val="24005734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iming>
    <p:tnLst>
      <p:par>
        <p:cTn id="1" dur="indefinite" restart="never" nodeType="tmRoot"/>
      </p:par>
    </p:tnLst>
  </p:timing>
  <p:hf sldNum="0" hdr="0" dt="0"/>
  <p:txStyles>
    <p:titleStyle>
      <a:lvl1pPr algn="ctr" rtl="0" eaLnBrk="1" fontAlgn="base" hangingPunct="1">
        <a:spcBef>
          <a:spcPct val="0"/>
        </a:spcBef>
        <a:spcAft>
          <a:spcPct val="0"/>
        </a:spcAft>
        <a:defRPr sz="4000" kern="1200">
          <a:solidFill>
            <a:schemeClr val="tx1"/>
          </a:solidFill>
          <a:latin typeface="Calibri" panose="020F0502020204030204" pitchFamily="34" charset="0"/>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alibri" panose="020F0502020204030204"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alibri" panose="020F0502020204030204"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alibri" panose="020F0502020204030204"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85800"/>
            <a:ext cx="9144000" cy="609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cs typeface="Times New Roman" pitchFamily="18" charset="0"/>
              </a:rPr>
              <a:t>Illinois State Board of Education</a:t>
            </a:r>
          </a:p>
        </p:txBody>
      </p:sp>
      <p:pic>
        <p:nvPicPr>
          <p:cNvPr id="1028" name="Picture 4" descr="Seal of Illinois.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1" y="414403"/>
            <a:ext cx="1159233" cy="115343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Title 4"/>
          <p:cNvSpPr>
            <a:spLocks noGrp="1"/>
          </p:cNvSpPr>
          <p:nvPr>
            <p:ph type="ctrTitle"/>
          </p:nvPr>
        </p:nvSpPr>
        <p:spPr>
          <a:xfrm>
            <a:off x="2013863" y="1839239"/>
            <a:ext cx="8147957" cy="3881624"/>
          </a:xfrm>
        </p:spPr>
        <p:txBody>
          <a:bodyPr>
            <a:normAutofit fontScale="90000"/>
          </a:bodyPr>
          <a:lstStyle/>
          <a:p>
            <a:r>
              <a:rPr lang="en-US" sz="3100" b="1" dirty="0"/>
              <a:t/>
            </a:r>
            <a:br>
              <a:rPr lang="en-US" sz="3100" b="1" dirty="0"/>
            </a:br>
            <a:r>
              <a:rPr lang="en-US" sz="3100" b="1" dirty="0"/>
              <a:t>Regional Offices of Education</a:t>
            </a:r>
            <a:r>
              <a:rPr lang="en-US" sz="3100" dirty="0"/>
              <a:t/>
            </a:r>
            <a:br>
              <a:rPr lang="en-US" sz="3100" dirty="0"/>
            </a:br>
            <a:r>
              <a:rPr lang="en-US" sz="3100" b="1" dirty="0"/>
              <a:t>Performance Evaluation Reform Act Training</a:t>
            </a:r>
            <a:r>
              <a:rPr lang="en-US" sz="3100" dirty="0"/>
              <a:t/>
            </a:r>
            <a:br>
              <a:rPr lang="en-US" sz="3100" dirty="0"/>
            </a:br>
            <a:r>
              <a:rPr lang="en-US" sz="3100" dirty="0"/>
              <a:t>Rules and </a:t>
            </a:r>
            <a:r>
              <a:rPr lang="en-US" sz="3100" dirty="0" smtClean="0"/>
              <a:t>Regulations</a:t>
            </a:r>
            <a:br>
              <a:rPr lang="en-US" sz="3100" dirty="0" smtClean="0"/>
            </a:br>
            <a:r>
              <a:rPr lang="en-US" sz="3100" dirty="0"/>
              <a:t/>
            </a:r>
            <a:br>
              <a:rPr lang="en-US" sz="3100" dirty="0"/>
            </a:br>
            <a:r>
              <a:rPr lang="en-US" sz="3100" dirty="0" smtClean="0"/>
              <a:t>Foundational Services Teacher Evolution </a:t>
            </a:r>
            <a:br>
              <a:rPr lang="en-US" sz="3100" dirty="0" smtClean="0"/>
            </a:br>
            <a:r>
              <a:rPr lang="en-US" sz="3100" dirty="0" smtClean="0"/>
              <a:t>Module 1</a:t>
            </a:r>
            <a:r>
              <a:rPr lang="en-US" sz="3100" dirty="0"/>
              <a:t/>
            </a:r>
            <a:br>
              <a:rPr lang="en-US" sz="3100" dirty="0"/>
            </a:br>
            <a:r>
              <a:rPr lang="en-US" dirty="0"/>
              <a:t/>
            </a:r>
            <a:br>
              <a:rPr lang="en-US" dirty="0"/>
            </a:br>
            <a:endParaRPr lang="en-US" dirty="0"/>
          </a:p>
        </p:txBody>
      </p:sp>
      <p:sp>
        <p:nvSpPr>
          <p:cNvPr id="2" name="Footer Placeholder 1"/>
          <p:cNvSpPr>
            <a:spLocks noGrp="1"/>
          </p:cNvSpPr>
          <p:nvPr>
            <p:ph type="ftr" sz="quarter" idx="11"/>
          </p:nvPr>
        </p:nvSpPr>
        <p:spPr/>
        <p:txBody>
          <a:bodyPr/>
          <a:lstStyle/>
          <a:p>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3249888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p:txBody>
          <a:bodyPr/>
          <a:lstStyle/>
          <a:p>
            <a:pPr lvl="0"/>
            <a:r>
              <a:rPr lang="en-US" sz="2800" dirty="0"/>
              <a:t>“Teacher” shall not include any individual who holds a school service personnel certificate or a professional educator license endorsed for school support personnel … </a:t>
            </a:r>
          </a:p>
          <a:p>
            <a:pPr lvl="1"/>
            <a:r>
              <a:rPr lang="en-US" sz="2400" dirty="0">
                <a:solidFill>
                  <a:schemeClr val="accent1"/>
                </a:solidFill>
              </a:rPr>
              <a:t>School counselor, school psychologist, nonteaching school speech and language pathologist, school nurse, or school social </a:t>
            </a:r>
            <a:r>
              <a:rPr lang="en-US" sz="2400" dirty="0" smtClean="0">
                <a:solidFill>
                  <a:schemeClr val="accent1"/>
                </a:solidFill>
              </a:rPr>
              <a:t>worker or </a:t>
            </a:r>
            <a:r>
              <a:rPr lang="en-US" sz="2400" dirty="0">
                <a:solidFill>
                  <a:schemeClr val="accent1"/>
                </a:solidFill>
              </a:rPr>
              <a:t>school marriage and family </a:t>
            </a:r>
            <a:r>
              <a:rPr lang="en-US" sz="2400" dirty="0" smtClean="0">
                <a:solidFill>
                  <a:schemeClr val="accent1"/>
                </a:solidFill>
              </a:rPr>
              <a:t>counselor.</a:t>
            </a:r>
            <a:endParaRPr lang="en-US" sz="2400" dirty="0">
              <a:solidFill>
                <a:schemeClr val="accent1"/>
              </a:solidFill>
            </a:endParaRPr>
          </a:p>
          <a:p>
            <a:endParaRPr lang="en-US" sz="2800"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611441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p:txBody>
          <a:bodyPr/>
          <a:lstStyle/>
          <a:p>
            <a:r>
              <a:rPr lang="en-US" sz="2800" dirty="0"/>
              <a:t>“Student growth” means a demonstrable change in a student’s or group of students’ knowledge or skills, as evidenced by gain and/or attainment on two or more assessments, between two or more points in time.</a:t>
            </a:r>
          </a:p>
          <a:p>
            <a:pPr marL="0" indent="0">
              <a:buNone/>
            </a:pPr>
            <a:endParaRPr lang="en-US" sz="2800"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pic>
        <p:nvPicPr>
          <p:cNvPr id="7" name="Picture 2" descr="U:\Pictures\boy climbing in his education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368" y="4088921"/>
            <a:ext cx="3265855" cy="2294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286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Growth Components</a:t>
            </a:r>
            <a:endParaRPr lang="en-US" dirty="0"/>
          </a:p>
        </p:txBody>
      </p:sp>
      <p:sp>
        <p:nvSpPr>
          <p:cNvPr id="6" name="Content Placeholder 5"/>
          <p:cNvSpPr>
            <a:spLocks noGrp="1"/>
          </p:cNvSpPr>
          <p:nvPr>
            <p:ph idx="1"/>
          </p:nvPr>
        </p:nvSpPr>
        <p:spPr/>
        <p:txBody>
          <a:bodyPr/>
          <a:lstStyle/>
          <a:p>
            <a:r>
              <a:rPr lang="en-US" sz="2800" dirty="0"/>
              <a:t>Student growth shall represent at least 25 percent of a teacher’s performance evaluation rating in the first and second years of a school district’s implementation of a performance evaluation system. </a:t>
            </a:r>
          </a:p>
          <a:p>
            <a:pPr lvl="1"/>
            <a:r>
              <a:rPr lang="en-US" sz="2400" dirty="0">
                <a:solidFill>
                  <a:schemeClr val="accent1"/>
                </a:solidFill>
              </a:rPr>
              <a:t>Thereafter, student growth shall represent at least 30 percent of the rating assigned.</a:t>
            </a:r>
          </a:p>
          <a:p>
            <a:pPr lvl="0"/>
            <a:endParaRPr lang="en-US" sz="2800"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3887176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Growth Components</a:t>
            </a:r>
            <a:endParaRPr lang="en-US" dirty="0"/>
          </a:p>
        </p:txBody>
      </p:sp>
      <p:sp>
        <p:nvSpPr>
          <p:cNvPr id="6" name="Content Placeholder 5"/>
          <p:cNvSpPr>
            <a:spLocks noGrp="1"/>
          </p:cNvSpPr>
          <p:nvPr>
            <p:ph idx="1"/>
          </p:nvPr>
        </p:nvSpPr>
        <p:spPr/>
        <p:txBody>
          <a:bodyPr/>
          <a:lstStyle/>
          <a:p>
            <a:r>
              <a:rPr lang="en-US" sz="2800" dirty="0"/>
              <a:t>The performance evaluation plan shall identify at least two types of assessments for evaluating each category of teacher</a:t>
            </a:r>
          </a:p>
          <a:p>
            <a:pPr lvl="1"/>
            <a:r>
              <a:rPr lang="en-US" sz="2400" dirty="0">
                <a:solidFill>
                  <a:schemeClr val="accent1"/>
                </a:solidFill>
              </a:rPr>
              <a:t>and one or more measurement models to be used to determine student growth that are specific to each assessment chosen</a:t>
            </a:r>
            <a:endParaRPr lang="en-US" sz="2400" dirty="0"/>
          </a:p>
          <a:p>
            <a:r>
              <a:rPr lang="en-US" sz="2800" dirty="0"/>
              <a:t>The “types” of assessments were defined by the Performance Evaluation Advisory Council.</a:t>
            </a:r>
          </a:p>
          <a:p>
            <a:r>
              <a:rPr lang="en-US" sz="2800" dirty="0"/>
              <a:t>There are Three types of assessments.</a:t>
            </a:r>
          </a:p>
          <a:p>
            <a:endParaRPr lang="en-US" sz="2800" dirty="0"/>
          </a:p>
          <a:p>
            <a:pPr lvl="1"/>
            <a:r>
              <a:rPr lang="en-US" sz="2400" dirty="0">
                <a:solidFill>
                  <a:schemeClr val="accent1"/>
                </a:solidFill>
              </a:rPr>
              <a:t>. </a:t>
            </a:r>
          </a:p>
        </p:txBody>
      </p:sp>
      <p:sp>
        <p:nvSpPr>
          <p:cNvPr id="4" name="Footer Placeholder 3"/>
          <p:cNvSpPr>
            <a:spLocks noGrp="1"/>
          </p:cNvSpPr>
          <p:nvPr>
            <p:ph type="ftr" sz="quarter" idx="11"/>
          </p:nvPr>
        </p:nvSpPr>
        <p:spPr/>
        <p:txBody>
          <a:bodyPr/>
          <a:lstStyle/>
          <a:p>
            <a:pPr>
              <a:defRPr/>
            </a:pPr>
            <a:r>
              <a:rPr lang="en-US" dirty="0" smtClean="0">
                <a:solidFill>
                  <a:prstClr val="black">
                    <a:tint val="75000"/>
                  </a:prstClr>
                </a:solidFill>
              </a:rPr>
              <a:t>Content contained is licensed under a Creative Commons Attribution-</a:t>
            </a:r>
            <a:r>
              <a:rPr lang="en-US" dirty="0" err="1" smtClean="0">
                <a:solidFill>
                  <a:prstClr val="black">
                    <a:tint val="75000"/>
                  </a:prstClr>
                </a:solidFill>
              </a:rPr>
              <a:t>ShareAlike</a:t>
            </a:r>
            <a:r>
              <a:rPr lang="en-US" dirty="0" smtClean="0">
                <a:solidFill>
                  <a:prstClr val="black">
                    <a:tint val="75000"/>
                  </a:prstClr>
                </a:solidFill>
              </a:rPr>
              <a:t> 3.0 </a:t>
            </a:r>
            <a:r>
              <a:rPr lang="en-US" dirty="0" err="1" smtClean="0">
                <a:solidFill>
                  <a:prstClr val="black">
                    <a:tint val="75000"/>
                  </a:prstClr>
                </a:solidFill>
              </a:rPr>
              <a:t>Unported</a:t>
            </a:r>
            <a:r>
              <a:rPr lang="en-US" dirty="0" smtClean="0">
                <a:solidFill>
                  <a:prstClr val="black">
                    <a:tint val="75000"/>
                  </a:prstClr>
                </a:solidFill>
              </a:rPr>
              <a:t> License</a:t>
            </a:r>
            <a:endParaRPr lang="en-US" dirty="0">
              <a:solidFill>
                <a:prstClr val="black">
                  <a:tint val="75000"/>
                </a:prstClr>
              </a:solidFill>
            </a:endParaRPr>
          </a:p>
        </p:txBody>
      </p:sp>
    </p:spTree>
    <p:extLst>
      <p:ext uri="{BB962C8B-B14F-4D97-AF65-F5344CB8AC3E}">
        <p14:creationId xmlns:p14="http://schemas.microsoft.com/office/powerpoint/2010/main" val="2293373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p:txBody>
          <a:bodyPr/>
          <a:lstStyle/>
          <a:p>
            <a:r>
              <a:rPr lang="en-US" sz="2800" dirty="0"/>
              <a:t>“Measurement model” means the manner in which two or more assessment scores are analyzed for the purpose of identifying a change in a student’s knowledge or skills over time.</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226081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lvl="0"/>
            <a:r>
              <a:rPr lang="en-US" sz="2400" dirty="0"/>
              <a:t>“Type I assessment” means a reliable assessment that measures a certain group or subset of students in the same manner with the same potential assessment items, is scores by a non-district entity, and is administered either statewide or beyond Illinois. </a:t>
            </a:r>
          </a:p>
          <a:p>
            <a:pPr lvl="1"/>
            <a:r>
              <a:rPr lang="en-US" sz="2000" dirty="0">
                <a:solidFill>
                  <a:schemeClr val="accent1"/>
                </a:solidFill>
              </a:rPr>
              <a:t>Examples: assessments available from the Northwest Evaluation Association (NWEA), </a:t>
            </a:r>
            <a:r>
              <a:rPr lang="en-US" sz="2000" dirty="0" err="1">
                <a:solidFill>
                  <a:schemeClr val="accent1"/>
                </a:solidFill>
              </a:rPr>
              <a:t>Scantron</a:t>
            </a:r>
            <a:r>
              <a:rPr lang="en-US" sz="2000" dirty="0">
                <a:solidFill>
                  <a:schemeClr val="accent1"/>
                </a:solidFill>
              </a:rPr>
              <a:t> Performance Series, Start Reading Enterprise, College Board’s SAT, Advanced Placement or International Baccalaureate examination, or ACT’s EPAS®(i.e., Educational Planning and Assessment System).</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374518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2800" dirty="0"/>
              <a:t>“Type II assessment” means any assessment developed or adopted and approved for use by the school district and used on a district wide basis by all teachers in a given grade or subject area. </a:t>
            </a:r>
          </a:p>
          <a:p>
            <a:pPr lvl="1"/>
            <a:r>
              <a:rPr lang="en-US" sz="2400" dirty="0">
                <a:solidFill>
                  <a:schemeClr val="accent1"/>
                </a:solidFill>
              </a:rPr>
              <a:t>Examples include collaboratively developed common assessments, curriculum tests and assessments designed by textbook publishers.</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650326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2800" dirty="0"/>
              <a:t>“Type III assessment” means any assessment that is rigorous, that is aligned to the course’s curriculum, and that the qualified evaluator and teacher determine measures student learning in that course. </a:t>
            </a:r>
          </a:p>
          <a:p>
            <a:pPr lvl="1"/>
            <a:r>
              <a:rPr lang="en-US" sz="2400" dirty="0">
                <a:solidFill>
                  <a:schemeClr val="accent1"/>
                </a:solidFill>
              </a:rPr>
              <a:t>Examples include teacher-created assessments, assessments designed by textbook publishers, student work samples or portfolios,  and assessments of student performance.</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13383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lvl="0"/>
            <a:r>
              <a:rPr lang="en-US" sz="2800" dirty="0"/>
              <a:t>A Type I or Type II assessment may qualify as a Type III assessment if it aligns to the curriculum being taught and measures student learning in that subject area. </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314842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Growth Components</a:t>
            </a:r>
            <a:endParaRPr lang="en-US" dirty="0"/>
          </a:p>
        </p:txBody>
      </p:sp>
      <p:sp>
        <p:nvSpPr>
          <p:cNvPr id="3" name="Content Placeholder 2"/>
          <p:cNvSpPr>
            <a:spLocks noGrp="1"/>
          </p:cNvSpPr>
          <p:nvPr>
            <p:ph idx="1"/>
          </p:nvPr>
        </p:nvSpPr>
        <p:spPr/>
        <p:txBody>
          <a:bodyPr/>
          <a:lstStyle/>
          <a:p>
            <a:pPr lvl="0"/>
            <a:r>
              <a:rPr lang="en-US" sz="2800" dirty="0"/>
              <a:t>The evaluation plan shall include the use of at least one Type I or Type II assessment and at least one Type III assessment.</a:t>
            </a:r>
          </a:p>
          <a:p>
            <a:pPr lvl="1"/>
            <a:r>
              <a:rPr lang="en-US" sz="2400" dirty="0">
                <a:solidFill>
                  <a:schemeClr val="accent1"/>
                </a:solidFill>
              </a:rPr>
              <a:t>Assessments used for each data point in a measurement model may be different provided that they address the same instructional content.</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222163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Purpose</a:t>
            </a:r>
            <a:endParaRPr lang="en-US" dirty="0"/>
          </a:p>
        </p:txBody>
      </p:sp>
      <p:sp>
        <p:nvSpPr>
          <p:cNvPr id="6" name="Content Placeholder 5"/>
          <p:cNvSpPr>
            <a:spLocks noGrp="1"/>
          </p:cNvSpPr>
          <p:nvPr>
            <p:ph idx="1"/>
          </p:nvPr>
        </p:nvSpPr>
        <p:spPr/>
        <p:txBody>
          <a:bodyPr/>
          <a:lstStyle/>
          <a:p>
            <a:r>
              <a:rPr lang="en-US" dirty="0" smtClean="0"/>
              <a:t>The </a:t>
            </a:r>
            <a:r>
              <a:rPr lang="en-US" dirty="0"/>
              <a:t>purpose of this module is to introduce teachers and administrators to </a:t>
            </a:r>
            <a:r>
              <a:rPr lang="en-US" dirty="0" smtClean="0"/>
              <a:t>Part 50 </a:t>
            </a:r>
            <a:r>
              <a:rPr lang="en-US" dirty="0"/>
              <a:t>of the Illinois </a:t>
            </a:r>
            <a:r>
              <a:rPr lang="en-US" dirty="0" smtClean="0"/>
              <a:t>Administrative Code.</a:t>
            </a:r>
          </a:p>
          <a:p>
            <a:pPr>
              <a:buFont typeface="Arial" panose="020B0604020202020204" pitchFamily="34" charset="0"/>
              <a:buChar char="•"/>
            </a:pPr>
            <a:r>
              <a:rPr lang="en-US" dirty="0" smtClean="0"/>
              <a:t>Please complete </a:t>
            </a:r>
            <a:r>
              <a:rPr lang="en-US" dirty="0"/>
              <a:t>the pre- portion of the pre-post </a:t>
            </a:r>
            <a:r>
              <a:rPr lang="en-US" dirty="0" smtClean="0"/>
              <a:t>assessment; these statements are our targets for this Module.</a:t>
            </a:r>
            <a:endParaRPr lang="en-US" dirty="0"/>
          </a:p>
          <a:p>
            <a:pPr marL="457200" lvl="1" indent="0">
              <a:buNone/>
            </a:pPr>
            <a:endParaRPr lang="en-US" dirty="0"/>
          </a:p>
          <a:p>
            <a:endParaRPr lang="en-US" sz="2800" dirty="0"/>
          </a:p>
          <a:p>
            <a:pPr marL="0" indent="0">
              <a:buNone/>
            </a:pPr>
            <a:endParaRPr lang="en-US" sz="2800"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750445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Growth Components</a:t>
            </a:r>
            <a:endParaRPr lang="en-US" dirty="0"/>
          </a:p>
        </p:txBody>
      </p:sp>
      <p:sp>
        <p:nvSpPr>
          <p:cNvPr id="3" name="Content Placeholder 2"/>
          <p:cNvSpPr>
            <a:spLocks noGrp="1"/>
          </p:cNvSpPr>
          <p:nvPr>
            <p:ph idx="1"/>
          </p:nvPr>
        </p:nvSpPr>
        <p:spPr/>
        <p:txBody>
          <a:bodyPr/>
          <a:lstStyle/>
          <a:p>
            <a:pPr lvl="0"/>
            <a:r>
              <a:rPr lang="en-US" sz="2800" dirty="0"/>
              <a:t>The joint committee shall identify the specific Type I or Type II assessment to be used for each category of teacher.</a:t>
            </a:r>
          </a:p>
          <a:p>
            <a:pPr lvl="1"/>
            <a:r>
              <a:rPr lang="en-US" sz="2400" dirty="0">
                <a:solidFill>
                  <a:schemeClr val="accent1"/>
                </a:solidFill>
              </a:rPr>
              <a:t>The evaluation plan shall require that at least one Type III assessment be used for each category of teacher. </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982890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Growth Components</a:t>
            </a:r>
            <a:endParaRPr lang="en-US" dirty="0"/>
          </a:p>
        </p:txBody>
      </p:sp>
      <p:sp>
        <p:nvSpPr>
          <p:cNvPr id="3" name="Content Placeholder 2"/>
          <p:cNvSpPr>
            <a:spLocks noGrp="1"/>
          </p:cNvSpPr>
          <p:nvPr>
            <p:ph idx="1"/>
          </p:nvPr>
        </p:nvSpPr>
        <p:spPr/>
        <p:txBody>
          <a:bodyPr/>
          <a:lstStyle/>
          <a:p>
            <a:pPr lvl="0"/>
            <a:r>
              <a:rPr lang="en-US" sz="2800" dirty="0"/>
              <a:t>If the joint committee determines that neither a Type I nor a Type II assessment can be identified, then the evaluation plan shall require that at least two Type III assessments be used.</a:t>
            </a:r>
          </a:p>
          <a:p>
            <a:pPr lvl="1"/>
            <a:r>
              <a:rPr lang="en-US" sz="2400" dirty="0">
                <a:solidFill>
                  <a:schemeClr val="accent1"/>
                </a:solidFill>
              </a:rPr>
              <a:t>A school district required to use two Type III assessments for any category of teachers may delay the use of the second Type III assessment until the second year of implementation.</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855925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fr-FR" dirty="0" smtClean="0"/>
              <a:t>Illinois </a:t>
            </a:r>
            <a:r>
              <a:rPr lang="fr-FR" dirty="0"/>
              <a:t>Administrative Code Part 50</a:t>
            </a:r>
            <a:endParaRPr lang="en-US" dirty="0" smtClean="0"/>
          </a:p>
          <a:p>
            <a:r>
              <a:rPr lang="en-US" dirty="0" smtClean="0"/>
              <a:t>Handout 1.2: Assessment Inventory</a:t>
            </a:r>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pic>
        <p:nvPicPr>
          <p:cNvPr id="2052" name="Picture 4" descr="U:\Pictures\file713129782778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1489" y="3785557"/>
            <a:ext cx="3168771" cy="2376579"/>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996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Midpoint</a:t>
            </a:r>
            <a:endParaRPr lang="en-US" dirty="0"/>
          </a:p>
        </p:txBody>
      </p:sp>
      <p:sp>
        <p:nvSpPr>
          <p:cNvPr id="3" name="Content Placeholder 2"/>
          <p:cNvSpPr>
            <a:spLocks noGrp="1"/>
          </p:cNvSpPr>
          <p:nvPr>
            <p:ph idx="1"/>
          </p:nvPr>
        </p:nvSpPr>
        <p:spPr/>
        <p:txBody>
          <a:bodyPr/>
          <a:lstStyle/>
          <a:p>
            <a:pPr lvl="0"/>
            <a:r>
              <a:rPr lang="en-US" sz="2800" dirty="0"/>
              <a:t>Each plan shall identify the uniform process (to occur at the midpoint of the evaluation cycle) by which the teacher will collect data specific to student learning. The data to be considered under this subsection (b)(5) shall not be the same data identified for use in the performance evaluation plan to rate the teacher’s performance.</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954752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Midpoint</a:t>
            </a:r>
            <a:endParaRPr lang="en-US" dirty="0"/>
          </a:p>
        </p:txBody>
      </p:sp>
      <p:sp>
        <p:nvSpPr>
          <p:cNvPr id="3" name="Content Placeholder 2"/>
          <p:cNvSpPr>
            <a:spLocks noGrp="1"/>
          </p:cNvSpPr>
          <p:nvPr>
            <p:ph idx="1"/>
          </p:nvPr>
        </p:nvSpPr>
        <p:spPr/>
        <p:txBody>
          <a:bodyPr/>
          <a:lstStyle/>
          <a:p>
            <a:pPr lvl="0"/>
            <a:r>
              <a:rPr lang="en-US" sz="2800" dirty="0"/>
              <a:t>The data the teacher collects shall not be used to determine the performance evaluation rating.</a:t>
            </a:r>
          </a:p>
          <a:p>
            <a:pPr lvl="1"/>
            <a:r>
              <a:rPr lang="en-US" sz="2400" dirty="0">
                <a:solidFill>
                  <a:schemeClr val="accent1"/>
                </a:solidFill>
              </a:rPr>
              <a:t>The teacher should use the data to assess his or her progress and adjust instruction, if necessary.</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311687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Characteristics</a:t>
            </a:r>
            <a:endParaRPr lang="en-US" dirty="0"/>
          </a:p>
        </p:txBody>
      </p:sp>
      <p:sp>
        <p:nvSpPr>
          <p:cNvPr id="3" name="Content Placeholder 2"/>
          <p:cNvSpPr>
            <a:spLocks noGrp="1"/>
          </p:cNvSpPr>
          <p:nvPr>
            <p:ph idx="1"/>
          </p:nvPr>
        </p:nvSpPr>
        <p:spPr/>
        <p:txBody>
          <a:bodyPr/>
          <a:lstStyle/>
          <a:p>
            <a:pPr lvl="0"/>
            <a:r>
              <a:rPr lang="en-US" sz="2800" dirty="0"/>
              <a:t>The joint committee shall consider how certain student characteristics (e.g., special education placement, English language learners, low income populations) shall be used for each measurement model chosen to ensure that they best measure the impact that a teacher, school, and school district have on students’ academic achievement.</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438581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pPr lvl="0"/>
            <a:r>
              <a:rPr lang="en-US" sz="2800" dirty="0"/>
              <a:t>The intention of a performance evaluation plan that includes measures of student growth is to improve teaching and learning.</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pic>
        <p:nvPicPr>
          <p:cNvPr id="3077" name="Picture 5" descr="U:\Pictures\final touc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6256" y="3875647"/>
            <a:ext cx="3095244" cy="2252472"/>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174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6" name="Subtitle 5"/>
          <p:cNvSpPr>
            <a:spLocks noGrp="1"/>
          </p:cNvSpPr>
          <p:nvPr>
            <p:ph type="subTitle" idx="1"/>
          </p:nvPr>
        </p:nvSpPr>
        <p:spPr>
          <a:xfrm>
            <a:off x="1524000" y="5542086"/>
            <a:ext cx="8804366" cy="1087315"/>
          </a:xfrm>
        </p:spPr>
        <p:txBody>
          <a:bodyPr/>
          <a:lstStyle/>
          <a:p>
            <a:pPr algn="l"/>
            <a:r>
              <a:rPr lang="en-US" sz="1800" dirty="0"/>
              <a:t>This program is fully (100%) funded by the United States Department of Education using No Child Left Behind, Title I Part A Funds, through a grant from the Illinois State Board of Education, Statewide System of Support funds.</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2282044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the Post &amp; Reflection ?s</a:t>
            </a:r>
            <a:endParaRPr lang="en-US" dirty="0"/>
          </a:p>
        </p:txBody>
      </p:sp>
      <p:sp>
        <p:nvSpPr>
          <p:cNvPr id="3" name="Content Placeholder 2"/>
          <p:cNvSpPr>
            <a:spLocks noGrp="1"/>
          </p:cNvSpPr>
          <p:nvPr>
            <p:ph idx="1"/>
          </p:nvPr>
        </p:nvSpPr>
        <p:spPr/>
        <p:txBody>
          <a:bodyPr/>
          <a:lstStyle/>
          <a:p>
            <a:r>
              <a:rPr lang="en-US" dirty="0" smtClean="0"/>
              <a:t>Please record your post assessment information on your paper copy</a:t>
            </a:r>
          </a:p>
          <a:p>
            <a:r>
              <a:rPr lang="en-US" dirty="0" smtClean="0"/>
              <a:t>Answer the reflection questions on the sheet</a:t>
            </a:r>
          </a:p>
          <a:p>
            <a:r>
              <a:rPr lang="en-US" dirty="0" smtClean="0"/>
              <a:t>This formative assessment has been for both YOUR use (and should leave the training with you) for self-assessment and MY use (as the trainer to better understand your needs during this training)</a:t>
            </a:r>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283153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none" dirty="0"/>
              <a:t>Module 1: PERA</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243950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Objective</a:t>
            </a:r>
            <a:endParaRPr lang="en-US" dirty="0"/>
          </a:p>
        </p:txBody>
      </p:sp>
      <p:sp>
        <p:nvSpPr>
          <p:cNvPr id="6" name="Content Placeholder 5"/>
          <p:cNvSpPr>
            <a:spLocks noGrp="1"/>
          </p:cNvSpPr>
          <p:nvPr>
            <p:ph idx="1"/>
          </p:nvPr>
        </p:nvSpPr>
        <p:spPr/>
        <p:txBody>
          <a:bodyPr/>
          <a:lstStyle/>
          <a:p>
            <a:r>
              <a:rPr lang="en-US" sz="2800" dirty="0"/>
              <a:t>Following this module, participants will be able to demonstrate knowledge of Illinois Administrative Code Part 50.</a:t>
            </a:r>
          </a:p>
          <a:p>
            <a:endParaRPr lang="en-US" sz="2800"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944124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none" dirty="0"/>
              <a:t>Illinois Administrative Code Part 50</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312230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fr-FR" dirty="0" smtClean="0"/>
              <a:t>Illinois </a:t>
            </a:r>
            <a:r>
              <a:rPr lang="fr-FR" dirty="0"/>
              <a:t>Administrative Code Part 50</a:t>
            </a:r>
            <a:endParaRPr lang="en-US" dirty="0" smtClean="0"/>
          </a:p>
          <a:p>
            <a:r>
              <a:rPr lang="en-US" dirty="0" smtClean="0"/>
              <a:t>Handout 1: FAQ Scavenger Hunt</a:t>
            </a:r>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pic>
        <p:nvPicPr>
          <p:cNvPr id="2052" name="Picture 4" descr="U:\Pictures\file713129782778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1489" y="3785557"/>
            <a:ext cx="3168771" cy="2376579"/>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006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p:txBody>
          <a:bodyPr/>
          <a:lstStyle/>
          <a:p>
            <a:pPr lvl="0"/>
            <a:r>
              <a:rPr lang="en-US" sz="2800" dirty="0"/>
              <a:t>“Assessment” means any instrument that measures a student’s acquisition of specific knowledge and skills. Assessments used in the evaluation of teachers, principals and assistant principals shall be aligned to one or more instructional areas articulated in the Illinois Learning Standards.</a:t>
            </a:r>
          </a:p>
          <a:p>
            <a:endParaRPr lang="en-US" dirty="0"/>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3203735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p:txBody>
          <a:bodyPr/>
          <a:lstStyle/>
          <a:p>
            <a:pPr lvl="0"/>
            <a:r>
              <a:rPr lang="en-US" sz="2800" dirty="0"/>
              <a:t>“Joint Committee” means a committee composed of equal representation selected by the district and its teachers or, when applicable, the exclusive bargaining representative of its teachers, which shall have the duties set forth in this Part regarding the establishment of a performance evaluation plan that incorporates data and indicators of student growth as a significant factor in rating teacher performance.</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3875329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726831"/>
            <a:ext cx="10972800" cy="1242646"/>
          </a:xfrm>
        </p:spPr>
        <p:txBody>
          <a:bodyPr/>
          <a:lstStyle/>
          <a:p>
            <a:r>
              <a:rPr lang="en-US" dirty="0" smtClean="0"/>
              <a:t>Definitions</a:t>
            </a:r>
            <a:endParaRPr lang="en-US" dirty="0"/>
          </a:p>
        </p:txBody>
      </p:sp>
      <p:sp>
        <p:nvSpPr>
          <p:cNvPr id="6" name="Content Placeholder 5"/>
          <p:cNvSpPr>
            <a:spLocks noGrp="1"/>
          </p:cNvSpPr>
          <p:nvPr>
            <p:ph idx="1"/>
          </p:nvPr>
        </p:nvSpPr>
        <p:spPr>
          <a:xfrm>
            <a:off x="609600" y="2438400"/>
            <a:ext cx="10972800" cy="3810000"/>
          </a:xfrm>
        </p:spPr>
        <p:txBody>
          <a:bodyPr/>
          <a:lstStyle/>
          <a:p>
            <a:pPr lvl="0"/>
            <a:r>
              <a:rPr lang="en-US" sz="2800" dirty="0"/>
              <a:t>"Teacher" means full-time or part-time professional employees of the school district who are required to hold a professional educator license endorsed for a teaching field issued in accordance with Article 21B of the School Code. </a:t>
            </a: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Content contained is licensed under a Creative Commons Attribution-ShareAlike 3.0 Unported License</a:t>
            </a:r>
            <a:endParaRPr lang="en-US">
              <a:solidFill>
                <a:prstClr val="black">
                  <a:tint val="75000"/>
                </a:prstClr>
              </a:solidFill>
            </a:endParaRPr>
          </a:p>
        </p:txBody>
      </p:sp>
    </p:spTree>
    <p:extLst>
      <p:ext uri="{BB962C8B-B14F-4D97-AF65-F5344CB8AC3E}">
        <p14:creationId xmlns:p14="http://schemas.microsoft.com/office/powerpoint/2010/main" val="105024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BEtemplate_97-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SBEtemplate_97-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3171</Words>
  <Application>Microsoft Office PowerPoint</Application>
  <PresentationFormat>Widescreen</PresentationFormat>
  <Paragraphs>273</Paragraphs>
  <Slides>28</Slides>
  <Notes>28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28</vt:i4>
      </vt:variant>
    </vt:vector>
  </HeadingPairs>
  <TitlesOfParts>
    <vt:vector size="34" baseType="lpstr">
      <vt:lpstr>Arial</vt:lpstr>
      <vt:lpstr>Calibri</vt:lpstr>
      <vt:lpstr>Times New Roman</vt:lpstr>
      <vt:lpstr>1_Office Theme</vt:lpstr>
      <vt:lpstr>ISBEtemplate_97-2003</vt:lpstr>
      <vt:lpstr>1_ISBEtemplate_97-2003</vt:lpstr>
      <vt:lpstr> Regional Offices of Education Performance Evaluation Reform Act Training Rules and Regulations  Foundational Services Teacher Evolution  Module 1  </vt:lpstr>
      <vt:lpstr>Purpose</vt:lpstr>
      <vt:lpstr>Module 1: PERA</vt:lpstr>
      <vt:lpstr>Objective</vt:lpstr>
      <vt:lpstr>Illinois Administrative Code Part 50</vt:lpstr>
      <vt:lpstr>Activity</vt:lpstr>
      <vt:lpstr>Definitions</vt:lpstr>
      <vt:lpstr>Definitions</vt:lpstr>
      <vt:lpstr>Definitions</vt:lpstr>
      <vt:lpstr>Definitions</vt:lpstr>
      <vt:lpstr>Definitions</vt:lpstr>
      <vt:lpstr>Student Growth Components</vt:lpstr>
      <vt:lpstr>Student Growth Components</vt:lpstr>
      <vt:lpstr>Definitions</vt:lpstr>
      <vt:lpstr>Definitions</vt:lpstr>
      <vt:lpstr>Definitions</vt:lpstr>
      <vt:lpstr>Definitions</vt:lpstr>
      <vt:lpstr>Definitions</vt:lpstr>
      <vt:lpstr>Student Growth Components</vt:lpstr>
      <vt:lpstr>Student Growth Components</vt:lpstr>
      <vt:lpstr>Student Growth Components</vt:lpstr>
      <vt:lpstr>Activity</vt:lpstr>
      <vt:lpstr>Midpoint</vt:lpstr>
      <vt:lpstr>Midpoint</vt:lpstr>
      <vt:lpstr>Student Characteristics</vt:lpstr>
      <vt:lpstr>Remember</vt:lpstr>
      <vt:lpstr>Questions???</vt:lpstr>
      <vt:lpstr>Complete the Post &amp; Reflection ?s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Offices of Education Performance Evaluation Reform Act Training Rules and Regulations  Foundational Services Teacher Evolution  Module 1</dc:title>
  <dc:creator>Suzy Dees</dc:creator>
  <cp:lastModifiedBy>Suzy Dees</cp:lastModifiedBy>
  <cp:revision>6</cp:revision>
  <dcterms:created xsi:type="dcterms:W3CDTF">2015-09-10T15:53:17Z</dcterms:created>
  <dcterms:modified xsi:type="dcterms:W3CDTF">2015-10-08T03:25:03Z</dcterms:modified>
</cp:coreProperties>
</file>